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306" r:id="rId3"/>
    <p:sldId id="309" r:id="rId4"/>
    <p:sldId id="307" r:id="rId5"/>
    <p:sldId id="308" r:id="rId6"/>
    <p:sldId id="310" r:id="rId7"/>
    <p:sldId id="313" r:id="rId8"/>
    <p:sldId id="311" r:id="rId9"/>
    <p:sldId id="312" r:id="rId10"/>
    <p:sldId id="314" r:id="rId11"/>
    <p:sldId id="293" r:id="rId12"/>
    <p:sldId id="28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7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1/9/2019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1/9/2019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1/9/2019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1/9/2019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JVET-M0147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Results of Tests </a:t>
            </a:r>
            <a:r>
              <a:rPr lang="en-CA" sz="1800" dirty="0" smtClean="0"/>
              <a:t>9.2.1, 9.2.2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9 January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632"/>
            <a:ext cx="8229600" cy="5030533"/>
          </a:xfrm>
        </p:spPr>
        <p:txBody>
          <a:bodyPr/>
          <a:lstStyle/>
          <a:p>
            <a:r>
              <a:rPr lang="en-US" dirty="0" smtClean="0"/>
              <a:t>To avoid access of data accessed by DMVR from pre-fetch cache from being accessed again, the internal memory requirement is:</a:t>
            </a:r>
          </a:p>
          <a:p>
            <a:pPr lvl="1"/>
            <a:r>
              <a:rPr lang="en-US" dirty="0" smtClean="0"/>
              <a:t>2 x (sub-PU-w + 4 + 7) x (sub-PU-h + 5) 10-bit samples</a:t>
            </a:r>
          </a:p>
          <a:p>
            <a:pPr lvl="2"/>
            <a:r>
              <a:rPr lang="en-US" dirty="0" smtClean="0"/>
              <a:t>For sub-PU-w=16, sub-PU-h=16, this becomes 2 x 27 x 21 10-bit samples</a:t>
            </a:r>
          </a:p>
          <a:p>
            <a:pPr lvl="2"/>
            <a:endParaRPr lang="en-US" dirty="0"/>
          </a:p>
          <a:p>
            <a:r>
              <a:rPr lang="en-US" dirty="0" smtClean="0"/>
              <a:t>When using SAD or PR-MR-SAD, DMVR requires only 2 x 5 x (sub-PU-w + 4) 10-bit interpolated sample buffers for cost evaluations</a:t>
            </a:r>
          </a:p>
          <a:p>
            <a:endParaRPr lang="en-US" dirty="0"/>
          </a:p>
          <a:p>
            <a:r>
              <a:rPr lang="en-US" dirty="0" smtClean="0"/>
              <a:t>Bilinear MC for refinement requires 40% additional multiplications and additions when compared to bi-prediction MC for 8x8 worst-case</a:t>
            </a:r>
          </a:p>
          <a:p>
            <a:pPr lvl="1"/>
            <a:r>
              <a:rPr lang="en-US" dirty="0" smtClean="0"/>
              <a:t>Integer DMVR drops 0.12% over bilinear MC while removing these operations</a:t>
            </a:r>
          </a:p>
          <a:p>
            <a:pPr lvl="1"/>
            <a:r>
              <a:rPr lang="en-US" dirty="0" smtClean="0"/>
              <a:t>JVET-M0148 proposes a simplified method that removes the multiplications with minimal impact to BDRATE (~0.03%)</a:t>
            </a:r>
          </a:p>
          <a:p>
            <a:pPr lvl="1"/>
            <a:endParaRPr lang="en-US" dirty="0"/>
          </a:p>
          <a:p>
            <a:r>
              <a:rPr lang="en-US" dirty="0" smtClean="0"/>
              <a:t>SAD requires 27% additions over bi-</a:t>
            </a:r>
            <a:r>
              <a:rPr lang="en-US" dirty="0" err="1" smtClean="0"/>
              <a:t>pred</a:t>
            </a:r>
            <a:r>
              <a:rPr lang="en-US" dirty="0" smtClean="0"/>
              <a:t> MC additions for 8x8 worst-case</a:t>
            </a:r>
          </a:p>
          <a:p>
            <a:r>
              <a:rPr lang="en-US" dirty="0" smtClean="0"/>
              <a:t>PR-MR-SAD and MR-SAD require 52% and 57% additions respectively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1"/>
            <a:ext cx="8229600" cy="889686"/>
          </a:xfrm>
        </p:spPr>
        <p:txBody>
          <a:bodyPr/>
          <a:lstStyle/>
          <a:p>
            <a:r>
              <a:rPr lang="en-US" dirty="0" smtClean="0"/>
              <a:t>Complexity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32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Sub-PU size of 16x16 is proposed that keeps the internal memory requirements very low (1134 10-bit samples) while avoiding repeat access from pre-fetch cache</a:t>
            </a:r>
          </a:p>
          <a:p>
            <a:r>
              <a:rPr lang="en-US" dirty="0" smtClean="0"/>
              <a:t>SAD and PR-MR-SAD require only 200 samples for storing interpolated samples when Integer grid samples are not used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Multiple combinations exist that offer over 1% average BDRATE gain over VTM3 while capping worst-case operations and internal memory requirements</a:t>
            </a:r>
          </a:p>
          <a:p>
            <a:pPr lvl="1"/>
            <a:r>
              <a:rPr lang="en-US" dirty="0" smtClean="0"/>
              <a:t>CE9.2.2c</a:t>
            </a:r>
          </a:p>
          <a:p>
            <a:pPr lvl="1"/>
            <a:r>
              <a:rPr lang="en-US" dirty="0" smtClean="0"/>
              <a:t>CE9.2.2f1</a:t>
            </a:r>
          </a:p>
          <a:p>
            <a:pPr lvl="1"/>
            <a:endParaRPr lang="en-US" dirty="0"/>
          </a:p>
          <a:p>
            <a:r>
              <a:rPr lang="en-US" dirty="0" smtClean="0"/>
              <a:t>When BIO is disabled in VTM, BDRATE gains are as high as 1.51% with DMVR (CE9.2.2f)</a:t>
            </a:r>
            <a:endParaRPr lang="en-US" dirty="0" smtClean="0"/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 smtClean="0"/>
              <a:t>It is requested that </a:t>
            </a:r>
            <a:r>
              <a:rPr lang="en-US" dirty="0" smtClean="0"/>
              <a:t>CE9.2.2c </a:t>
            </a:r>
            <a:r>
              <a:rPr lang="en-US" dirty="0" smtClean="0"/>
              <a:t>be considered for adoption into VTM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ALL CROSS-CHECKERS</a:t>
            </a:r>
            <a:r>
              <a:rPr lang="en-US" dirty="0" smtClean="0"/>
              <a:t>!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Qualcomm, </a:t>
            </a:r>
            <a:r>
              <a:rPr lang="en-US" dirty="0" err="1" smtClean="0"/>
              <a:t>MediaTek</a:t>
            </a:r>
            <a:r>
              <a:rPr lang="en-US" dirty="0" smtClean="0"/>
              <a:t>, Panasonic, Sharp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0919"/>
            <a:ext cx="8229600" cy="5387545"/>
          </a:xfrm>
        </p:spPr>
        <p:txBody>
          <a:bodyPr/>
          <a:lstStyle/>
          <a:p>
            <a:r>
              <a:rPr lang="en-US" dirty="0" smtClean="0"/>
              <a:t>Primary requirement for DMVR from last meeting</a:t>
            </a:r>
          </a:p>
          <a:p>
            <a:pPr lvl="1"/>
            <a:r>
              <a:rPr lang="en-US" dirty="0" smtClean="0"/>
              <a:t>Restrict internal memory requirements for refinement</a:t>
            </a:r>
          </a:p>
          <a:p>
            <a:pPr lvl="2"/>
            <a:r>
              <a:rPr lang="en-US" dirty="0" smtClean="0"/>
              <a:t>Refinement block size limited to 1024 samples</a:t>
            </a:r>
          </a:p>
          <a:p>
            <a:pPr lvl="2"/>
            <a:r>
              <a:rPr lang="en-US" dirty="0" smtClean="0"/>
              <a:t>Calculate internal memory to avoid accessing pre-fetch cache again for MC</a:t>
            </a:r>
          </a:p>
          <a:p>
            <a:r>
              <a:rPr lang="en-US" dirty="0" smtClean="0"/>
              <a:t>Base method was constrained to not have refinement for CUs with luma sample count greater than 1024 in CE9.2.6 from L-meeting (JVET-L0173)</a:t>
            </a:r>
          </a:p>
          <a:p>
            <a:endParaRPr lang="en-US" dirty="0"/>
          </a:p>
          <a:p>
            <a:r>
              <a:rPr lang="en-US" dirty="0" smtClean="0"/>
              <a:t>CE9.2.1 studies the following:</a:t>
            </a:r>
          </a:p>
          <a:p>
            <a:pPr lvl="1"/>
            <a:r>
              <a:rPr lang="en-US" dirty="0" smtClean="0"/>
              <a:t>Impact of the type of interpolation used for refinement</a:t>
            </a:r>
          </a:p>
          <a:p>
            <a:pPr lvl="2"/>
            <a:r>
              <a:rPr lang="en-US" dirty="0" smtClean="0"/>
              <a:t>Nearest rounded integer grid samples (Integer-DMVR)</a:t>
            </a:r>
          </a:p>
          <a:p>
            <a:pPr lvl="2"/>
            <a:r>
              <a:rPr lang="en-US" dirty="0" smtClean="0"/>
              <a:t>Bilinear MC at 1/16</a:t>
            </a:r>
            <a:r>
              <a:rPr lang="en-US" baseline="30000" dirty="0" smtClean="0"/>
              <a:t>th</a:t>
            </a:r>
            <a:r>
              <a:rPr lang="en-US" dirty="0" smtClean="0"/>
              <a:t> of a </a:t>
            </a:r>
            <a:r>
              <a:rPr lang="en-US" dirty="0" err="1" smtClean="0"/>
              <a:t>pel</a:t>
            </a:r>
            <a:r>
              <a:rPr lang="en-US" dirty="0" smtClean="0"/>
              <a:t> accuracy with 10-bit accuracy (</a:t>
            </a:r>
            <a:r>
              <a:rPr lang="en-US" dirty="0" err="1" smtClean="0"/>
              <a:t>BiMC</a:t>
            </a:r>
            <a:r>
              <a:rPr lang="en-US" dirty="0" smtClean="0"/>
              <a:t>-DMVR)</a:t>
            </a:r>
          </a:p>
          <a:p>
            <a:pPr lvl="1"/>
            <a:r>
              <a:rPr lang="en-US" dirty="0" smtClean="0"/>
              <a:t>Impact of cost function</a:t>
            </a:r>
          </a:p>
          <a:p>
            <a:pPr lvl="2"/>
            <a:r>
              <a:rPr lang="en-US" dirty="0" smtClean="0"/>
              <a:t>SAD vs. Block mean removed SAD (B-MR-SAD)</a:t>
            </a:r>
          </a:p>
          <a:p>
            <a:pPr lvl="1"/>
            <a:r>
              <a:rPr lang="en-US" dirty="0" smtClean="0"/>
              <a:t>Impact of using refined MVs for purposes other than current CU’s MC</a:t>
            </a:r>
          </a:p>
          <a:p>
            <a:pPr lvl="2"/>
            <a:r>
              <a:rPr lang="en-US" dirty="0" smtClean="0"/>
              <a:t>CTU-level pipeline</a:t>
            </a:r>
          </a:p>
          <a:p>
            <a:pPr lvl="2"/>
            <a:r>
              <a:rPr lang="en-US" dirty="0" smtClean="0"/>
              <a:t>VPDU-level pipeline</a:t>
            </a:r>
          </a:p>
          <a:p>
            <a:pPr lvl="1"/>
            <a:r>
              <a:rPr lang="en-US" dirty="0" smtClean="0"/>
              <a:t>Impact of force splitting a CU into sub-Pus</a:t>
            </a:r>
          </a:p>
          <a:p>
            <a:pPr lvl="2"/>
            <a:r>
              <a:rPr lang="en-US" dirty="0" smtClean="0"/>
              <a:t>32 width, 32 height vs. 16 width, 16 height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1000100"/>
          </a:xfrm>
        </p:spPr>
        <p:txBody>
          <a:bodyPr/>
          <a:lstStyle/>
          <a:p>
            <a:r>
              <a:rPr lang="en-US" dirty="0" smtClean="0"/>
              <a:t>CE9.2.1 – Study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951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47352"/>
            <a:ext cx="8229600" cy="5593492"/>
          </a:xfrm>
        </p:spPr>
        <p:txBody>
          <a:bodyPr/>
          <a:lstStyle/>
          <a:p>
            <a:r>
              <a:rPr lang="en-US" sz="1600" dirty="0" smtClean="0"/>
              <a:t>Symmetric bilateral matching that uses equal and opposite delta-MVs in L0 and L1 (JVET-K0041, JVET-K0217)</a:t>
            </a:r>
          </a:p>
          <a:p>
            <a:r>
              <a:rPr lang="en-US" sz="1600" dirty="0" smtClean="0"/>
              <a:t>Final MC restricted to </a:t>
            </a:r>
            <a:r>
              <a:rPr lang="en-CA" sz="1600" dirty="0"/>
              <a:t>(</a:t>
            </a:r>
            <a:r>
              <a:rPr lang="en-CA" sz="1600" dirty="0" err="1"/>
              <a:t>CU_w</a:t>
            </a:r>
            <a:r>
              <a:rPr lang="en-CA" sz="1600" dirty="0"/>
              <a:t> + 7)*(</a:t>
            </a:r>
            <a:r>
              <a:rPr lang="en-CA" sz="1600" dirty="0" err="1"/>
              <a:t>CU_h</a:t>
            </a:r>
            <a:r>
              <a:rPr lang="en-CA" sz="1600" dirty="0"/>
              <a:t> + 7) </a:t>
            </a:r>
            <a:r>
              <a:rPr lang="en-CA" sz="1600" dirty="0" smtClean="0"/>
              <a:t>independent of refinement with use of padded samples – JVET-K0275</a:t>
            </a:r>
          </a:p>
          <a:p>
            <a:r>
              <a:rPr lang="en-US" sz="1600" dirty="0" smtClean="0"/>
              <a:t>Bilinear MC at 1/16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of a </a:t>
            </a:r>
            <a:r>
              <a:rPr lang="en-US" sz="1600" dirty="0" err="1" smtClean="0"/>
              <a:t>pel</a:t>
            </a:r>
            <a:r>
              <a:rPr lang="en-US" sz="1600" dirty="0" smtClean="0"/>
              <a:t> accuracy for refinement (JVET-K0041, JVET-K0359)</a:t>
            </a:r>
          </a:p>
          <a:p>
            <a:r>
              <a:rPr lang="en-US" sz="1600" dirty="0" smtClean="0"/>
              <a:t>Block mean-removed SAD (MR-SAD) as the cost function (JVET-K0217)</a:t>
            </a:r>
          </a:p>
          <a:p>
            <a:r>
              <a:rPr lang="en-US" sz="1600" dirty="0" smtClean="0"/>
              <a:t>Parametric error surface based on integer distance evaluated cost values (JVET-K0041)</a:t>
            </a:r>
          </a:p>
          <a:p>
            <a:r>
              <a:rPr lang="en-US" sz="1600" dirty="0" smtClean="0"/>
              <a:t>Use of refined MVs for </a:t>
            </a:r>
            <a:r>
              <a:rPr lang="en-US" sz="1600" dirty="0" err="1" smtClean="0"/>
              <a:t>deblocking</a:t>
            </a:r>
            <a:r>
              <a:rPr lang="en-US" sz="1600" dirty="0" smtClean="0"/>
              <a:t>, TMVP, and spatial prediction of merge/AMVP/affine-MVP from top-left or top CTU neighbor’s refined MV (JVET-K0041, JVET-K0359)</a:t>
            </a:r>
          </a:p>
          <a:p>
            <a:r>
              <a:rPr lang="en-US" sz="1600" dirty="0" smtClean="0"/>
              <a:t>Early exit for DMVR based on MVD w.r.t earlier merge-indices (JVET-K0358)</a:t>
            </a:r>
          </a:p>
          <a:p>
            <a:r>
              <a:rPr lang="en-US" sz="1600" dirty="0" smtClean="0"/>
              <a:t>CU-level early exit for DMVR based on SAD threshold (JVET-K0342)</a:t>
            </a:r>
          </a:p>
          <a:p>
            <a:r>
              <a:rPr lang="en-US" sz="1600" dirty="0" smtClean="0"/>
              <a:t>Computing cost only on every other row (JVET-K0105)</a:t>
            </a:r>
          </a:p>
          <a:p>
            <a:r>
              <a:rPr lang="en-US" sz="1600" dirty="0" smtClean="0"/>
              <a:t>Restricting DMVR for CUs of size less than 64 luma samples (JVET-K0105)</a:t>
            </a:r>
          </a:p>
          <a:p>
            <a:r>
              <a:rPr lang="en-US" sz="1600" dirty="0" smtClean="0"/>
              <a:t>Restrict DMVR for CUs with height=4</a:t>
            </a:r>
          </a:p>
          <a:p>
            <a:r>
              <a:rPr lang="en-US" sz="1600" dirty="0" smtClean="0"/>
              <a:t>Restrict DMVR for CUs of size greater than 1024 luma samples – L Meeting Notes</a:t>
            </a:r>
          </a:p>
          <a:p>
            <a:r>
              <a:rPr lang="en-US" sz="1600" dirty="0" smtClean="0"/>
              <a:t>DMVR was enabled for CUs signaling MMVD and </a:t>
            </a:r>
            <a:r>
              <a:rPr lang="en-US" sz="1600" dirty="0" err="1" smtClean="0"/>
              <a:t>SbTMVP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82378"/>
            <a:ext cx="8229600" cy="864973"/>
          </a:xfrm>
        </p:spPr>
        <p:txBody>
          <a:bodyPr/>
          <a:lstStyle/>
          <a:p>
            <a:r>
              <a:rPr lang="en-US" dirty="0" smtClean="0"/>
              <a:t>Recap – Base (CE9.2.1a) Elements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62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CE9.2.1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818098"/>
              </p:ext>
            </p:extLst>
          </p:nvPr>
        </p:nvGraphicFramePr>
        <p:xfrm>
          <a:off x="485804" y="1219625"/>
          <a:ext cx="8229600" cy="5306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399"/>
                <a:gridCol w="922402"/>
                <a:gridCol w="2940909"/>
                <a:gridCol w="757881"/>
                <a:gridCol w="708454"/>
                <a:gridCol w="659027"/>
                <a:gridCol w="832021"/>
                <a:gridCol w="856507"/>
              </a:tblGrid>
              <a:tr h="23510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S.No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case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Description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51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CE9.2.1a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CE9.2.6 with DMVR disabled for w*h &gt; 1024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-0.71%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-0.81%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-0.87%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110.39%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117.81%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51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CE9.2.1.b0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Integer DMVR, SAD, and refined MV used only for MC in Base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-0.30%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-0.39%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-0.44%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101.40%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102.58%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51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CE9.2.1.b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 + Enable 32x32 forced split + enabled DMVR for w*h &gt; 1024 also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-0.58%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-0.86%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-0.86%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101.76%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106.42%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510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CE9.2.1.c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 + Replace SAD with MR-SAD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-0.66%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-0.88%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-0.92%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101.73%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108.31%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51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CE9.2.1.d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 + Replace Integer DMVR with Bilinear MC based 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-0.74%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-1.07%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102.28%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111.22%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502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CE9.2.1.e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 + use of refined MV for </a:t>
                      </a:r>
                      <a:r>
                        <a:rPr lang="en-US" sz="14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deblocking</a:t>
                      </a: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, TMVP and for spatial MV prediction from top/top-left CTU neighbors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-1.12%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-1.25%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103.01%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113.33%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502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CE9.2.1.f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6 + use of refined MV  also within CTU row from VPDUs that were processed 2 VPDUs behind current VPDU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-1.25%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-1.43%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102.87%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113.30%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768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CE9.2.1.f1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In 7, MC restricted to use samples within (64+7)*(64+7) for VPDU of CUs larger than 64x64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-1.25%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-1.33%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-1.42%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102.75%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113.40%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51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CE9.2.1g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In 6, sub-PU size changed from 32x32 to 16x16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27432" marB="27432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-1.13%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-1.44%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103.24%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118.11%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372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9026" y="1103870"/>
            <a:ext cx="8027773" cy="5022296"/>
          </a:xfrm>
        </p:spPr>
        <p:txBody>
          <a:bodyPr/>
          <a:lstStyle/>
          <a:p>
            <a:r>
              <a:rPr lang="en-US" dirty="0" smtClean="0"/>
              <a:t>DMVR provides up to 1.25% average luma BDRATE gain (with similar average </a:t>
            </a:r>
            <a:r>
              <a:rPr lang="en-US" dirty="0" err="1" smtClean="0"/>
              <a:t>chroma</a:t>
            </a:r>
            <a:r>
              <a:rPr lang="en-US" dirty="0" smtClean="0"/>
              <a:t> BDRATE gains) – CE9.2.1f</a:t>
            </a:r>
          </a:p>
          <a:p>
            <a:pPr lvl="1"/>
            <a:r>
              <a:rPr lang="en-US" dirty="0" smtClean="0"/>
              <a:t>Class A1 and A2 have higher gains than other classes</a:t>
            </a:r>
          </a:p>
          <a:p>
            <a:endParaRPr lang="en-US" dirty="0"/>
          </a:p>
          <a:p>
            <a:r>
              <a:rPr lang="en-US" dirty="0" smtClean="0"/>
              <a:t>Use of refined MV for purposes other than MC contributes a total of 0.38% out of the 1.13% average BDRATE in CE9.2.1g (significant impact)</a:t>
            </a:r>
          </a:p>
          <a:p>
            <a:pPr lvl="1"/>
            <a:r>
              <a:rPr lang="en-US" dirty="0" smtClean="0"/>
              <a:t>Supplemental results show that using refined MV only for temporal prediction gives 0.26% out of 0.38%</a:t>
            </a:r>
          </a:p>
          <a:p>
            <a:pPr lvl="1"/>
            <a:r>
              <a:rPr lang="en-US" dirty="0" smtClean="0"/>
              <a:t>Using refined MV for </a:t>
            </a:r>
            <a:r>
              <a:rPr lang="en-US" dirty="0" err="1" smtClean="0"/>
              <a:t>deblocking</a:t>
            </a:r>
            <a:r>
              <a:rPr lang="en-US" dirty="0" smtClean="0"/>
              <a:t> gives ~0.02% out of 0.38%</a:t>
            </a:r>
          </a:p>
          <a:p>
            <a:pPr lvl="1"/>
            <a:r>
              <a:rPr lang="en-US" dirty="0"/>
              <a:t>Using refined MV for spatial prediction gives ~0.09% out of 0.38</a:t>
            </a:r>
            <a:r>
              <a:rPr lang="en-US" dirty="0" smtClean="0"/>
              <a:t>%</a:t>
            </a:r>
          </a:p>
          <a:p>
            <a:pPr lvl="2"/>
            <a:r>
              <a:rPr lang="en-US" dirty="0" smtClean="0"/>
              <a:t>VPDU-64 pipeline gives another 0.12% (implying that lower max CTU sizes will benefit more from use of refined MVs spatially)</a:t>
            </a:r>
          </a:p>
          <a:p>
            <a:pPr lvl="1"/>
            <a:endParaRPr lang="en-US" dirty="0"/>
          </a:p>
          <a:p>
            <a:r>
              <a:rPr lang="en-US" dirty="0" smtClean="0"/>
              <a:t>Use of Bilinear MC gives 0.12% out of 1.13% in CE9.2.1g over integer-DMVR</a:t>
            </a:r>
          </a:p>
          <a:p>
            <a:endParaRPr lang="en-US" dirty="0"/>
          </a:p>
          <a:p>
            <a:r>
              <a:rPr lang="en-US" dirty="0" smtClean="0"/>
              <a:t>Use of MR-SAD gives 0.1% over SAD as cost function in CE9.2.1g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the Summary of CE9.2.1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246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53297"/>
            <a:ext cx="8229600" cy="4972868"/>
          </a:xfrm>
        </p:spPr>
        <p:txBody>
          <a:bodyPr/>
          <a:lstStyle/>
          <a:p>
            <a:r>
              <a:rPr lang="en-US" dirty="0" smtClean="0"/>
              <a:t>Force splitting a CU larger than 1024 luma samples into sub-PUs with independent refinement for each sub-PU improves coding gain</a:t>
            </a:r>
          </a:p>
          <a:p>
            <a:pPr lvl="1"/>
            <a:r>
              <a:rPr lang="en-US" dirty="0" smtClean="0"/>
              <a:t>CE9.2.1b0 vs CE9.2.1b offers 0.28% average luma BDRATE gain</a:t>
            </a:r>
          </a:p>
          <a:p>
            <a:pPr lvl="2"/>
            <a:r>
              <a:rPr lang="en-US" dirty="0" smtClean="0"/>
              <a:t>Gains comes from force splitting </a:t>
            </a:r>
            <a:r>
              <a:rPr lang="en-US" dirty="0" err="1" smtClean="0"/>
              <a:t>Cus</a:t>
            </a:r>
            <a:r>
              <a:rPr lang="en-US" dirty="0" smtClean="0"/>
              <a:t> larger than 1024 to 32 width, 32 height sub-PUs</a:t>
            </a:r>
          </a:p>
          <a:p>
            <a:pPr lvl="1"/>
            <a:r>
              <a:rPr lang="en-US" dirty="0" smtClean="0"/>
              <a:t>CE9.2.1g force splits to 16 width, 16 height sub-PUs and gives nearly the same gains as CE9.2.1e; preferred because of lower internal memory</a:t>
            </a:r>
          </a:p>
          <a:p>
            <a:pPr lvl="1"/>
            <a:endParaRPr lang="en-US" dirty="0"/>
          </a:p>
          <a:p>
            <a:r>
              <a:rPr lang="en-US" dirty="0" smtClean="0"/>
              <a:t>DMVR for MMVD and ATMVP are disabled in all tests other than CE9.2.1a</a:t>
            </a:r>
          </a:p>
          <a:p>
            <a:pPr lvl="1"/>
            <a:r>
              <a:rPr lang="en-US" dirty="0" smtClean="0"/>
              <a:t>Reason is the significant increase in </a:t>
            </a:r>
            <a:r>
              <a:rPr lang="en-US" dirty="0" err="1" smtClean="0"/>
              <a:t>EncT</a:t>
            </a:r>
            <a:r>
              <a:rPr lang="en-US" dirty="0" smtClean="0"/>
              <a:t> % due to MMVD evaluating up to 32 candidates in the SATD stage and all going through DMVR</a:t>
            </a:r>
          </a:p>
          <a:p>
            <a:pPr lvl="1"/>
            <a:r>
              <a:rPr lang="en-US" dirty="0" smtClean="0"/>
              <a:t>Reason is the significant increase in </a:t>
            </a:r>
            <a:r>
              <a:rPr lang="en-US" dirty="0" err="1" smtClean="0"/>
              <a:t>DecT</a:t>
            </a:r>
            <a:r>
              <a:rPr lang="en-US" dirty="0" smtClean="0"/>
              <a:t> % due to ATMVP DMVR implemented at 8x8 sub-PU level (MC + BDOF happen at 8x8 level)</a:t>
            </a:r>
          </a:p>
          <a:p>
            <a:pPr lvl="1"/>
            <a:endParaRPr lang="en-US" dirty="0"/>
          </a:p>
          <a:p>
            <a:r>
              <a:rPr lang="en-US" dirty="0" smtClean="0"/>
              <a:t>Forced splitting to sub-Pus significantly increases average decoding time as MC and BDOF now have to happen at a sub-PU level</a:t>
            </a:r>
          </a:p>
          <a:p>
            <a:pPr lvl="1"/>
            <a:r>
              <a:rPr lang="en-US" dirty="0" smtClean="0"/>
              <a:t>32x32 increases </a:t>
            </a:r>
            <a:r>
              <a:rPr lang="en-US" dirty="0" err="1" smtClean="0"/>
              <a:t>DecT</a:t>
            </a:r>
            <a:r>
              <a:rPr lang="en-US" dirty="0" smtClean="0"/>
              <a:t> % by ~3%</a:t>
            </a:r>
          </a:p>
          <a:p>
            <a:pPr lvl="1"/>
            <a:r>
              <a:rPr lang="en-US" dirty="0" smtClean="0"/>
              <a:t>16x16 increases </a:t>
            </a:r>
            <a:r>
              <a:rPr lang="en-US" dirty="0" err="1" smtClean="0"/>
              <a:t>DecT</a:t>
            </a:r>
            <a:r>
              <a:rPr lang="en-US" dirty="0" smtClean="0"/>
              <a:t> % by another ~5%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on the Summary of CE9.2.1 Results</a:t>
            </a:r>
          </a:p>
        </p:txBody>
      </p:sp>
    </p:spTree>
    <p:extLst>
      <p:ext uri="{BB962C8B-B14F-4D97-AF65-F5344CB8AC3E}">
        <p14:creationId xmlns:p14="http://schemas.microsoft.com/office/powerpoint/2010/main" val="187032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4923441"/>
          </a:xfrm>
        </p:spPr>
        <p:txBody>
          <a:bodyPr/>
          <a:lstStyle/>
          <a:p>
            <a:r>
              <a:rPr lang="en-US" dirty="0" smtClean="0"/>
              <a:t>Studies the following 2 aspects</a:t>
            </a:r>
          </a:p>
          <a:p>
            <a:pPr lvl="1"/>
            <a:r>
              <a:rPr lang="en-US" dirty="0" smtClean="0"/>
              <a:t>Replacing block mean removed SAD (B-MR-SAD) with a previous row-mean removed SAD (PR-MR-SAD) to allow a row level pipeline between interpolation and cost evaluation</a:t>
            </a:r>
          </a:p>
          <a:p>
            <a:pPr lvl="1"/>
            <a:r>
              <a:rPr lang="en-US" dirty="0" smtClean="0"/>
              <a:t>Impact of early exit threshold value for SAD</a:t>
            </a:r>
          </a:p>
          <a:p>
            <a:pPr lvl="1"/>
            <a:endParaRPr lang="en-US" dirty="0"/>
          </a:p>
          <a:p>
            <a:r>
              <a:rPr lang="en-US" dirty="0" smtClean="0"/>
              <a:t>9.2.2c – PR-MR-SAD and SAD threshold of 4 per pixel (for 10-bit)</a:t>
            </a:r>
          </a:p>
          <a:p>
            <a:r>
              <a:rPr lang="en-US" dirty="0" smtClean="0"/>
              <a:t>9.2.2d – In 9.2.2c, increase SAD threshold to 12 per pixel (for 10-bit) for sub-PUs in CUs of size greater than 1024 luma samples</a:t>
            </a:r>
          </a:p>
          <a:p>
            <a:r>
              <a:rPr lang="en-US" dirty="0" smtClean="0"/>
              <a:t>9.2.2f – Study impact of DMVR in the absence of BDOF</a:t>
            </a:r>
          </a:p>
          <a:p>
            <a:r>
              <a:rPr lang="en-US" dirty="0" smtClean="0"/>
              <a:t>9.2.2f1 – Study impact of using refined MVs in 9.2.2c</a:t>
            </a:r>
          </a:p>
          <a:p>
            <a:r>
              <a:rPr lang="en-US" dirty="0" smtClean="0"/>
              <a:t>9.2.2f2 – Study impact of changing cost function to SAD in 9.2.2c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CE9.2.2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488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CE9.2.2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874869"/>
              </p:ext>
            </p:extLst>
          </p:nvPr>
        </p:nvGraphicFramePr>
        <p:xfrm>
          <a:off x="576502" y="1746421"/>
          <a:ext cx="7957898" cy="36240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6311"/>
                <a:gridCol w="829555"/>
                <a:gridCol w="2734962"/>
                <a:gridCol w="733167"/>
                <a:gridCol w="659027"/>
                <a:gridCol w="700217"/>
                <a:gridCol w="848497"/>
                <a:gridCol w="906162"/>
              </a:tblGrid>
              <a:tr h="2556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S.No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case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3962">
                <a:tc>
                  <a:txBody>
                    <a:bodyPr/>
                    <a:lstStyle/>
                    <a:p>
                      <a:pPr marL="0" marR="0" algn="ctr" defTabSz="6858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CE9.2.2c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In 9.2.1g, MR-SAD replaced by PR-MR-SAD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-1.36%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103.20%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117.69%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7052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CE9.2.2d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In 10, increase early exit threshold for w*h &gt; 1024 to assess </a:t>
                      </a:r>
                      <a:r>
                        <a:rPr lang="en-US" sz="14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impact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-1.04%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-1.36%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103.20%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117.27%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273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CE9.2.2f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Results for 9.2.2(c) when BIO is disabled in both VTM3 and with DMVR  + DMVR is enabled for ATMVP and MMVD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-1.51%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-1.58%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-1.59%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115.98%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125.70%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36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CE9.2.2f1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Disabling refined MV usage for anything other than MC in 9.2.2c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-0.72%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-1.05%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-1.11%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102.30%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115.33%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36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CE9.2.2f2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Replacing PR-MR-SAD with SAD in 9.2.2c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-1.02%</a:t>
                      </a:r>
                      <a:endParaRPr lang="en-US" sz="14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-1.29%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-1.35%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102.94%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115.27%</a:t>
                      </a:r>
                      <a:endParaRPr lang="en-US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83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9026" y="1103870"/>
            <a:ext cx="8027773" cy="5022296"/>
          </a:xfrm>
        </p:spPr>
        <p:txBody>
          <a:bodyPr/>
          <a:lstStyle/>
          <a:p>
            <a:r>
              <a:rPr lang="en-US" dirty="0" smtClean="0"/>
              <a:t>DMVR in the absence of BDOF provides an average luma BDRATE gain of 1.51% (and similar gains in </a:t>
            </a:r>
            <a:r>
              <a:rPr lang="en-US" dirty="0" err="1" smtClean="0"/>
              <a:t>chroma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ATMVP-DMVR and MMVD-DMVR are enabled in this case and offer close to 0.1% out of 1.51%</a:t>
            </a:r>
          </a:p>
          <a:p>
            <a:pPr lvl="2"/>
            <a:r>
              <a:rPr lang="en-US" dirty="0" smtClean="0"/>
              <a:t>Increase both </a:t>
            </a: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r>
              <a:rPr lang="en-US" dirty="0" smtClean="0"/>
              <a:t> significantly as explained earlier</a:t>
            </a:r>
          </a:p>
          <a:p>
            <a:pPr lvl="1"/>
            <a:r>
              <a:rPr lang="en-US" dirty="0" smtClean="0"/>
              <a:t>BDOF and DMVR seem to have an overlap of 1.41 – 1.13 = 0.28%</a:t>
            </a:r>
          </a:p>
          <a:p>
            <a:pPr lvl="1"/>
            <a:endParaRPr lang="en-US" dirty="0"/>
          </a:p>
          <a:p>
            <a:r>
              <a:rPr lang="en-US" dirty="0" smtClean="0"/>
              <a:t>PR-MR-SAD with cost evaluation on alternate rows has a 0.06% average luma BDRATE drop when compared to B-MR-SAD, and a 0.05% gain when compared to SAD</a:t>
            </a:r>
          </a:p>
          <a:p>
            <a:pPr lvl="1"/>
            <a:r>
              <a:rPr lang="en-US" dirty="0" smtClean="0"/>
              <a:t>The drop is very minimal over B-MR-SAD when alternate row cost evaluation is not used</a:t>
            </a:r>
          </a:p>
          <a:p>
            <a:pPr lvl="1"/>
            <a:endParaRPr lang="en-US" dirty="0"/>
          </a:p>
          <a:p>
            <a:r>
              <a:rPr lang="en-US" dirty="0" smtClean="0"/>
              <a:t>Refined MV usage for purposes other than MC offers 0.35% average luma BDRATE gain (9.2.2f1)</a:t>
            </a:r>
          </a:p>
          <a:p>
            <a:endParaRPr lang="en-US" dirty="0"/>
          </a:p>
          <a:p>
            <a:r>
              <a:rPr lang="en-US" dirty="0" smtClean="0"/>
              <a:t>Threshold change from 4 to 12 per pixel for sub-PUs in CUs of size larger than 1024 luma samples had minimal impact of </a:t>
            </a:r>
            <a:r>
              <a:rPr lang="en-US" dirty="0" err="1" smtClean="0"/>
              <a:t>DecT</a:t>
            </a:r>
            <a:r>
              <a:rPr lang="en-US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the Summary of CE9.2.2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36713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16199</TotalTime>
  <Words>1615</Words>
  <Application>Microsoft Office PowerPoint</Application>
  <PresentationFormat>On-screen Show (4:3)</PresentationFormat>
  <Paragraphs>242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Ittiam Template</vt:lpstr>
      <vt:lpstr>JVET-M0147   Results of Tests 9.2.1, 9.2.2</vt:lpstr>
      <vt:lpstr>CE9.2.1 – Study items</vt:lpstr>
      <vt:lpstr>Recap – Base (CE9.2.1a) Elements</vt:lpstr>
      <vt:lpstr>Summary of CE9.2.1 Results</vt:lpstr>
      <vt:lpstr>Comments on the Summary of CE9.2.1 Results</vt:lpstr>
      <vt:lpstr>Comments on the Summary of CE9.2.1 Results</vt:lpstr>
      <vt:lpstr>CE9.2.2</vt:lpstr>
      <vt:lpstr>Summary of CE9.2.2 Results</vt:lpstr>
      <vt:lpstr>Comments on the Summary of CE9.2.2 Results</vt:lpstr>
      <vt:lpstr>Complexity Analysis</vt:lpstr>
      <vt:lpstr>Conclusions</vt:lpstr>
      <vt:lpstr>THANKS TO ALL CROSS-CHECKERS! Qualcomm, MediaTek, Panasonic, Sharp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167</cp:revision>
  <dcterms:created xsi:type="dcterms:W3CDTF">2018-06-26T03:17:57Z</dcterms:created>
  <dcterms:modified xsi:type="dcterms:W3CDTF">2019-01-09T11:57:55Z</dcterms:modified>
</cp:coreProperties>
</file>