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1689" r:id="rId2"/>
    <p:sldId id="1882" r:id="rId3"/>
    <p:sldId id="1885" r:id="rId4"/>
    <p:sldId id="1886" r:id="rId5"/>
    <p:sldId id="1887" r:id="rId6"/>
    <p:sldId id="1883" r:id="rId7"/>
    <p:sldId id="1888" r:id="rId8"/>
    <p:sldId id="1889" r:id="rId9"/>
    <p:sldId id="1896" r:id="rId10"/>
    <p:sldId id="1897" r:id="rId11"/>
    <p:sldId id="1891" r:id="rId12"/>
    <p:sldId id="1892" r:id="rId13"/>
    <p:sldId id="1893" r:id="rId14"/>
    <p:sldId id="1894" r:id="rId15"/>
    <p:sldId id="1895" r:id="rId16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>
        <p:scale>
          <a:sx n="125" d="100"/>
          <a:sy n="125" d="100"/>
        </p:scale>
        <p:origin x="1608" y="144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14/01/2019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677580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07101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6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982753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7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55471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8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688042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9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9840990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10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9897948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11462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653330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1/14/2019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284" y="268423"/>
            <a:ext cx="8730916" cy="531103"/>
          </a:xfrm>
        </p:spPr>
        <p:txBody>
          <a:bodyPr/>
          <a:lstStyle/>
          <a:p>
            <a:pPr algn="ctr"/>
            <a:r>
              <a:rPr lang="en-US" dirty="0"/>
              <a:t>CE7-related: </a:t>
            </a:r>
            <a:br>
              <a:rPr lang="en-US" dirty="0"/>
            </a:br>
            <a:r>
              <a:rPr lang="en-US" dirty="0"/>
              <a:t>reduced local </a:t>
            </a:r>
            <a:r>
              <a:rPr lang="en-US" dirty="0" err="1"/>
              <a:t>neighbourhood</a:t>
            </a:r>
            <a:r>
              <a:rPr lang="en-US" dirty="0"/>
              <a:t> usage for transform </a:t>
            </a:r>
            <a:r>
              <a:rPr lang="en-US" dirty="0" err="1"/>
              <a:t>coeffs</a:t>
            </a:r>
            <a:r>
              <a:rPr lang="en-US" dirty="0"/>
              <a:t> coding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JVET-M0107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Jan. 2019</a:t>
            </a:r>
          </a:p>
          <a:p>
            <a:r>
              <a:rPr lang="fr-FR" sz="900" dirty="0">
                <a:latin typeface="Trebuchet MS" pitchFamily="34" charset="0"/>
              </a:rPr>
              <a:t>F. Le </a:t>
            </a:r>
            <a:r>
              <a:rPr lang="fr-FR" sz="900" dirty="0" err="1">
                <a:latin typeface="Trebuchet MS" pitchFamily="34" charset="0"/>
              </a:rPr>
              <a:t>Léannec</a:t>
            </a:r>
            <a:r>
              <a:rPr lang="fr-FR" sz="900" dirty="0">
                <a:latin typeface="Trebuchet MS" pitchFamily="34" charset="0"/>
              </a:rPr>
              <a:t>, Y. Chen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248" y="752551"/>
            <a:ext cx="8583613" cy="2379571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400" b="1" dirty="0"/>
              <a:t>Methods 1, 2 and 3 can be combined with an improved entropy coding of </a:t>
            </a:r>
            <a:r>
              <a:rPr lang="en-US" sz="1400" b="1" dirty="0" err="1"/>
              <a:t>pred_mode_flag</a:t>
            </a:r>
            <a:r>
              <a:rPr lang="en-US" sz="1400" b="1" dirty="0"/>
              <a:t> (method 4)</a:t>
            </a:r>
          </a:p>
          <a:p>
            <a:pPr lvl="1"/>
            <a:r>
              <a:rPr lang="en-US" sz="1400" b="1" dirty="0"/>
              <a:t>Method 4:</a:t>
            </a:r>
          </a:p>
          <a:p>
            <a:pPr lvl="2"/>
            <a:r>
              <a:rPr lang="en-US" sz="1400" dirty="0"/>
              <a:t>In VTM-3.0, the CU-level </a:t>
            </a:r>
            <a:r>
              <a:rPr lang="en-US" sz="1400" dirty="0" err="1"/>
              <a:t>pred_mode_flag</a:t>
            </a:r>
            <a:r>
              <a:rPr lang="en-US" sz="1400" dirty="0"/>
              <a:t> syntax element uses a single context. </a:t>
            </a:r>
          </a:p>
          <a:p>
            <a:pPr lvl="2"/>
            <a:r>
              <a:rPr lang="en-US" sz="1400" dirty="0"/>
              <a:t>Here, 2 additional contexts are introduced to code this bin:</a:t>
            </a:r>
          </a:p>
          <a:p>
            <a:pPr lvl="3"/>
            <a:r>
              <a:rPr lang="en-US" sz="1400" dirty="0" err="1"/>
              <a:t>ctxId</a:t>
            </a:r>
            <a:r>
              <a:rPr lang="en-US" sz="1400" dirty="0"/>
              <a:t> = (a available and intra?1:0)+(b available and intra?1:0)</a:t>
            </a:r>
          </a:p>
          <a:p>
            <a:pPr lvl="3"/>
            <a:r>
              <a:rPr lang="en-US" sz="1400" dirty="0"/>
              <a:t>where a and b are the top and left neighboring CU of current CU</a:t>
            </a:r>
          </a:p>
          <a:p>
            <a:pPr marL="180975" lvl="2" indent="0">
              <a:buNone/>
            </a:pPr>
            <a:endParaRPr lang="en-US" sz="14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8C9365-F8E3-450D-A90B-54022473DB0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090" y="1754957"/>
            <a:ext cx="932180" cy="914400"/>
          </a:xfrm>
          <a:prstGeom prst="rect">
            <a:avLst/>
          </a:prstGeom>
          <a:noFill/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7E3C7A-9C7C-4048-ABA2-D2F1517F10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924" y="3300396"/>
            <a:ext cx="3650342" cy="14812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3262D1-5CF3-40A0-AAFF-C0D2F85CAD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405" y="3292550"/>
            <a:ext cx="3669676" cy="148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8429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</a:t>
            </a:r>
            <a:r>
              <a:rPr lang="en-US" sz="1400" b="1"/>
              <a:t>1 + Method 4 result</a:t>
            </a:r>
            <a:r>
              <a:rPr lang="en-US" sz="1400" b="1" dirty="0"/>
              <a:t>: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67322-0A2C-4ED7-9E9D-C679B6CDB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456" y="816964"/>
            <a:ext cx="3332354" cy="42141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965021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</a:t>
            </a:r>
            <a:r>
              <a:rPr lang="en-US" sz="1400" b="1"/>
              <a:t>1 + Method 4 result</a:t>
            </a:r>
            <a:r>
              <a:rPr lang="en-US" sz="1400" b="1" dirty="0"/>
              <a:t>: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67322-0A2C-4ED7-9E9D-C679B6CDB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455" y="816963"/>
            <a:ext cx="3364167" cy="42543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729693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2 + Method 4 result: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002D43-D83A-47C9-A8B4-37A23EC6E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989" y="824503"/>
            <a:ext cx="3367604" cy="42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85752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3 + Method 4 result: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A146FF-6989-4A4E-8D02-BC47E33A7EF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116" y="831954"/>
            <a:ext cx="3317991" cy="425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734574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093" y="789725"/>
            <a:ext cx="8583613" cy="2087184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400" b="1" dirty="0"/>
              <a:t>Conclusion</a:t>
            </a:r>
          </a:p>
          <a:p>
            <a:pPr lvl="2"/>
            <a:r>
              <a:rPr lang="en-US" dirty="0"/>
              <a:t>Propose to reduce the complexity of the residual coding and the number of CABAC contexts in the same time</a:t>
            </a:r>
          </a:p>
          <a:p>
            <a:pPr lvl="2"/>
            <a:r>
              <a:rPr lang="en-US" dirty="0"/>
              <a:t>Remove the neighborhood usage for gt1_flag, </a:t>
            </a:r>
            <a:r>
              <a:rPr lang="en-US" dirty="0" err="1"/>
              <a:t>par_flag</a:t>
            </a:r>
            <a:r>
              <a:rPr lang="en-US" dirty="0"/>
              <a:t> and gt2_flag, in some diagonal-based regions of chroma TBs (methods 1 and 2). </a:t>
            </a:r>
          </a:p>
          <a:p>
            <a:pPr lvl="2"/>
            <a:r>
              <a:rPr lang="en-US" dirty="0"/>
              <a:t>Reduce the local neighborhood to 2 elements for the lowest frequency </a:t>
            </a:r>
            <a:r>
              <a:rPr lang="en-US" dirty="0" err="1"/>
              <a:t>luma</a:t>
            </a:r>
            <a:r>
              <a:rPr lang="en-US" dirty="0"/>
              <a:t> </a:t>
            </a:r>
            <a:r>
              <a:rPr lang="en-US" dirty="0" err="1"/>
              <a:t>coeff</a:t>
            </a:r>
            <a:r>
              <a:rPr lang="en-US" dirty="0"/>
              <a:t>, for the context modelling of gt1_flag, </a:t>
            </a:r>
            <a:r>
              <a:rPr lang="en-US" dirty="0" err="1"/>
              <a:t>par_flag</a:t>
            </a:r>
            <a:r>
              <a:rPr lang="en-US" dirty="0"/>
              <a:t> and gt2_flag (method 3)</a:t>
            </a:r>
          </a:p>
          <a:p>
            <a:pPr lvl="2"/>
            <a:r>
              <a:rPr lang="en-US" dirty="0"/>
              <a:t>Combine with an improved coding of </a:t>
            </a:r>
            <a:r>
              <a:rPr lang="en-US" dirty="0" err="1"/>
              <a:t>pred_mode_flag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</a:t>
            </a:r>
            <a:r>
              <a:rPr lang="en-US" dirty="0"/>
              <a:t> better trade-off between BD-rate and number of contexts</a:t>
            </a:r>
          </a:p>
          <a:p>
            <a:pPr lvl="2"/>
            <a:r>
              <a:rPr lang="en-US" dirty="0"/>
              <a:t>We thank Tencent for cross-checking</a:t>
            </a:r>
            <a:endParaRPr lang="en-US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8207E8-84AC-4B3A-97C8-C88C63243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615742"/>
              </p:ext>
            </p:extLst>
          </p:nvPr>
        </p:nvGraphicFramePr>
        <p:xfrm>
          <a:off x="2139278" y="3312825"/>
          <a:ext cx="4985364" cy="1632240"/>
        </p:xfrm>
        <a:graphic>
          <a:graphicData uri="http://schemas.openxmlformats.org/drawingml/2006/table">
            <a:tbl>
              <a:tblPr firstRow="1" firstCol="1" bandRow="1"/>
              <a:tblGrid>
                <a:gridCol w="1274428">
                  <a:extLst>
                    <a:ext uri="{9D8B030D-6E8A-4147-A177-3AD203B41FA5}">
                      <a16:colId xmlns:a16="http://schemas.microsoft.com/office/drawing/2014/main" val="3930041214"/>
                    </a:ext>
                  </a:extLst>
                </a:gridCol>
                <a:gridCol w="1561157">
                  <a:extLst>
                    <a:ext uri="{9D8B030D-6E8A-4147-A177-3AD203B41FA5}">
                      <a16:colId xmlns:a16="http://schemas.microsoft.com/office/drawing/2014/main" val="294418149"/>
                    </a:ext>
                  </a:extLst>
                </a:gridCol>
                <a:gridCol w="2149779">
                  <a:extLst>
                    <a:ext uri="{9D8B030D-6E8A-4147-A177-3AD203B41FA5}">
                      <a16:colId xmlns:a16="http://schemas.microsoft.com/office/drawing/2014/main" val="1874603713"/>
                    </a:ext>
                  </a:extLst>
                </a:gridCol>
              </a:tblGrid>
              <a:tr h="4080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Proposed method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Nb contexts/VTM-3.0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RA (Y/Cb/Cr)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515844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0.00%/0.19%/0.14%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300715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-24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-0.01%/0.29%/0.23%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0160808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0.02% / 0.24% / 0.22%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2054889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 + 4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-0.07% / 0.21% / 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0424991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 + 4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-22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-0.09% / 0.29% / 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973600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3 + 4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-31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-0.07% / 0.33% / 0.21%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37740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928148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06178"/>
            <a:ext cx="8583613" cy="1744713"/>
          </a:xfrm>
        </p:spPr>
        <p:txBody>
          <a:bodyPr numCol="1" anchor="ctr"/>
          <a:lstStyle/>
          <a:p>
            <a:pPr lvl="1"/>
            <a:r>
              <a:rPr lang="en-US" sz="1400" b="1" dirty="0"/>
              <a:t>Context modelling in VTM-3.0</a:t>
            </a:r>
            <a:endParaRPr lang="fr-FR" sz="1400" b="1" dirty="0"/>
          </a:p>
          <a:p>
            <a:pPr lvl="2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significance flag (90 = 54 + 36 models):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ctxIdSig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 = f(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diag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, sumAbs1, state )</a:t>
            </a:r>
          </a:p>
          <a:p>
            <a:pPr lvl="2"/>
            <a:r>
              <a:rPr lang="en-US" sz="1400" dirty="0"/>
              <a:t>parity flag (32 = 21 + 11 models): </a:t>
            </a:r>
            <a:r>
              <a:rPr lang="en-US" sz="1400" dirty="0" err="1"/>
              <a:t>ctxIdPar</a:t>
            </a:r>
            <a:r>
              <a:rPr lang="en-US" sz="1400" dirty="0"/>
              <a:t> = f( </a:t>
            </a:r>
            <a:r>
              <a:rPr lang="en-US" sz="1400" dirty="0" err="1"/>
              <a:t>diag</a:t>
            </a:r>
            <a:r>
              <a:rPr lang="en-US" sz="1400" dirty="0"/>
              <a:t>, sumAbs1 − </a:t>
            </a:r>
            <a:r>
              <a:rPr lang="en-US" sz="1400" dirty="0" err="1"/>
              <a:t>numSig</a:t>
            </a:r>
            <a:r>
              <a:rPr lang="en-US" sz="1400" dirty="0"/>
              <a:t>) </a:t>
            </a:r>
          </a:p>
          <a:p>
            <a:pPr lvl="3"/>
            <a:r>
              <a:rPr lang="en-US" dirty="0"/>
              <a:t>For chroma: </a:t>
            </a:r>
            <a:r>
              <a:rPr lang="en-US" dirty="0" err="1"/>
              <a:t>ctxIdPar</a:t>
            </a:r>
            <a:r>
              <a:rPr lang="en-US" dirty="0"/>
              <a:t> = 1 + min( sumAbs1 – </a:t>
            </a:r>
            <a:r>
              <a:rPr lang="en-US" dirty="0" err="1"/>
              <a:t>numSig</a:t>
            </a:r>
            <a:r>
              <a:rPr lang="en-US" dirty="0"/>
              <a:t>, 4 ) + ( </a:t>
            </a:r>
            <a:r>
              <a:rPr lang="en-US" dirty="0" err="1"/>
              <a:t>diag</a:t>
            </a:r>
            <a:r>
              <a:rPr lang="en-US" dirty="0"/>
              <a:t> == 0 ? 5 : 0 )</a:t>
            </a:r>
          </a:p>
          <a:p>
            <a:pPr lvl="2"/>
            <a:r>
              <a:rPr lang="en-US" sz="1400" dirty="0"/>
              <a:t>greater1 flag (32 = 21 + 11 models): ctxIdGt1 = </a:t>
            </a:r>
            <a:r>
              <a:rPr lang="en-US" sz="1400" dirty="0" err="1"/>
              <a:t>ctxIdPar</a:t>
            </a:r>
            <a:endParaRPr lang="en-US" sz="1400" dirty="0"/>
          </a:p>
          <a:p>
            <a:pPr lvl="2"/>
            <a:r>
              <a:rPr lang="en-US" sz="1400" dirty="0"/>
              <a:t>greater2 flag (32 = 21 + 11 models): ctxIdGt2 = </a:t>
            </a:r>
            <a:r>
              <a:rPr lang="en-US" sz="1400" dirty="0" err="1"/>
              <a:t>ctxIdPar</a:t>
            </a:r>
            <a:endParaRPr lang="en-US" sz="14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D5CA01A-9DAA-45B2-AA9C-7E8A01FAC32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165" y="2309494"/>
            <a:ext cx="4730750" cy="27736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261953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1353416"/>
          </a:xfrm>
        </p:spPr>
        <p:txBody>
          <a:bodyPr numCol="1" anchor="ctr"/>
          <a:lstStyle/>
          <a:p>
            <a:pPr lvl="1"/>
            <a:r>
              <a:rPr lang="en-US" sz="1400" b="1" dirty="0"/>
              <a:t>Proposed method 1: </a:t>
            </a:r>
          </a:p>
          <a:p>
            <a:pPr lvl="2"/>
            <a:r>
              <a:rPr lang="en-US" sz="1400" dirty="0"/>
              <a:t>local neighborhood removed in second chroma TB region (</a:t>
            </a:r>
            <a:r>
              <a:rPr lang="en-US" sz="1400" dirty="0" err="1"/>
              <a:t>x+y</a:t>
            </a:r>
            <a:r>
              <a:rPr lang="en-US" sz="1400" dirty="0"/>
              <a:t>&gt;0) </a:t>
            </a:r>
          </a:p>
          <a:p>
            <a:pPr lvl="3"/>
            <a:r>
              <a:rPr lang="en-US" sz="1400" dirty="0" err="1"/>
              <a:t>ctxIdPar</a:t>
            </a:r>
            <a:r>
              <a:rPr lang="en-US" sz="1400" dirty="0"/>
              <a:t> = 1 + </a:t>
            </a:r>
            <a:r>
              <a:rPr lang="en-US" sz="1400" dirty="0" err="1"/>
              <a:t>diag</a:t>
            </a:r>
            <a:r>
              <a:rPr lang="en-US" sz="1400" dirty="0"/>
              <a:t> == 0 ? ( 1 + min( sumAbs1 – </a:t>
            </a:r>
            <a:r>
              <a:rPr lang="en-US" sz="1400" dirty="0" err="1"/>
              <a:t>numSig</a:t>
            </a:r>
            <a:r>
              <a:rPr lang="en-US" sz="1400" dirty="0"/>
              <a:t>, 4 ) ) : 0</a:t>
            </a:r>
            <a:endParaRPr lang="fr-FR" sz="1400" dirty="0"/>
          </a:p>
          <a:p>
            <a:pPr lvl="2"/>
            <a:r>
              <a:rPr lang="en-US" sz="1400" dirty="0"/>
              <a:t>single context to code the gt1_flag, </a:t>
            </a:r>
            <a:r>
              <a:rPr lang="en-US" sz="1400" dirty="0" err="1"/>
              <a:t>par_flag</a:t>
            </a:r>
            <a:r>
              <a:rPr lang="en-US" sz="1400" dirty="0"/>
              <a:t> and gt2_flag bins, for chroma </a:t>
            </a:r>
            <a:r>
              <a:rPr lang="en-US" sz="1400" dirty="0" err="1"/>
              <a:t>coeffs</a:t>
            </a:r>
            <a:r>
              <a:rPr lang="en-US" sz="1400" dirty="0"/>
              <a:t> with (</a:t>
            </a:r>
            <a:r>
              <a:rPr lang="en-US" sz="1400" dirty="0" err="1"/>
              <a:t>x+y</a:t>
            </a:r>
            <a:r>
              <a:rPr lang="en-US" sz="1400" dirty="0"/>
              <a:t>&gt;0) </a:t>
            </a:r>
          </a:p>
          <a:p>
            <a:pPr lvl="2"/>
            <a:r>
              <a:rPr lang="en-US" sz="1400" dirty="0"/>
              <a:t>3 contexts used, i.e. one for gt1, par and gt2 bins =&gt; -12 contexts over VTM-3.0.</a:t>
            </a:r>
            <a:endParaRPr lang="fr-FR" sz="1400" dirty="0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AE65D31-E78D-43E0-9CEF-3F28751ED825}"/>
              </a:ext>
            </a:extLst>
          </p:cNvPr>
          <p:cNvGrpSpPr/>
          <p:nvPr/>
        </p:nvGrpSpPr>
        <p:grpSpPr>
          <a:xfrm>
            <a:off x="2075675" y="2512040"/>
            <a:ext cx="3062230" cy="2254010"/>
            <a:chOff x="816892" y="1667837"/>
            <a:chExt cx="3062230" cy="2254010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ED23158-E0B9-43CA-BCAB-E9EA61D13481}"/>
                </a:ext>
              </a:extLst>
            </p:cNvPr>
            <p:cNvGrpSpPr/>
            <p:nvPr/>
          </p:nvGrpSpPr>
          <p:grpSpPr>
            <a:xfrm>
              <a:off x="1480775" y="1671847"/>
              <a:ext cx="2259282" cy="2250000"/>
              <a:chOff x="1459545" y="1662370"/>
              <a:chExt cx="2259282" cy="2250000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F1DF3E21-C54E-47B8-8DB0-4B82C83EFAEE}"/>
                  </a:ext>
                </a:extLst>
              </p:cNvPr>
              <p:cNvGrpSpPr/>
              <p:nvPr/>
            </p:nvGrpSpPr>
            <p:grpSpPr>
              <a:xfrm>
                <a:off x="1461114" y="1664055"/>
                <a:ext cx="2257713" cy="2242566"/>
                <a:chOff x="4571919" y="1203195"/>
                <a:chExt cx="2257713" cy="2242566"/>
              </a:xfrm>
            </p:grpSpPr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CCAFD2DA-ECFD-434F-BC63-F65534312DEE}"/>
                    </a:ext>
                  </a:extLst>
                </p:cNvPr>
                <p:cNvSpPr/>
                <p:nvPr/>
              </p:nvSpPr>
              <p:spPr>
                <a:xfrm>
                  <a:off x="4577773" y="2849175"/>
                  <a:ext cx="1107956" cy="31906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29CABABC-A0A0-4A6C-9A85-C79430081190}"/>
                    </a:ext>
                  </a:extLst>
                </p:cNvPr>
                <p:cNvSpPr/>
                <p:nvPr/>
              </p:nvSpPr>
              <p:spPr>
                <a:xfrm>
                  <a:off x="4571919" y="3160800"/>
                  <a:ext cx="829358" cy="284961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D2A52940-41D2-420E-983D-033901DF975C}"/>
                    </a:ext>
                  </a:extLst>
                </p:cNvPr>
                <p:cNvSpPr/>
                <p:nvPr/>
              </p:nvSpPr>
              <p:spPr>
                <a:xfrm>
                  <a:off x="4571989" y="2266572"/>
                  <a:ext cx="1687111" cy="33283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2C8EDAE5-9037-45D7-8DCC-66D99B904964}"/>
                    </a:ext>
                  </a:extLst>
                </p:cNvPr>
                <p:cNvSpPr/>
                <p:nvPr/>
              </p:nvSpPr>
              <p:spPr>
                <a:xfrm>
                  <a:off x="4571990" y="2552551"/>
                  <a:ext cx="1401423" cy="33283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E951716A-A158-4E95-BBF6-3772CEB8165D}"/>
                    </a:ext>
                  </a:extLst>
                </p:cNvPr>
                <p:cNvSpPr/>
                <p:nvPr/>
              </p:nvSpPr>
              <p:spPr>
                <a:xfrm>
                  <a:off x="4577772" y="2037283"/>
                  <a:ext cx="1958969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8DC4E3B3-A4D3-4827-AB06-0E75995B40F9}"/>
                    </a:ext>
                  </a:extLst>
                </p:cNvPr>
                <p:cNvSpPr/>
                <p:nvPr/>
              </p:nvSpPr>
              <p:spPr>
                <a:xfrm>
                  <a:off x="4850061" y="1755135"/>
                  <a:ext cx="1966688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14709F45-8057-4FFF-B412-5CCCE172533D}"/>
                    </a:ext>
                  </a:extLst>
                </p:cNvPr>
                <p:cNvSpPr/>
                <p:nvPr/>
              </p:nvSpPr>
              <p:spPr>
                <a:xfrm>
                  <a:off x="5407664" y="1203195"/>
                  <a:ext cx="1421968" cy="271668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F4DF8F4C-2038-4925-B591-A3318EABE4A7}"/>
                    </a:ext>
                  </a:extLst>
                </p:cNvPr>
                <p:cNvSpPr/>
                <p:nvPr/>
              </p:nvSpPr>
              <p:spPr>
                <a:xfrm>
                  <a:off x="5129697" y="1471887"/>
                  <a:ext cx="1693510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A795620-A8E8-430D-8BF7-BB3AAD3CE380}"/>
                  </a:ext>
                </a:extLst>
              </p:cNvPr>
              <p:cNvSpPr/>
              <p:nvPr/>
            </p:nvSpPr>
            <p:spPr>
              <a:xfrm>
                <a:off x="1731112" y="1666422"/>
                <a:ext cx="572224" cy="26998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3D5849AE-ACFC-4A0D-86C9-61CAF524F511}"/>
                  </a:ext>
                </a:extLst>
              </p:cNvPr>
              <p:cNvSpPr/>
              <p:nvPr/>
            </p:nvSpPr>
            <p:spPr>
              <a:xfrm>
                <a:off x="1461184" y="2201600"/>
                <a:ext cx="269928" cy="294169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849BBCE7-3C8E-409A-88F7-4532CF4B89B7}"/>
                  </a:ext>
                </a:extLst>
              </p:cNvPr>
              <p:cNvSpPr/>
              <p:nvPr/>
            </p:nvSpPr>
            <p:spPr>
              <a:xfrm>
                <a:off x="1461114" y="1933918"/>
                <a:ext cx="552938" cy="28052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E4E7A389-B6F4-4BBC-9BB4-99E11F2F09A0}"/>
                  </a:ext>
                </a:extLst>
              </p:cNvPr>
              <p:cNvSpPr/>
              <p:nvPr/>
            </p:nvSpPr>
            <p:spPr>
              <a:xfrm>
                <a:off x="1459545" y="1662370"/>
                <a:ext cx="269979" cy="269991"/>
              </a:xfrm>
              <a:prstGeom prst="rect">
                <a:avLst/>
              </a:prstGeom>
              <a:solidFill>
                <a:srgbClr val="5F5F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E6E27C45-D415-4CB8-BB16-357357697F53}"/>
                  </a:ext>
                </a:extLst>
              </p:cNvPr>
              <p:cNvGrpSpPr/>
              <p:nvPr/>
            </p:nvGrpSpPr>
            <p:grpSpPr>
              <a:xfrm>
                <a:off x="1461195" y="1662370"/>
                <a:ext cx="2250000" cy="2250000"/>
                <a:chOff x="4572000" y="2276850"/>
                <a:chExt cx="2250000" cy="2250000"/>
              </a:xfrm>
              <a:noFill/>
            </p:grpSpPr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804A45AF-0882-4EAF-A1DA-C995606ED88D}"/>
                    </a:ext>
                  </a:extLst>
                </p:cNvPr>
                <p:cNvSpPr/>
                <p:nvPr/>
              </p:nvSpPr>
              <p:spPr>
                <a:xfrm>
                  <a:off x="5690555" y="3961542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4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E23A7E90-3E1D-4FF7-AE20-C741B7DB64A1}"/>
                    </a:ext>
                  </a:extLst>
                </p:cNvPr>
                <p:cNvSpPr/>
                <p:nvPr/>
              </p:nvSpPr>
              <p:spPr>
                <a:xfrm>
                  <a:off x="5690556" y="3678686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1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E9DD6263-13D7-4154-BAF9-3234C771601B}"/>
                    </a:ext>
                  </a:extLst>
                </p:cNvPr>
                <p:cNvSpPr/>
                <p:nvPr/>
              </p:nvSpPr>
              <p:spPr>
                <a:xfrm>
                  <a:off x="5978253" y="3680200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2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EC0D40D4-DFD0-4626-B48A-A4795083817D}"/>
                    </a:ext>
                  </a:extLst>
                </p:cNvPr>
                <p:cNvSpPr/>
                <p:nvPr/>
              </p:nvSpPr>
              <p:spPr>
                <a:xfrm>
                  <a:off x="6257891" y="3397334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3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A26AC7EB-F6D9-48D1-92AD-83E27D475B8F}"/>
                    </a:ext>
                  </a:extLst>
                </p:cNvPr>
                <p:cNvSpPr/>
                <p:nvPr/>
              </p:nvSpPr>
              <p:spPr>
                <a:xfrm>
                  <a:off x="5973414" y="3397740"/>
                  <a:ext cx="282869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0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3D50ADF7-5FD1-4BF3-A551-6A84BF457C49}"/>
                    </a:ext>
                  </a:extLst>
                </p:cNvPr>
                <p:cNvGrpSpPr/>
                <p:nvPr/>
              </p:nvGrpSpPr>
              <p:grpSpPr>
                <a:xfrm>
                  <a:off x="4572000" y="2276850"/>
                  <a:ext cx="2250000" cy="2250000"/>
                  <a:chOff x="4572000" y="2276850"/>
                  <a:chExt cx="2250000" cy="2250000"/>
                </a:xfrm>
                <a:grpFill/>
              </p:grpSpPr>
              <p:sp>
                <p:nvSpPr>
                  <p:cNvPr id="92" name="Rectangle 91">
                    <a:extLst>
                      <a:ext uri="{FF2B5EF4-FFF2-40B4-BE49-F238E27FC236}">
                        <a16:creationId xmlns:a16="http://schemas.microsoft.com/office/drawing/2014/main" id="{84E5D068-EBF6-4F62-82EC-5036CB6DCA21}"/>
                      </a:ext>
                    </a:extLst>
                  </p:cNvPr>
                  <p:cNvSpPr/>
                  <p:nvPr/>
                </p:nvSpPr>
                <p:spPr>
                  <a:xfrm>
                    <a:off x="4572000" y="2276850"/>
                    <a:ext cx="2250000" cy="2244249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CB78A55C-01D0-47AC-AC46-379D6475A38E}"/>
                      </a:ext>
                    </a:extLst>
                  </p:cNvPr>
                  <p:cNvCxnSpPr/>
                  <p:nvPr/>
                </p:nvCxnSpPr>
                <p:spPr>
                  <a:xfrm>
                    <a:off x="4842000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68112F69-E5A6-4D8A-8614-E787FDCD011D}"/>
                      </a:ext>
                    </a:extLst>
                  </p:cNvPr>
                  <p:cNvCxnSpPr/>
                  <p:nvPr/>
                </p:nvCxnSpPr>
                <p:spPr>
                  <a:xfrm>
                    <a:off x="512485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B52EB6EB-4674-4F7A-99F5-B9C8BE08F367}"/>
                      </a:ext>
                    </a:extLst>
                  </p:cNvPr>
                  <p:cNvCxnSpPr/>
                  <p:nvPr/>
                </p:nvCxnSpPr>
                <p:spPr>
                  <a:xfrm>
                    <a:off x="540771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>
                    <a:extLst>
                      <a:ext uri="{FF2B5EF4-FFF2-40B4-BE49-F238E27FC236}">
                        <a16:creationId xmlns:a16="http://schemas.microsoft.com/office/drawing/2014/main" id="{BF1AB58C-4E28-40E7-9EE8-1022FE4B174F}"/>
                      </a:ext>
                    </a:extLst>
                  </p:cNvPr>
                  <p:cNvCxnSpPr/>
                  <p:nvPr/>
                </p:nvCxnSpPr>
                <p:spPr>
                  <a:xfrm>
                    <a:off x="569057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B0746E8D-A94C-45ED-8E4A-2D7A8FD2D68C}"/>
                      </a:ext>
                    </a:extLst>
                  </p:cNvPr>
                  <p:cNvCxnSpPr/>
                  <p:nvPr/>
                </p:nvCxnSpPr>
                <p:spPr>
                  <a:xfrm>
                    <a:off x="597342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D126834E-F25B-43EA-8796-6167844273F1}"/>
                      </a:ext>
                    </a:extLst>
                  </p:cNvPr>
                  <p:cNvCxnSpPr/>
                  <p:nvPr/>
                </p:nvCxnSpPr>
                <p:spPr>
                  <a:xfrm>
                    <a:off x="625628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64738D48-0C7E-43B8-BDA6-2EDB822C8D6E}"/>
                      </a:ext>
                    </a:extLst>
                  </p:cNvPr>
                  <p:cNvCxnSpPr/>
                  <p:nvPr/>
                </p:nvCxnSpPr>
                <p:spPr>
                  <a:xfrm>
                    <a:off x="653914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BCE363B3-E60F-44BA-B3AC-ECDF447621F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311899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C22D5E0A-4B4D-467C-8346-B0BB84FAFCD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83613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>
                    <a:extLst>
                      <a:ext uri="{FF2B5EF4-FFF2-40B4-BE49-F238E27FC236}">
                        <a16:creationId xmlns:a16="http://schemas.microsoft.com/office/drawing/2014/main" id="{13F86610-4410-4302-A7E3-34A0D9C3D4DA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55328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0EBF860B-0856-4BB5-8ECF-5FE09A02D5F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27042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58E301A3-5497-4F7A-901A-138385140C6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98756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A9433294-D988-4AD1-841B-87F108513C66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70471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>
                    <a:extLst>
                      <a:ext uri="{FF2B5EF4-FFF2-40B4-BE49-F238E27FC236}">
                        <a16:creationId xmlns:a16="http://schemas.microsoft.com/office/drawing/2014/main" id="{0EA7B896-DF3C-42C8-B276-E3526EDD09F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421851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9C6B9FF6-CB66-4CAF-840A-CA2626F5E78A}"/>
                    </a:ext>
                  </a:extLst>
                </p:cNvPr>
                <p:cNvSpPr/>
                <p:nvPr/>
              </p:nvSpPr>
              <p:spPr>
                <a:xfrm>
                  <a:off x="5697009" y="3400697"/>
                  <a:ext cx="269979" cy="2699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" dirty="0">
                      <a:solidFill>
                        <a:schemeClr val="tx1"/>
                      </a:solidFill>
                    </a:rPr>
                    <a:t>X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8A7100C-4EBA-47D7-8F0D-49FD67B8007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816892" y="1667837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16~20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1A5D4BD-A156-4988-923B-0D6CFA1A9DD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024274" y="1936672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11~15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FD31A0F-95CC-44F1-904E-ECCD79C1AD9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577811" y="2387870"/>
              <a:ext cx="14959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6~10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A0D1C46-5A6B-4B10-99AB-04D890D3395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2444114" y="3280877"/>
              <a:ext cx="14350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1~5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682D025-3596-48DF-ACDE-5A5853319E50}"/>
              </a:ext>
            </a:extLst>
          </p:cNvPr>
          <p:cNvGrpSpPr/>
          <p:nvPr/>
        </p:nvGrpSpPr>
        <p:grpSpPr>
          <a:xfrm>
            <a:off x="5155832" y="2454447"/>
            <a:ext cx="1908127" cy="1177860"/>
            <a:chOff x="5155832" y="2027232"/>
            <a:chExt cx="1908127" cy="1177860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B3EEC01A-89B7-4046-B646-7C74822328D4}"/>
                </a:ext>
              </a:extLst>
            </p:cNvPr>
            <p:cNvSpPr/>
            <p:nvPr/>
          </p:nvSpPr>
          <p:spPr>
            <a:xfrm>
              <a:off x="6050632" y="2092887"/>
              <a:ext cx="847386" cy="2699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81A0A49F-37DF-4DCC-A9D1-0A3B08B88FA2}"/>
                </a:ext>
              </a:extLst>
            </p:cNvPr>
            <p:cNvSpPr/>
            <p:nvPr/>
          </p:nvSpPr>
          <p:spPr>
            <a:xfrm>
              <a:off x="5780714" y="2910163"/>
              <a:ext cx="1117281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F237896-4D0F-450E-962C-BBD2BDAFA7E3}"/>
                </a:ext>
              </a:extLst>
            </p:cNvPr>
            <p:cNvSpPr/>
            <p:nvPr/>
          </p:nvSpPr>
          <p:spPr>
            <a:xfrm>
              <a:off x="5780703" y="2628065"/>
              <a:ext cx="1117299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F5F6E87C-FA93-438C-943E-04FA9AED53BD}"/>
                </a:ext>
              </a:extLst>
            </p:cNvPr>
            <p:cNvSpPr/>
            <p:nvPr/>
          </p:nvSpPr>
          <p:spPr>
            <a:xfrm>
              <a:off x="5780633" y="2360383"/>
              <a:ext cx="1117377" cy="2805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048B64D5-0A66-4D13-841C-540383EB62EF}"/>
                </a:ext>
              </a:extLst>
            </p:cNvPr>
            <p:cNvSpPr/>
            <p:nvPr/>
          </p:nvSpPr>
          <p:spPr>
            <a:xfrm>
              <a:off x="5781341" y="2092884"/>
              <a:ext cx="269979" cy="269991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3D2FE07-2B77-4EEF-9517-2FBE30F875F3}"/>
                </a:ext>
              </a:extLst>
            </p:cNvPr>
            <p:cNvSpPr/>
            <p:nvPr/>
          </p:nvSpPr>
          <p:spPr>
            <a:xfrm>
              <a:off x="5780715" y="2088835"/>
              <a:ext cx="1118548" cy="111362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E091E85-A7AE-4215-9C89-EE7E91DED636}"/>
                </a:ext>
              </a:extLst>
            </p:cNvPr>
            <p:cNvCxnSpPr/>
            <p:nvPr/>
          </p:nvCxnSpPr>
          <p:spPr>
            <a:xfrm>
              <a:off x="6050715" y="2088835"/>
              <a:ext cx="0" cy="1116000"/>
            </a:xfrm>
            <a:prstGeom prst="lin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A8ADF42-DC91-421C-A3F2-31982B15CA2F}"/>
                </a:ext>
              </a:extLst>
            </p:cNvPr>
            <p:cNvCxnSpPr/>
            <p:nvPr/>
          </p:nvCxnSpPr>
          <p:spPr>
            <a:xfrm>
              <a:off x="6333572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18FE02CD-0188-42A8-BCFF-B7E9E056E6F4}"/>
                </a:ext>
              </a:extLst>
            </p:cNvPr>
            <p:cNvCxnSpPr/>
            <p:nvPr/>
          </p:nvCxnSpPr>
          <p:spPr>
            <a:xfrm>
              <a:off x="6616429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4888749-B390-4DC6-B94D-35A68FDB1CA9}"/>
                </a:ext>
              </a:extLst>
            </p:cNvPr>
            <p:cNvCxnSpPr/>
            <p:nvPr/>
          </p:nvCxnSpPr>
          <p:spPr>
            <a:xfrm rot="16200000">
              <a:off x="6338715" y="2366552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C2686984-17C1-437F-A9A0-BBC88FC8A2E1}"/>
                </a:ext>
              </a:extLst>
            </p:cNvPr>
            <p:cNvCxnSpPr/>
            <p:nvPr/>
          </p:nvCxnSpPr>
          <p:spPr>
            <a:xfrm rot="16200000">
              <a:off x="6338715" y="208369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8C2D824A-8CA1-46FA-A331-25DD6FDB430E}"/>
                </a:ext>
              </a:extLst>
            </p:cNvPr>
            <p:cNvCxnSpPr/>
            <p:nvPr/>
          </p:nvCxnSpPr>
          <p:spPr>
            <a:xfrm rot="16200000">
              <a:off x="6338715" y="1800836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71A70AB-00D1-4673-9936-FC312ED66C7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750779" y="2692268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887E3F2-1EC9-43BB-A928-3DFF918F4FF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155832" y="2027232"/>
              <a:ext cx="14350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</a:t>
              </a:r>
              <a:r>
                <a:rPr lang="en-US" sz="800" b="1">
                  <a:latin typeface="Trebuchet MS" pitchFamily="34" charset="0"/>
                </a:rPr>
                <a:t>: 2~6</a:t>
              </a:r>
              <a:endParaRPr lang="en-US" sz="800" b="1" dirty="0">
                <a:latin typeface="Trebuchet MS" pitchFamily="34" charset="0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D88D5C9C-6332-46B0-8315-DAAF1F863F1A}"/>
                </a:ext>
              </a:extLst>
            </p:cNvPr>
            <p:cNvSpPr/>
            <p:nvPr/>
          </p:nvSpPr>
          <p:spPr>
            <a:xfrm>
              <a:off x="5783351" y="2649196"/>
              <a:ext cx="279638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4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C2E1919B-C13A-46DD-994F-7AB3A89B5051}"/>
                </a:ext>
              </a:extLst>
            </p:cNvPr>
            <p:cNvSpPr/>
            <p:nvPr/>
          </p:nvSpPr>
          <p:spPr>
            <a:xfrm>
              <a:off x="5783352" y="2366340"/>
              <a:ext cx="279638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1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B1FBC5FD-F8B5-457D-800B-2D4B88107D53}"/>
                </a:ext>
              </a:extLst>
            </p:cNvPr>
            <p:cNvSpPr/>
            <p:nvPr/>
          </p:nvSpPr>
          <p:spPr>
            <a:xfrm>
              <a:off x="6071049" y="2367854"/>
              <a:ext cx="279638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2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BE643A27-A33F-4ECB-AB4A-20AA9A3966F5}"/>
                </a:ext>
              </a:extLst>
            </p:cNvPr>
            <p:cNvSpPr/>
            <p:nvPr/>
          </p:nvSpPr>
          <p:spPr>
            <a:xfrm>
              <a:off x="6350687" y="2084988"/>
              <a:ext cx="279638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3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13B99C01-DAAA-4999-BBAB-B06EAA9B72BE}"/>
                </a:ext>
              </a:extLst>
            </p:cNvPr>
            <p:cNvSpPr/>
            <p:nvPr/>
          </p:nvSpPr>
          <p:spPr>
            <a:xfrm>
              <a:off x="6066210" y="2085394"/>
              <a:ext cx="282869" cy="2805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</a:rPr>
                <a:t>x</a:t>
              </a:r>
              <a:r>
                <a:rPr lang="en-US" sz="700" baseline="-25000" dirty="0">
                  <a:solidFill>
                    <a:schemeClr val="tx1"/>
                  </a:solidFill>
                </a:rPr>
                <a:t>0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B16115-D057-44B9-B7E3-AE1A9DE1EC98}"/>
                </a:ext>
              </a:extLst>
            </p:cNvPr>
            <p:cNvSpPr/>
            <p:nvPr/>
          </p:nvSpPr>
          <p:spPr>
            <a:xfrm>
              <a:off x="5789805" y="2088351"/>
              <a:ext cx="269979" cy="2699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702281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5"/>
            <a:ext cx="8583613" cy="1362712"/>
          </a:xfrm>
        </p:spPr>
        <p:txBody>
          <a:bodyPr numCol="1" anchor="ctr"/>
          <a:lstStyle/>
          <a:p>
            <a:pPr lvl="1"/>
            <a:r>
              <a:rPr lang="en-US" sz="1400" b="1" dirty="0"/>
              <a:t>Proposed method 2</a:t>
            </a:r>
            <a:endParaRPr lang="fr-FR" sz="1400" b="1" dirty="0"/>
          </a:p>
          <a:p>
            <a:pPr lvl="2"/>
            <a:r>
              <a:rPr lang="en-US" sz="1400" dirty="0"/>
              <a:t>local neighborhood removed in both chroma TB regions (</a:t>
            </a:r>
            <a:r>
              <a:rPr lang="en-US" sz="1400" dirty="0" err="1"/>
              <a:t>x+y</a:t>
            </a:r>
            <a:r>
              <a:rPr lang="en-US" sz="1400" dirty="0"/>
              <a:t>&gt;0 and </a:t>
            </a:r>
            <a:r>
              <a:rPr lang="en-US" sz="1400" dirty="0" err="1"/>
              <a:t>x+y</a:t>
            </a:r>
            <a:r>
              <a:rPr lang="en-US" sz="1400" dirty="0"/>
              <a:t>=0)</a:t>
            </a:r>
          </a:p>
          <a:p>
            <a:pPr lvl="2"/>
            <a:r>
              <a:rPr lang="en-US" sz="1400" dirty="0"/>
              <a:t>single context used for bins gt1_flag, </a:t>
            </a:r>
            <a:r>
              <a:rPr lang="en-US" sz="1400" dirty="0" err="1"/>
              <a:t>par_flag</a:t>
            </a:r>
            <a:r>
              <a:rPr lang="en-US" sz="1400" dirty="0"/>
              <a:t> and gt2_flag, in each chroma TB region. </a:t>
            </a:r>
          </a:p>
          <a:p>
            <a:pPr lvl="2"/>
            <a:r>
              <a:rPr lang="en-US" sz="1400" dirty="0">
                <a:sym typeface="Wingdings" panose="05000000000000000000" pitchFamily="2" charset="2"/>
              </a:rPr>
              <a:t> -</a:t>
            </a:r>
            <a:r>
              <a:rPr lang="en-US" sz="1400" dirty="0"/>
              <a:t>24 contexts over VTM-3.0.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AE65D31-E78D-43E0-9CEF-3F28751ED825}"/>
              </a:ext>
            </a:extLst>
          </p:cNvPr>
          <p:cNvGrpSpPr/>
          <p:nvPr/>
        </p:nvGrpSpPr>
        <p:grpSpPr>
          <a:xfrm>
            <a:off x="2075675" y="2512040"/>
            <a:ext cx="3062230" cy="2254010"/>
            <a:chOff x="816892" y="1667837"/>
            <a:chExt cx="3062230" cy="2254010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ED23158-E0B9-43CA-BCAB-E9EA61D13481}"/>
                </a:ext>
              </a:extLst>
            </p:cNvPr>
            <p:cNvGrpSpPr/>
            <p:nvPr/>
          </p:nvGrpSpPr>
          <p:grpSpPr>
            <a:xfrm>
              <a:off x="1480775" y="1671847"/>
              <a:ext cx="2259282" cy="2250000"/>
              <a:chOff x="1459545" y="1662370"/>
              <a:chExt cx="2259282" cy="2250000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F1DF3E21-C54E-47B8-8DB0-4B82C83EFAEE}"/>
                  </a:ext>
                </a:extLst>
              </p:cNvPr>
              <p:cNvGrpSpPr/>
              <p:nvPr/>
            </p:nvGrpSpPr>
            <p:grpSpPr>
              <a:xfrm>
                <a:off x="1461114" y="1664055"/>
                <a:ext cx="2257713" cy="2242566"/>
                <a:chOff x="4571919" y="1203195"/>
                <a:chExt cx="2257713" cy="2242566"/>
              </a:xfrm>
            </p:grpSpPr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CCAFD2DA-ECFD-434F-BC63-F65534312DEE}"/>
                    </a:ext>
                  </a:extLst>
                </p:cNvPr>
                <p:cNvSpPr/>
                <p:nvPr/>
              </p:nvSpPr>
              <p:spPr>
                <a:xfrm>
                  <a:off x="4577773" y="2849175"/>
                  <a:ext cx="1107956" cy="31906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29CABABC-A0A0-4A6C-9A85-C79430081190}"/>
                    </a:ext>
                  </a:extLst>
                </p:cNvPr>
                <p:cNvSpPr/>
                <p:nvPr/>
              </p:nvSpPr>
              <p:spPr>
                <a:xfrm>
                  <a:off x="4571919" y="3160800"/>
                  <a:ext cx="829358" cy="284961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D2A52940-41D2-420E-983D-033901DF975C}"/>
                    </a:ext>
                  </a:extLst>
                </p:cNvPr>
                <p:cNvSpPr/>
                <p:nvPr/>
              </p:nvSpPr>
              <p:spPr>
                <a:xfrm>
                  <a:off x="4571989" y="2266572"/>
                  <a:ext cx="1687111" cy="33283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2C8EDAE5-9037-45D7-8DCC-66D99B904964}"/>
                    </a:ext>
                  </a:extLst>
                </p:cNvPr>
                <p:cNvSpPr/>
                <p:nvPr/>
              </p:nvSpPr>
              <p:spPr>
                <a:xfrm>
                  <a:off x="4571990" y="2552551"/>
                  <a:ext cx="1401423" cy="33283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E951716A-A158-4E95-BBF6-3772CEB8165D}"/>
                    </a:ext>
                  </a:extLst>
                </p:cNvPr>
                <p:cNvSpPr/>
                <p:nvPr/>
              </p:nvSpPr>
              <p:spPr>
                <a:xfrm>
                  <a:off x="4577772" y="2037283"/>
                  <a:ext cx="1958969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8DC4E3B3-A4D3-4827-AB06-0E75995B40F9}"/>
                    </a:ext>
                  </a:extLst>
                </p:cNvPr>
                <p:cNvSpPr/>
                <p:nvPr/>
              </p:nvSpPr>
              <p:spPr>
                <a:xfrm>
                  <a:off x="4850061" y="1755135"/>
                  <a:ext cx="1966688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14709F45-8057-4FFF-B412-5CCCE172533D}"/>
                    </a:ext>
                  </a:extLst>
                </p:cNvPr>
                <p:cNvSpPr/>
                <p:nvPr/>
              </p:nvSpPr>
              <p:spPr>
                <a:xfrm>
                  <a:off x="5407664" y="1203195"/>
                  <a:ext cx="1421968" cy="271668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F4DF8F4C-2038-4925-B591-A3318EABE4A7}"/>
                    </a:ext>
                  </a:extLst>
                </p:cNvPr>
                <p:cNvSpPr/>
                <p:nvPr/>
              </p:nvSpPr>
              <p:spPr>
                <a:xfrm>
                  <a:off x="5129697" y="1471887"/>
                  <a:ext cx="1693510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A795620-A8E8-430D-8BF7-BB3AAD3CE380}"/>
                  </a:ext>
                </a:extLst>
              </p:cNvPr>
              <p:cNvSpPr/>
              <p:nvPr/>
            </p:nvSpPr>
            <p:spPr>
              <a:xfrm>
                <a:off x="1731112" y="1666422"/>
                <a:ext cx="572224" cy="26998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3D5849AE-ACFC-4A0D-86C9-61CAF524F511}"/>
                  </a:ext>
                </a:extLst>
              </p:cNvPr>
              <p:cNvSpPr/>
              <p:nvPr/>
            </p:nvSpPr>
            <p:spPr>
              <a:xfrm>
                <a:off x="1461184" y="2201600"/>
                <a:ext cx="269928" cy="294169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849BBCE7-3C8E-409A-88F7-4532CF4B89B7}"/>
                  </a:ext>
                </a:extLst>
              </p:cNvPr>
              <p:cNvSpPr/>
              <p:nvPr/>
            </p:nvSpPr>
            <p:spPr>
              <a:xfrm>
                <a:off x="1461114" y="1933918"/>
                <a:ext cx="552938" cy="28052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E4E7A389-B6F4-4BBC-9BB4-99E11F2F09A0}"/>
                  </a:ext>
                </a:extLst>
              </p:cNvPr>
              <p:cNvSpPr/>
              <p:nvPr/>
            </p:nvSpPr>
            <p:spPr>
              <a:xfrm>
                <a:off x="1459545" y="1662370"/>
                <a:ext cx="269979" cy="269991"/>
              </a:xfrm>
              <a:prstGeom prst="rect">
                <a:avLst/>
              </a:prstGeom>
              <a:solidFill>
                <a:srgbClr val="5F5F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E6E27C45-D415-4CB8-BB16-357357697F53}"/>
                  </a:ext>
                </a:extLst>
              </p:cNvPr>
              <p:cNvGrpSpPr/>
              <p:nvPr/>
            </p:nvGrpSpPr>
            <p:grpSpPr>
              <a:xfrm>
                <a:off x="1461195" y="1662370"/>
                <a:ext cx="2250000" cy="2250000"/>
                <a:chOff x="4572000" y="2276850"/>
                <a:chExt cx="2250000" cy="2250000"/>
              </a:xfrm>
              <a:noFill/>
            </p:grpSpPr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804A45AF-0882-4EAF-A1DA-C995606ED88D}"/>
                    </a:ext>
                  </a:extLst>
                </p:cNvPr>
                <p:cNvSpPr/>
                <p:nvPr/>
              </p:nvSpPr>
              <p:spPr>
                <a:xfrm>
                  <a:off x="5690555" y="3961542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4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E23A7E90-3E1D-4FF7-AE20-C741B7DB64A1}"/>
                    </a:ext>
                  </a:extLst>
                </p:cNvPr>
                <p:cNvSpPr/>
                <p:nvPr/>
              </p:nvSpPr>
              <p:spPr>
                <a:xfrm>
                  <a:off x="5690556" y="3678686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1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E9DD6263-13D7-4154-BAF9-3234C771601B}"/>
                    </a:ext>
                  </a:extLst>
                </p:cNvPr>
                <p:cNvSpPr/>
                <p:nvPr/>
              </p:nvSpPr>
              <p:spPr>
                <a:xfrm>
                  <a:off x="5978253" y="3680200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2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EC0D40D4-DFD0-4626-B48A-A4795083817D}"/>
                    </a:ext>
                  </a:extLst>
                </p:cNvPr>
                <p:cNvSpPr/>
                <p:nvPr/>
              </p:nvSpPr>
              <p:spPr>
                <a:xfrm>
                  <a:off x="6257891" y="3397334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3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A26AC7EB-F6D9-48D1-92AD-83E27D475B8F}"/>
                    </a:ext>
                  </a:extLst>
                </p:cNvPr>
                <p:cNvSpPr/>
                <p:nvPr/>
              </p:nvSpPr>
              <p:spPr>
                <a:xfrm>
                  <a:off x="5973414" y="3397740"/>
                  <a:ext cx="282869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0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3D50ADF7-5FD1-4BF3-A551-6A84BF457C49}"/>
                    </a:ext>
                  </a:extLst>
                </p:cNvPr>
                <p:cNvGrpSpPr/>
                <p:nvPr/>
              </p:nvGrpSpPr>
              <p:grpSpPr>
                <a:xfrm>
                  <a:off x="4572000" y="2276850"/>
                  <a:ext cx="2250000" cy="2250000"/>
                  <a:chOff x="4572000" y="2276850"/>
                  <a:chExt cx="2250000" cy="2250000"/>
                </a:xfrm>
                <a:grpFill/>
              </p:grpSpPr>
              <p:sp>
                <p:nvSpPr>
                  <p:cNvPr id="92" name="Rectangle 91">
                    <a:extLst>
                      <a:ext uri="{FF2B5EF4-FFF2-40B4-BE49-F238E27FC236}">
                        <a16:creationId xmlns:a16="http://schemas.microsoft.com/office/drawing/2014/main" id="{84E5D068-EBF6-4F62-82EC-5036CB6DCA21}"/>
                      </a:ext>
                    </a:extLst>
                  </p:cNvPr>
                  <p:cNvSpPr/>
                  <p:nvPr/>
                </p:nvSpPr>
                <p:spPr>
                  <a:xfrm>
                    <a:off x="4572000" y="2276850"/>
                    <a:ext cx="2250000" cy="2244249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CB78A55C-01D0-47AC-AC46-379D6475A38E}"/>
                      </a:ext>
                    </a:extLst>
                  </p:cNvPr>
                  <p:cNvCxnSpPr/>
                  <p:nvPr/>
                </p:nvCxnSpPr>
                <p:spPr>
                  <a:xfrm>
                    <a:off x="4842000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68112F69-E5A6-4D8A-8614-E787FDCD011D}"/>
                      </a:ext>
                    </a:extLst>
                  </p:cNvPr>
                  <p:cNvCxnSpPr/>
                  <p:nvPr/>
                </p:nvCxnSpPr>
                <p:spPr>
                  <a:xfrm>
                    <a:off x="512485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B52EB6EB-4674-4F7A-99F5-B9C8BE08F367}"/>
                      </a:ext>
                    </a:extLst>
                  </p:cNvPr>
                  <p:cNvCxnSpPr/>
                  <p:nvPr/>
                </p:nvCxnSpPr>
                <p:spPr>
                  <a:xfrm>
                    <a:off x="540771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>
                    <a:extLst>
                      <a:ext uri="{FF2B5EF4-FFF2-40B4-BE49-F238E27FC236}">
                        <a16:creationId xmlns:a16="http://schemas.microsoft.com/office/drawing/2014/main" id="{BF1AB58C-4E28-40E7-9EE8-1022FE4B174F}"/>
                      </a:ext>
                    </a:extLst>
                  </p:cNvPr>
                  <p:cNvCxnSpPr/>
                  <p:nvPr/>
                </p:nvCxnSpPr>
                <p:spPr>
                  <a:xfrm>
                    <a:off x="569057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B0746E8D-A94C-45ED-8E4A-2D7A8FD2D68C}"/>
                      </a:ext>
                    </a:extLst>
                  </p:cNvPr>
                  <p:cNvCxnSpPr/>
                  <p:nvPr/>
                </p:nvCxnSpPr>
                <p:spPr>
                  <a:xfrm>
                    <a:off x="597342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D126834E-F25B-43EA-8796-6167844273F1}"/>
                      </a:ext>
                    </a:extLst>
                  </p:cNvPr>
                  <p:cNvCxnSpPr/>
                  <p:nvPr/>
                </p:nvCxnSpPr>
                <p:spPr>
                  <a:xfrm>
                    <a:off x="625628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64738D48-0C7E-43B8-BDA6-2EDB822C8D6E}"/>
                      </a:ext>
                    </a:extLst>
                  </p:cNvPr>
                  <p:cNvCxnSpPr/>
                  <p:nvPr/>
                </p:nvCxnSpPr>
                <p:spPr>
                  <a:xfrm>
                    <a:off x="653914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BCE363B3-E60F-44BA-B3AC-ECDF447621F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311899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C22D5E0A-4B4D-467C-8346-B0BB84FAFCD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83613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>
                    <a:extLst>
                      <a:ext uri="{FF2B5EF4-FFF2-40B4-BE49-F238E27FC236}">
                        <a16:creationId xmlns:a16="http://schemas.microsoft.com/office/drawing/2014/main" id="{13F86610-4410-4302-A7E3-34A0D9C3D4DA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55328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0EBF860B-0856-4BB5-8ECF-5FE09A02D5F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27042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58E301A3-5497-4F7A-901A-138385140C6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98756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A9433294-D988-4AD1-841B-87F108513C66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70471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>
                    <a:extLst>
                      <a:ext uri="{FF2B5EF4-FFF2-40B4-BE49-F238E27FC236}">
                        <a16:creationId xmlns:a16="http://schemas.microsoft.com/office/drawing/2014/main" id="{0EA7B896-DF3C-42C8-B276-E3526EDD09F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421851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9C6B9FF6-CB66-4CAF-840A-CA2626F5E78A}"/>
                    </a:ext>
                  </a:extLst>
                </p:cNvPr>
                <p:cNvSpPr/>
                <p:nvPr/>
              </p:nvSpPr>
              <p:spPr>
                <a:xfrm>
                  <a:off x="5697009" y="3400697"/>
                  <a:ext cx="269979" cy="2699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" dirty="0">
                      <a:solidFill>
                        <a:schemeClr val="tx1"/>
                      </a:solidFill>
                    </a:rPr>
                    <a:t>X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8A7100C-4EBA-47D7-8F0D-49FD67B8007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816892" y="1667837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16~20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1A5D4BD-A156-4988-923B-0D6CFA1A9DD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024274" y="1936672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11~15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FD31A0F-95CC-44F1-904E-ECCD79C1AD9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577811" y="2387870"/>
              <a:ext cx="14959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6~10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A0D1C46-5A6B-4B10-99AB-04D890D3395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2444114" y="3280877"/>
              <a:ext cx="14350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1~5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682D025-3596-48DF-ACDE-5A5853319E50}"/>
              </a:ext>
            </a:extLst>
          </p:cNvPr>
          <p:cNvGrpSpPr/>
          <p:nvPr/>
        </p:nvGrpSpPr>
        <p:grpSpPr>
          <a:xfrm>
            <a:off x="5216746" y="2454447"/>
            <a:ext cx="1847213" cy="1177860"/>
            <a:chOff x="5216746" y="2027232"/>
            <a:chExt cx="1847213" cy="1177860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B3EEC01A-89B7-4046-B646-7C74822328D4}"/>
                </a:ext>
              </a:extLst>
            </p:cNvPr>
            <p:cNvSpPr/>
            <p:nvPr/>
          </p:nvSpPr>
          <p:spPr>
            <a:xfrm>
              <a:off x="6050632" y="2092887"/>
              <a:ext cx="847386" cy="2699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81A0A49F-37DF-4DCC-A9D1-0A3B08B88FA2}"/>
                </a:ext>
              </a:extLst>
            </p:cNvPr>
            <p:cNvSpPr/>
            <p:nvPr/>
          </p:nvSpPr>
          <p:spPr>
            <a:xfrm>
              <a:off x="5780714" y="2910163"/>
              <a:ext cx="1117281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F237896-4D0F-450E-962C-BBD2BDAFA7E3}"/>
                </a:ext>
              </a:extLst>
            </p:cNvPr>
            <p:cNvSpPr/>
            <p:nvPr/>
          </p:nvSpPr>
          <p:spPr>
            <a:xfrm>
              <a:off x="5780703" y="2628065"/>
              <a:ext cx="1117299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F5F6E87C-FA93-438C-943E-04FA9AED53BD}"/>
                </a:ext>
              </a:extLst>
            </p:cNvPr>
            <p:cNvSpPr/>
            <p:nvPr/>
          </p:nvSpPr>
          <p:spPr>
            <a:xfrm>
              <a:off x="5780633" y="2360383"/>
              <a:ext cx="1117377" cy="2805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048B64D5-0A66-4D13-841C-540383EB62EF}"/>
                </a:ext>
              </a:extLst>
            </p:cNvPr>
            <p:cNvSpPr/>
            <p:nvPr/>
          </p:nvSpPr>
          <p:spPr>
            <a:xfrm>
              <a:off x="5781341" y="2092884"/>
              <a:ext cx="269979" cy="269991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3D2FE07-2B77-4EEF-9517-2FBE30F875F3}"/>
                </a:ext>
              </a:extLst>
            </p:cNvPr>
            <p:cNvSpPr/>
            <p:nvPr/>
          </p:nvSpPr>
          <p:spPr>
            <a:xfrm>
              <a:off x="5780715" y="2088835"/>
              <a:ext cx="1118548" cy="111362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E091E85-A7AE-4215-9C89-EE7E91DED636}"/>
                </a:ext>
              </a:extLst>
            </p:cNvPr>
            <p:cNvCxnSpPr/>
            <p:nvPr/>
          </p:nvCxnSpPr>
          <p:spPr>
            <a:xfrm>
              <a:off x="6050715" y="2088835"/>
              <a:ext cx="0" cy="1116000"/>
            </a:xfrm>
            <a:prstGeom prst="lin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A8ADF42-DC91-421C-A3F2-31982B15CA2F}"/>
                </a:ext>
              </a:extLst>
            </p:cNvPr>
            <p:cNvCxnSpPr/>
            <p:nvPr/>
          </p:nvCxnSpPr>
          <p:spPr>
            <a:xfrm>
              <a:off x="6333572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18FE02CD-0188-42A8-BCFF-B7E9E056E6F4}"/>
                </a:ext>
              </a:extLst>
            </p:cNvPr>
            <p:cNvCxnSpPr/>
            <p:nvPr/>
          </p:nvCxnSpPr>
          <p:spPr>
            <a:xfrm>
              <a:off x="6616429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4888749-B390-4DC6-B94D-35A68FDB1CA9}"/>
                </a:ext>
              </a:extLst>
            </p:cNvPr>
            <p:cNvCxnSpPr/>
            <p:nvPr/>
          </p:nvCxnSpPr>
          <p:spPr>
            <a:xfrm rot="16200000">
              <a:off x="6338715" y="2366552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C2686984-17C1-437F-A9A0-BBC88FC8A2E1}"/>
                </a:ext>
              </a:extLst>
            </p:cNvPr>
            <p:cNvCxnSpPr/>
            <p:nvPr/>
          </p:nvCxnSpPr>
          <p:spPr>
            <a:xfrm rot="16200000">
              <a:off x="6338715" y="208369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8C2D824A-8CA1-46FA-A331-25DD6FDB430E}"/>
                </a:ext>
              </a:extLst>
            </p:cNvPr>
            <p:cNvCxnSpPr/>
            <p:nvPr/>
          </p:nvCxnSpPr>
          <p:spPr>
            <a:xfrm rot="16200000">
              <a:off x="6338715" y="1800836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71A70AB-00D1-4673-9936-FC312ED66C7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750779" y="2692268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887E3F2-1EC9-43BB-A928-3DFF918F4FF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216746" y="2027232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2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B16115-D057-44B9-B7E3-AE1A9DE1EC98}"/>
                </a:ext>
              </a:extLst>
            </p:cNvPr>
            <p:cNvSpPr/>
            <p:nvPr/>
          </p:nvSpPr>
          <p:spPr>
            <a:xfrm>
              <a:off x="5789805" y="2088351"/>
              <a:ext cx="269979" cy="2699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CB79F8BD-C8F3-4EEE-BCFD-8769FD9EDBC0}"/>
              </a:ext>
            </a:extLst>
          </p:cNvPr>
          <p:cNvSpPr/>
          <p:nvPr/>
        </p:nvSpPr>
        <p:spPr>
          <a:xfrm>
            <a:off x="2753697" y="2527377"/>
            <a:ext cx="269979" cy="269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</a:rPr>
              <a:t>X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37DFFE0-2D03-4687-AC33-B33ACE9A2F77}"/>
              </a:ext>
            </a:extLst>
          </p:cNvPr>
          <p:cNvSpPr/>
          <p:nvPr/>
        </p:nvSpPr>
        <p:spPr>
          <a:xfrm>
            <a:off x="3022482" y="2501560"/>
            <a:ext cx="282869" cy="280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</a:rPr>
              <a:t>x</a:t>
            </a:r>
            <a:r>
              <a:rPr lang="en-US" sz="700" baseline="-25000" dirty="0">
                <a:solidFill>
                  <a:schemeClr val="tx1"/>
                </a:solidFill>
              </a:rPr>
              <a:t>0</a:t>
            </a:r>
            <a:endParaRPr lang="en-US" sz="1100" baseline="-25000" dirty="0">
              <a:solidFill>
                <a:schemeClr val="tx1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86870D2-DC69-4D67-980E-5320430E7FEA}"/>
              </a:ext>
            </a:extLst>
          </p:cNvPr>
          <p:cNvSpPr/>
          <p:nvPr/>
        </p:nvSpPr>
        <p:spPr>
          <a:xfrm>
            <a:off x="2747244" y="2797746"/>
            <a:ext cx="279638" cy="280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</a:rPr>
              <a:t>x</a:t>
            </a:r>
            <a:r>
              <a:rPr lang="en-US" sz="700" baseline="-25000" dirty="0">
                <a:solidFill>
                  <a:schemeClr val="tx1"/>
                </a:solidFill>
              </a:rPr>
              <a:t>1</a:t>
            </a:r>
            <a:endParaRPr lang="en-US" sz="1100" baseline="-25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73453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AE65D31-E78D-43E0-9CEF-3F28751ED825}"/>
              </a:ext>
            </a:extLst>
          </p:cNvPr>
          <p:cNvGrpSpPr/>
          <p:nvPr/>
        </p:nvGrpSpPr>
        <p:grpSpPr>
          <a:xfrm>
            <a:off x="2047553" y="2502674"/>
            <a:ext cx="3062230" cy="2254010"/>
            <a:chOff x="816892" y="1667837"/>
            <a:chExt cx="3062230" cy="2254010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ED23158-E0B9-43CA-BCAB-E9EA61D13481}"/>
                </a:ext>
              </a:extLst>
            </p:cNvPr>
            <p:cNvGrpSpPr/>
            <p:nvPr/>
          </p:nvGrpSpPr>
          <p:grpSpPr>
            <a:xfrm>
              <a:off x="1480775" y="1671847"/>
              <a:ext cx="2259282" cy="2250000"/>
              <a:chOff x="1459545" y="1662370"/>
              <a:chExt cx="2259282" cy="2250000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F1DF3E21-C54E-47B8-8DB0-4B82C83EFAEE}"/>
                  </a:ext>
                </a:extLst>
              </p:cNvPr>
              <p:cNvGrpSpPr/>
              <p:nvPr/>
            </p:nvGrpSpPr>
            <p:grpSpPr>
              <a:xfrm>
                <a:off x="1461114" y="1664055"/>
                <a:ext cx="2257713" cy="2242566"/>
                <a:chOff x="4571919" y="1203195"/>
                <a:chExt cx="2257713" cy="2242566"/>
              </a:xfrm>
            </p:grpSpPr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CCAFD2DA-ECFD-434F-BC63-F65534312DEE}"/>
                    </a:ext>
                  </a:extLst>
                </p:cNvPr>
                <p:cNvSpPr/>
                <p:nvPr/>
              </p:nvSpPr>
              <p:spPr>
                <a:xfrm>
                  <a:off x="4577773" y="2849175"/>
                  <a:ext cx="1107956" cy="31906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29CABABC-A0A0-4A6C-9A85-C79430081190}"/>
                    </a:ext>
                  </a:extLst>
                </p:cNvPr>
                <p:cNvSpPr/>
                <p:nvPr/>
              </p:nvSpPr>
              <p:spPr>
                <a:xfrm>
                  <a:off x="4571919" y="3160800"/>
                  <a:ext cx="829358" cy="284961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D2A52940-41D2-420E-983D-033901DF975C}"/>
                    </a:ext>
                  </a:extLst>
                </p:cNvPr>
                <p:cNvSpPr/>
                <p:nvPr/>
              </p:nvSpPr>
              <p:spPr>
                <a:xfrm>
                  <a:off x="4571989" y="2266572"/>
                  <a:ext cx="1687111" cy="332836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2C8EDAE5-9037-45D7-8DCC-66D99B904964}"/>
                    </a:ext>
                  </a:extLst>
                </p:cNvPr>
                <p:cNvSpPr/>
                <p:nvPr/>
              </p:nvSpPr>
              <p:spPr>
                <a:xfrm>
                  <a:off x="4571990" y="2552551"/>
                  <a:ext cx="1401423" cy="332837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E951716A-A158-4E95-BBF6-3772CEB8165D}"/>
                    </a:ext>
                  </a:extLst>
                </p:cNvPr>
                <p:cNvSpPr/>
                <p:nvPr/>
              </p:nvSpPr>
              <p:spPr>
                <a:xfrm>
                  <a:off x="4577772" y="2037283"/>
                  <a:ext cx="1958969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>
                  <a:extLst>
                    <a:ext uri="{FF2B5EF4-FFF2-40B4-BE49-F238E27FC236}">
                      <a16:creationId xmlns:a16="http://schemas.microsoft.com/office/drawing/2014/main" id="{8DC4E3B3-A4D3-4827-AB06-0E75995B40F9}"/>
                    </a:ext>
                  </a:extLst>
                </p:cNvPr>
                <p:cNvSpPr/>
                <p:nvPr/>
              </p:nvSpPr>
              <p:spPr>
                <a:xfrm>
                  <a:off x="4850061" y="1755135"/>
                  <a:ext cx="1966688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14709F45-8057-4FFF-B412-5CCCE172533D}"/>
                    </a:ext>
                  </a:extLst>
                </p:cNvPr>
                <p:cNvSpPr/>
                <p:nvPr/>
              </p:nvSpPr>
              <p:spPr>
                <a:xfrm>
                  <a:off x="5407664" y="1203195"/>
                  <a:ext cx="1421968" cy="271668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F4DF8F4C-2038-4925-B591-A3318EABE4A7}"/>
                    </a:ext>
                  </a:extLst>
                </p:cNvPr>
                <p:cNvSpPr/>
                <p:nvPr/>
              </p:nvSpPr>
              <p:spPr>
                <a:xfrm>
                  <a:off x="5129697" y="1471887"/>
                  <a:ext cx="1693510" cy="280163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DA795620-A8E8-430D-8BF7-BB3AAD3CE380}"/>
                  </a:ext>
                </a:extLst>
              </p:cNvPr>
              <p:cNvSpPr/>
              <p:nvPr/>
            </p:nvSpPr>
            <p:spPr>
              <a:xfrm>
                <a:off x="1731112" y="1666422"/>
                <a:ext cx="572224" cy="26998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3D5849AE-ACFC-4A0D-86C9-61CAF524F511}"/>
                  </a:ext>
                </a:extLst>
              </p:cNvPr>
              <p:cNvSpPr/>
              <p:nvPr/>
            </p:nvSpPr>
            <p:spPr>
              <a:xfrm>
                <a:off x="1461184" y="2201600"/>
                <a:ext cx="269928" cy="294169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849BBCE7-3C8E-409A-88F7-4532CF4B89B7}"/>
                  </a:ext>
                </a:extLst>
              </p:cNvPr>
              <p:cNvSpPr/>
              <p:nvPr/>
            </p:nvSpPr>
            <p:spPr>
              <a:xfrm>
                <a:off x="1461114" y="1933918"/>
                <a:ext cx="552938" cy="280528"/>
              </a:xfrm>
              <a:prstGeom prst="rect">
                <a:avLst/>
              </a:prstGeom>
              <a:solidFill>
                <a:srgbClr val="98A4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E4E7A389-B6F4-4BBC-9BB4-99E11F2F09A0}"/>
                  </a:ext>
                </a:extLst>
              </p:cNvPr>
              <p:cNvSpPr/>
              <p:nvPr/>
            </p:nvSpPr>
            <p:spPr>
              <a:xfrm>
                <a:off x="1459545" y="1662370"/>
                <a:ext cx="269979" cy="269991"/>
              </a:xfrm>
              <a:prstGeom prst="rect">
                <a:avLst/>
              </a:prstGeom>
              <a:solidFill>
                <a:srgbClr val="5F5F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E6E27C45-D415-4CB8-BB16-357357697F53}"/>
                  </a:ext>
                </a:extLst>
              </p:cNvPr>
              <p:cNvGrpSpPr/>
              <p:nvPr/>
            </p:nvGrpSpPr>
            <p:grpSpPr>
              <a:xfrm>
                <a:off x="1461195" y="1662370"/>
                <a:ext cx="2250000" cy="2250000"/>
                <a:chOff x="4572000" y="2276850"/>
                <a:chExt cx="2250000" cy="2250000"/>
              </a:xfrm>
              <a:noFill/>
            </p:grpSpPr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804A45AF-0882-4EAF-A1DA-C995606ED88D}"/>
                    </a:ext>
                  </a:extLst>
                </p:cNvPr>
                <p:cNvSpPr/>
                <p:nvPr/>
              </p:nvSpPr>
              <p:spPr>
                <a:xfrm>
                  <a:off x="5690555" y="3961542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4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E23A7E90-3E1D-4FF7-AE20-C741B7DB64A1}"/>
                    </a:ext>
                  </a:extLst>
                </p:cNvPr>
                <p:cNvSpPr/>
                <p:nvPr/>
              </p:nvSpPr>
              <p:spPr>
                <a:xfrm>
                  <a:off x="5690556" y="3678686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1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E9DD6263-13D7-4154-BAF9-3234C771601B}"/>
                    </a:ext>
                  </a:extLst>
                </p:cNvPr>
                <p:cNvSpPr/>
                <p:nvPr/>
              </p:nvSpPr>
              <p:spPr>
                <a:xfrm>
                  <a:off x="5978253" y="3680200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2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EC0D40D4-DFD0-4626-B48A-A4795083817D}"/>
                    </a:ext>
                  </a:extLst>
                </p:cNvPr>
                <p:cNvSpPr/>
                <p:nvPr/>
              </p:nvSpPr>
              <p:spPr>
                <a:xfrm>
                  <a:off x="6257891" y="3397334"/>
                  <a:ext cx="279638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3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A26AC7EB-F6D9-48D1-92AD-83E27D475B8F}"/>
                    </a:ext>
                  </a:extLst>
                </p:cNvPr>
                <p:cNvSpPr/>
                <p:nvPr/>
              </p:nvSpPr>
              <p:spPr>
                <a:xfrm>
                  <a:off x="5973414" y="3397740"/>
                  <a:ext cx="282869" cy="280539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700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sz="700" baseline="-25000" dirty="0">
                      <a:solidFill>
                        <a:schemeClr val="tx1"/>
                      </a:solidFill>
                    </a:rPr>
                    <a:t>0</a:t>
                  </a:r>
                  <a:endParaRPr lang="en-US" sz="1100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3D50ADF7-5FD1-4BF3-A551-6A84BF457C49}"/>
                    </a:ext>
                  </a:extLst>
                </p:cNvPr>
                <p:cNvGrpSpPr/>
                <p:nvPr/>
              </p:nvGrpSpPr>
              <p:grpSpPr>
                <a:xfrm>
                  <a:off x="4572000" y="2276850"/>
                  <a:ext cx="2250000" cy="2250000"/>
                  <a:chOff x="4572000" y="2276850"/>
                  <a:chExt cx="2250000" cy="2250000"/>
                </a:xfrm>
                <a:grpFill/>
              </p:grpSpPr>
              <p:sp>
                <p:nvSpPr>
                  <p:cNvPr id="92" name="Rectangle 91">
                    <a:extLst>
                      <a:ext uri="{FF2B5EF4-FFF2-40B4-BE49-F238E27FC236}">
                        <a16:creationId xmlns:a16="http://schemas.microsoft.com/office/drawing/2014/main" id="{84E5D068-EBF6-4F62-82EC-5036CB6DCA21}"/>
                      </a:ext>
                    </a:extLst>
                  </p:cNvPr>
                  <p:cNvSpPr/>
                  <p:nvPr/>
                </p:nvSpPr>
                <p:spPr>
                  <a:xfrm>
                    <a:off x="4572000" y="2276850"/>
                    <a:ext cx="2250000" cy="2244249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CB78A55C-01D0-47AC-AC46-379D6475A38E}"/>
                      </a:ext>
                    </a:extLst>
                  </p:cNvPr>
                  <p:cNvCxnSpPr/>
                  <p:nvPr/>
                </p:nvCxnSpPr>
                <p:spPr>
                  <a:xfrm>
                    <a:off x="4842000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68112F69-E5A6-4D8A-8614-E787FDCD011D}"/>
                      </a:ext>
                    </a:extLst>
                  </p:cNvPr>
                  <p:cNvCxnSpPr/>
                  <p:nvPr/>
                </p:nvCxnSpPr>
                <p:spPr>
                  <a:xfrm>
                    <a:off x="512485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B52EB6EB-4674-4F7A-99F5-B9C8BE08F367}"/>
                      </a:ext>
                    </a:extLst>
                  </p:cNvPr>
                  <p:cNvCxnSpPr/>
                  <p:nvPr/>
                </p:nvCxnSpPr>
                <p:spPr>
                  <a:xfrm>
                    <a:off x="540771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>
                    <a:extLst>
                      <a:ext uri="{FF2B5EF4-FFF2-40B4-BE49-F238E27FC236}">
                        <a16:creationId xmlns:a16="http://schemas.microsoft.com/office/drawing/2014/main" id="{BF1AB58C-4E28-40E7-9EE8-1022FE4B174F}"/>
                      </a:ext>
                    </a:extLst>
                  </p:cNvPr>
                  <p:cNvCxnSpPr/>
                  <p:nvPr/>
                </p:nvCxnSpPr>
                <p:spPr>
                  <a:xfrm>
                    <a:off x="569057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B0746E8D-A94C-45ED-8E4A-2D7A8FD2D68C}"/>
                      </a:ext>
                    </a:extLst>
                  </p:cNvPr>
                  <p:cNvCxnSpPr/>
                  <p:nvPr/>
                </p:nvCxnSpPr>
                <p:spPr>
                  <a:xfrm>
                    <a:off x="5973427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D126834E-F25B-43EA-8796-6167844273F1}"/>
                      </a:ext>
                    </a:extLst>
                  </p:cNvPr>
                  <p:cNvCxnSpPr/>
                  <p:nvPr/>
                </p:nvCxnSpPr>
                <p:spPr>
                  <a:xfrm>
                    <a:off x="6256284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64738D48-0C7E-43B8-BDA6-2EDB822C8D6E}"/>
                      </a:ext>
                    </a:extLst>
                  </p:cNvPr>
                  <p:cNvCxnSpPr/>
                  <p:nvPr/>
                </p:nvCxnSpPr>
                <p:spPr>
                  <a:xfrm>
                    <a:off x="6539141" y="227685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BCE363B3-E60F-44BA-B3AC-ECDF447621F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311899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C22D5E0A-4B4D-467C-8346-B0BB84FAFCD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83613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>
                    <a:extLst>
                      <a:ext uri="{FF2B5EF4-FFF2-40B4-BE49-F238E27FC236}">
                        <a16:creationId xmlns:a16="http://schemas.microsoft.com/office/drawing/2014/main" id="{13F86610-4410-4302-A7E3-34A0D9C3D4DA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55328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Straight Connector 102">
                    <a:extLst>
                      <a:ext uri="{FF2B5EF4-FFF2-40B4-BE49-F238E27FC236}">
                        <a16:creationId xmlns:a16="http://schemas.microsoft.com/office/drawing/2014/main" id="{0EBF860B-0856-4BB5-8ECF-5FE09A02D5F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2270424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58E301A3-5497-4F7A-901A-138385140C6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987567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A9433294-D988-4AD1-841B-87F108513C66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704710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6" name="Straight Connector 105">
                    <a:extLst>
                      <a:ext uri="{FF2B5EF4-FFF2-40B4-BE49-F238E27FC236}">
                        <a16:creationId xmlns:a16="http://schemas.microsoft.com/office/drawing/2014/main" id="{0EA7B896-DF3C-42C8-B276-E3526EDD09F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5697000" y="1421851"/>
                    <a:ext cx="0" cy="2250000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9C6B9FF6-CB66-4CAF-840A-CA2626F5E78A}"/>
                    </a:ext>
                  </a:extLst>
                </p:cNvPr>
                <p:cNvSpPr/>
                <p:nvPr/>
              </p:nvSpPr>
              <p:spPr>
                <a:xfrm>
                  <a:off x="5697009" y="3400697"/>
                  <a:ext cx="269979" cy="2699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" dirty="0">
                      <a:solidFill>
                        <a:schemeClr val="tx1"/>
                      </a:solidFill>
                    </a:rPr>
                    <a:t>X</a:t>
                  </a:r>
                  <a:endParaRPr lang="en-US" sz="12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8A7100C-4EBA-47D7-8F0D-49FD67B8007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816892" y="1667837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16~17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1A5D4BD-A156-4988-923B-0D6CFA1A9DD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024274" y="1936672"/>
              <a:ext cx="15568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11~15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FD31A0F-95CC-44F1-904E-ECCD79C1AD9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1577811" y="2387870"/>
              <a:ext cx="149592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6~10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A0D1C46-5A6B-4B10-99AB-04D890D33955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2444114" y="3280877"/>
              <a:ext cx="143500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1~5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682D025-3596-48DF-ACDE-5A5853319E50}"/>
              </a:ext>
            </a:extLst>
          </p:cNvPr>
          <p:cNvGrpSpPr/>
          <p:nvPr/>
        </p:nvGrpSpPr>
        <p:grpSpPr>
          <a:xfrm>
            <a:off x="5216746" y="2454447"/>
            <a:ext cx="1847213" cy="1177860"/>
            <a:chOff x="5216746" y="2027232"/>
            <a:chExt cx="1847213" cy="1177860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B3EEC01A-89B7-4046-B646-7C74822328D4}"/>
                </a:ext>
              </a:extLst>
            </p:cNvPr>
            <p:cNvSpPr/>
            <p:nvPr/>
          </p:nvSpPr>
          <p:spPr>
            <a:xfrm>
              <a:off x="6050632" y="2092887"/>
              <a:ext cx="847386" cy="26998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81A0A49F-37DF-4DCC-A9D1-0A3B08B88FA2}"/>
                </a:ext>
              </a:extLst>
            </p:cNvPr>
            <p:cNvSpPr/>
            <p:nvPr/>
          </p:nvSpPr>
          <p:spPr>
            <a:xfrm>
              <a:off x="5780714" y="2910163"/>
              <a:ext cx="1117281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F237896-4D0F-450E-962C-BBD2BDAFA7E3}"/>
                </a:ext>
              </a:extLst>
            </p:cNvPr>
            <p:cNvSpPr/>
            <p:nvPr/>
          </p:nvSpPr>
          <p:spPr>
            <a:xfrm>
              <a:off x="5780703" y="2628065"/>
              <a:ext cx="1117299" cy="2949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F5F6E87C-FA93-438C-943E-04FA9AED53BD}"/>
                </a:ext>
              </a:extLst>
            </p:cNvPr>
            <p:cNvSpPr/>
            <p:nvPr/>
          </p:nvSpPr>
          <p:spPr>
            <a:xfrm>
              <a:off x="5780633" y="2360383"/>
              <a:ext cx="1117377" cy="28052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048B64D5-0A66-4D13-841C-540383EB62EF}"/>
                </a:ext>
              </a:extLst>
            </p:cNvPr>
            <p:cNvSpPr/>
            <p:nvPr/>
          </p:nvSpPr>
          <p:spPr>
            <a:xfrm>
              <a:off x="5781341" y="2092884"/>
              <a:ext cx="269979" cy="269991"/>
            </a:xfrm>
            <a:prstGeom prst="rect">
              <a:avLst/>
            </a:prstGeom>
            <a:solidFill>
              <a:srgbClr val="5F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3D2FE07-2B77-4EEF-9517-2FBE30F875F3}"/>
                </a:ext>
              </a:extLst>
            </p:cNvPr>
            <p:cNvSpPr/>
            <p:nvPr/>
          </p:nvSpPr>
          <p:spPr>
            <a:xfrm>
              <a:off x="5780715" y="2088835"/>
              <a:ext cx="1118548" cy="1113629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E091E85-A7AE-4215-9C89-EE7E91DED636}"/>
                </a:ext>
              </a:extLst>
            </p:cNvPr>
            <p:cNvCxnSpPr/>
            <p:nvPr/>
          </p:nvCxnSpPr>
          <p:spPr>
            <a:xfrm>
              <a:off x="6050715" y="2088835"/>
              <a:ext cx="0" cy="1116000"/>
            </a:xfrm>
            <a:prstGeom prst="lin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9A8ADF42-DC91-421C-A3F2-31982B15CA2F}"/>
                </a:ext>
              </a:extLst>
            </p:cNvPr>
            <p:cNvCxnSpPr/>
            <p:nvPr/>
          </p:nvCxnSpPr>
          <p:spPr>
            <a:xfrm>
              <a:off x="6333572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18FE02CD-0188-42A8-BCFF-B7E9E056E6F4}"/>
                </a:ext>
              </a:extLst>
            </p:cNvPr>
            <p:cNvCxnSpPr/>
            <p:nvPr/>
          </p:nvCxnSpPr>
          <p:spPr>
            <a:xfrm>
              <a:off x="6616429" y="208883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B4888749-B390-4DC6-B94D-35A68FDB1CA9}"/>
                </a:ext>
              </a:extLst>
            </p:cNvPr>
            <p:cNvCxnSpPr/>
            <p:nvPr/>
          </p:nvCxnSpPr>
          <p:spPr>
            <a:xfrm rot="16200000">
              <a:off x="6338715" y="2366552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C2686984-17C1-437F-A9A0-BBC88FC8A2E1}"/>
                </a:ext>
              </a:extLst>
            </p:cNvPr>
            <p:cNvCxnSpPr/>
            <p:nvPr/>
          </p:nvCxnSpPr>
          <p:spPr>
            <a:xfrm rot="16200000">
              <a:off x="6338715" y="2083695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8C2D824A-8CA1-46FA-A331-25DD6FDB430E}"/>
                </a:ext>
              </a:extLst>
            </p:cNvPr>
            <p:cNvCxnSpPr/>
            <p:nvPr/>
          </p:nvCxnSpPr>
          <p:spPr>
            <a:xfrm rot="16200000">
              <a:off x="6338715" y="1800836"/>
              <a:ext cx="0" cy="1116000"/>
            </a:xfrm>
            <a:prstGeom prst="line">
              <a:avLst/>
            </a:prstGeom>
            <a:noFill/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71A70AB-00D1-4673-9936-FC312ED66C79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750779" y="2692268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1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0887E3F2-1EC9-43BB-A928-3DFF918F4FFB}"/>
                </a:ext>
              </a:extLst>
            </p:cNvPr>
            <p:cNvSpPr txBox="1">
              <a:spLocks noChangeAspect="1"/>
            </p:cNvSpPr>
            <p:nvPr/>
          </p:nvSpPr>
          <p:spPr>
            <a:xfrm rot="19257066">
              <a:off x="5216746" y="2027232"/>
              <a:ext cx="131318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Trebuchet MS" pitchFamily="34" charset="0"/>
                </a:rPr>
                <a:t>Context model index: 2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B16115-D057-44B9-B7E3-AE1A9DE1EC98}"/>
                </a:ext>
              </a:extLst>
            </p:cNvPr>
            <p:cNvSpPr/>
            <p:nvPr/>
          </p:nvSpPr>
          <p:spPr>
            <a:xfrm>
              <a:off x="5789805" y="2088351"/>
              <a:ext cx="269979" cy="2699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7DDDF3F3-8B03-4AF9-8593-33FCA8D21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377" y="728664"/>
            <a:ext cx="8777237" cy="1224539"/>
          </a:xfrm>
        </p:spPr>
        <p:txBody>
          <a:bodyPr numCol="1" anchor="ctr"/>
          <a:lstStyle/>
          <a:p>
            <a:pPr lvl="1"/>
            <a:r>
              <a:rPr lang="en-US" sz="1400" b="1" dirty="0"/>
              <a:t>Proposed method 3 (on top of method 2)</a:t>
            </a:r>
            <a:endParaRPr lang="fr-FR" sz="1400" b="1" dirty="0"/>
          </a:p>
          <a:p>
            <a:pPr lvl="2"/>
            <a:r>
              <a:rPr lang="en-US" sz="1400" dirty="0"/>
              <a:t>In </a:t>
            </a:r>
            <a:r>
              <a:rPr lang="en-US" sz="1400" dirty="0" err="1"/>
              <a:t>luma</a:t>
            </a:r>
            <a:r>
              <a:rPr lang="en-US" sz="1400" dirty="0"/>
              <a:t> TB region (</a:t>
            </a:r>
            <a:r>
              <a:rPr lang="en-US" sz="1400" dirty="0" err="1"/>
              <a:t>x+y</a:t>
            </a:r>
            <a:r>
              <a:rPr lang="en-US" sz="1400" dirty="0"/>
              <a:t>=0): neighborhood for bins gt1, par and gt2 reduced to below and right </a:t>
            </a:r>
            <a:r>
              <a:rPr lang="en-US" sz="1400" dirty="0" err="1"/>
              <a:t>coeffs</a:t>
            </a:r>
            <a:endParaRPr lang="en-US" sz="1400" dirty="0"/>
          </a:p>
          <a:p>
            <a:pPr lvl="2"/>
            <a:r>
              <a:rPr lang="en-US" sz="1400" dirty="0"/>
              <a:t>Context offset (sumAbs1 − </a:t>
            </a:r>
            <a:r>
              <a:rPr lang="en-US" sz="1400" dirty="0" err="1"/>
              <a:t>numSig</a:t>
            </a:r>
            <a:r>
              <a:rPr lang="en-US" sz="1400" dirty="0"/>
              <a:t>) clipped between 0 and 1</a:t>
            </a:r>
          </a:p>
          <a:p>
            <a:pPr lvl="2"/>
            <a:r>
              <a:rPr lang="en-US" sz="1400" dirty="0"/>
              <a:t>9 more suppressed contexts over method 2 </a:t>
            </a:r>
            <a:r>
              <a:rPr lang="en-US" sz="1400" dirty="0">
                <a:sym typeface="Wingdings" panose="05000000000000000000" pitchFamily="2" charset="2"/>
              </a:rPr>
              <a:t></a:t>
            </a:r>
            <a:r>
              <a:rPr lang="en-US" sz="1400" dirty="0"/>
              <a:t> 33 contexts removed overall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222994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1 result: </a:t>
            </a: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4514E77E-2778-44F5-9923-5DFAC7E63DD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292" y="861932"/>
            <a:ext cx="3185410" cy="41297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2 result: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2CA38F-A7C2-4BE7-ACD4-889EB831BA9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813" y="854438"/>
            <a:ext cx="3204000" cy="41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998837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728664"/>
            <a:ext cx="8583613" cy="478617"/>
          </a:xfrm>
        </p:spPr>
        <p:txBody>
          <a:bodyPr numCol="1" anchor="ctr"/>
          <a:lstStyle/>
          <a:p>
            <a:pPr lvl="1"/>
            <a:r>
              <a:rPr lang="en-US" sz="1400" b="1" dirty="0"/>
              <a:t>Method 3 result: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847E17-A6B3-4336-BB0B-BF8C67C8A73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223" y="807230"/>
            <a:ext cx="2886891" cy="41686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339930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248" y="752551"/>
            <a:ext cx="8583613" cy="2379571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1400" b="1" dirty="0"/>
              <a:t>Methods 1, 2 and 3 can be combined with an improved entropy coding of </a:t>
            </a:r>
            <a:r>
              <a:rPr lang="en-US" sz="1400" b="1" dirty="0" err="1"/>
              <a:t>pred_mode_flag</a:t>
            </a:r>
            <a:r>
              <a:rPr lang="en-US" sz="1400" b="1" dirty="0"/>
              <a:t> (method 4)</a:t>
            </a:r>
          </a:p>
          <a:p>
            <a:pPr lvl="1"/>
            <a:r>
              <a:rPr lang="en-US" sz="1400" b="1" dirty="0"/>
              <a:t>Method 4:</a:t>
            </a:r>
          </a:p>
          <a:p>
            <a:pPr lvl="2"/>
            <a:r>
              <a:rPr lang="en-US" sz="1400" dirty="0"/>
              <a:t>In VTM-3.0, the CU-level </a:t>
            </a:r>
            <a:r>
              <a:rPr lang="en-US" sz="1400" dirty="0" err="1"/>
              <a:t>pred_mode_flag</a:t>
            </a:r>
            <a:r>
              <a:rPr lang="en-US" sz="1400" dirty="0"/>
              <a:t> syntax element uses a single context. </a:t>
            </a:r>
          </a:p>
          <a:p>
            <a:pPr lvl="2"/>
            <a:r>
              <a:rPr lang="en-US" sz="1400" dirty="0"/>
              <a:t>Here, 2 additional contexts are introduced to code this bin:</a:t>
            </a:r>
          </a:p>
          <a:p>
            <a:pPr lvl="3"/>
            <a:r>
              <a:rPr lang="en-US" sz="1400" dirty="0" err="1"/>
              <a:t>ctxId</a:t>
            </a:r>
            <a:r>
              <a:rPr lang="en-US" sz="1400" dirty="0"/>
              <a:t> = (a available and intra?1:0)+(b available and intra?1:0)</a:t>
            </a:r>
          </a:p>
          <a:p>
            <a:pPr lvl="3"/>
            <a:r>
              <a:rPr lang="en-US" sz="1400" dirty="0"/>
              <a:t>where a and b are the top and left neighboring CU of current CU</a:t>
            </a:r>
          </a:p>
          <a:p>
            <a:pPr lvl="2"/>
            <a:endParaRPr lang="en-US" sz="14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8C9365-F8E3-450D-A90B-54022473DB0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090" y="1754957"/>
            <a:ext cx="932180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6907886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980</Words>
  <Application>Microsoft Office PowerPoint</Application>
  <PresentationFormat>On-screen Show (16:9)</PresentationFormat>
  <Paragraphs>141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Wingdings</vt:lpstr>
      <vt:lpstr>2013_Technicolor</vt:lpstr>
      <vt:lpstr>CE7-related:  reduced local neighbourhood usage for transform coeffs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  <vt:lpstr>JVET-M0107: reduced local neighborhood usage for residual coding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2019-01-14T20:58:50Z</dcterms:modified>
</cp:coreProperties>
</file>