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1898" r:id="rId3"/>
    <p:sldId id="1899" r:id="rId4"/>
    <p:sldId id="1900" r:id="rId5"/>
    <p:sldId id="1902" r:id="rId6"/>
    <p:sldId id="1888" r:id="rId7"/>
    <p:sldId id="1905" r:id="rId8"/>
    <p:sldId id="1895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E3FF"/>
    <a:srgbClr val="CCFFFF"/>
    <a:srgbClr val="66CCFF"/>
    <a:srgbClr val="6699FF"/>
    <a:srgbClr val="6F5CFE"/>
    <a:srgbClr val="1A01D1"/>
    <a:srgbClr val="81708E"/>
    <a:srgbClr val="8B816F"/>
    <a:srgbClr val="005674"/>
    <a:srgbClr val="92B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92" autoAdjust="0"/>
    <p:restoredTop sz="96357" autoAdjust="0"/>
  </p:normalViewPr>
  <p:slideViewPr>
    <p:cSldViewPr snapToGrid="0">
      <p:cViewPr varScale="1">
        <p:scale>
          <a:sx n="146" d="100"/>
          <a:sy n="146" d="100"/>
        </p:scale>
        <p:origin x="1008" y="108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17/01/2019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5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98275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6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455853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7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0710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1/17/2019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284" y="268423"/>
            <a:ext cx="8730916" cy="531103"/>
          </a:xfrm>
        </p:spPr>
        <p:txBody>
          <a:bodyPr/>
          <a:lstStyle/>
          <a:p>
            <a:pPr algn="ctr"/>
            <a:r>
              <a:rPr lang="en-US" dirty="0"/>
              <a:t>Summary of JVET-M0107 and reliable runtimes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JVET-M0107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 dirty="0">
                <a:latin typeface="Trebuchet MS" pitchFamily="34" charset="0"/>
              </a:rPr>
              <a:t>F. Le </a:t>
            </a:r>
            <a:r>
              <a:rPr lang="fr-FR" sz="900" dirty="0" err="1">
                <a:latin typeface="Trebuchet MS" pitchFamily="34" charset="0"/>
              </a:rPr>
              <a:t>Léannec</a:t>
            </a:r>
            <a:r>
              <a:rPr lang="fr-FR" sz="900" dirty="0">
                <a:latin typeface="Trebuchet MS" pitchFamily="34" charset="0"/>
              </a:rPr>
              <a:t>, Y. Chen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90">
            <a:extLst>
              <a:ext uri="{FF2B5EF4-FFF2-40B4-BE49-F238E27FC236}">
                <a16:creationId xmlns:a16="http://schemas.microsoft.com/office/drawing/2014/main" id="{FCF7EC53-24A3-460A-A8B2-9F100B9295C3}"/>
              </a:ext>
            </a:extLst>
          </p:cNvPr>
          <p:cNvGrpSpPr/>
          <p:nvPr/>
        </p:nvGrpSpPr>
        <p:grpSpPr>
          <a:xfrm>
            <a:off x="5648570" y="3571289"/>
            <a:ext cx="665446" cy="697261"/>
            <a:chOff x="575147" y="3148872"/>
            <a:chExt cx="665446" cy="697261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1A0E6B4-A09F-4382-A706-67B21AC99209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437B02D-5B29-4C1B-8CCB-7495A6EA2C1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16092F0-63AB-4912-80FA-F61F0882ABA8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F2FDA4F-CC3B-476E-9FA6-3B5546A08194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DA6CA70-5953-4A1F-A7E8-C6F62B6E1D88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DF56574-9CAE-4B19-8AA0-290D2860C0DB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1729"/>
            <a:ext cx="8583613" cy="1520736"/>
          </a:xfrm>
        </p:spPr>
        <p:txBody>
          <a:bodyPr numCol="1" anchor="ctr"/>
          <a:lstStyle/>
          <a:p>
            <a:pPr lvl="1"/>
            <a:r>
              <a:rPr lang="en-US" sz="1800" b="1" dirty="0"/>
              <a:t>VTM-3.0 for Chroma TU:</a:t>
            </a:r>
            <a:endParaRPr lang="en-US" sz="1800" dirty="0"/>
          </a:p>
          <a:p>
            <a:pPr lvl="2"/>
            <a:r>
              <a:rPr lang="en-US" sz="1800" dirty="0"/>
              <a:t>Context ID for gt1, parity, and gt3 flags: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+ ( </a:t>
            </a:r>
            <a:r>
              <a:rPr lang="en-US" sz="1800" dirty="0" err="1"/>
              <a:t>diag</a:t>
            </a:r>
            <a:r>
              <a:rPr lang="en-US" sz="1800" dirty="0"/>
              <a:t> == 0 ? 5 : 0 )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7706E4-C3F1-44AF-9945-082417D9F279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DA4C42-BCDE-4294-B838-2786D65D244D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2FE402-3A0A-4124-AF68-5346AF1B6BD2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3D86E35-B73F-4D9A-B1CA-09252E6D0BA4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8A7A343-05EC-44A4-8038-B6E832CB0205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931A29-DED3-442E-A422-23C7954E2483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20E0CF-B5E1-4235-9E0A-CBE3508A2820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2E66675-E444-4BFF-9094-0C29545716DE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0AE3CCF-3ADF-4009-98F8-B7A9781CA097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E84A8D-1026-43A0-B793-D68D70C1005C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56CDB1B-B0CB-4A0E-BD0D-21C579C0BAB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974E50-6B22-40BE-BDBE-9FBFBB404CED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EB6093-0FF3-4FD0-BC94-6E95EC520F1F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F7D801A-613D-499B-B91F-D822FC4C3408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A469E84-1650-499F-B741-81581432160B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3AF0452-EC30-4E9C-B662-CDF8DEDA7547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4F8E8B0-1BB9-4692-A42D-D4ADA9ACC444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8794A85-EA4C-4940-A3F3-E1EEDCD34232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A191A4-FD17-43C9-AEC0-58721D8B1041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C4B3914-646C-4398-A143-8B98D5D6C0D1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67CFB42-7E30-4B4A-BE10-D2B436825F26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D190045-736A-42C8-B455-4C1FE2ACF9F1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43B338D-3E0C-4C7F-967F-22BEE85E68BD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8FF1F5-1320-4AA7-915E-69D3A0093D57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858079-37AE-4BCA-AF3F-E62E224DD92D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F94248-48B6-48D6-B1E6-184C1AD9E64D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8BFF01C-1B81-48F7-A408-6CA001496F21}"/>
              </a:ext>
            </a:extLst>
          </p:cNvPr>
          <p:cNvGrpSpPr/>
          <p:nvPr/>
        </p:nvGrpSpPr>
        <p:grpSpPr>
          <a:xfrm>
            <a:off x="4983150" y="2872655"/>
            <a:ext cx="665446" cy="697261"/>
            <a:chOff x="2449667" y="2996472"/>
            <a:chExt cx="665446" cy="69726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9AE234A-778A-41F7-A8FB-BB0EE5B1D022}"/>
                </a:ext>
              </a:extLst>
            </p:cNvPr>
            <p:cNvSpPr/>
            <p:nvPr/>
          </p:nvSpPr>
          <p:spPr bwMode="auto">
            <a:xfrm>
              <a:off x="2449667" y="2996472"/>
              <a:ext cx="221815" cy="232420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D09F814-E39F-4FAF-9BCD-714E3115B13F}"/>
                </a:ext>
              </a:extLst>
            </p:cNvPr>
            <p:cNvSpPr/>
            <p:nvPr/>
          </p:nvSpPr>
          <p:spPr bwMode="auto">
            <a:xfrm>
              <a:off x="2671482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A5F3B32-313B-4AB3-82F4-1C20BED31B61}"/>
                </a:ext>
              </a:extLst>
            </p:cNvPr>
            <p:cNvSpPr/>
            <p:nvPr/>
          </p:nvSpPr>
          <p:spPr bwMode="auto">
            <a:xfrm>
              <a:off x="2893298" y="2996472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A9F15B3-18DA-4E90-A8FD-55121E57C94F}"/>
                </a:ext>
              </a:extLst>
            </p:cNvPr>
            <p:cNvSpPr/>
            <p:nvPr/>
          </p:nvSpPr>
          <p:spPr bwMode="auto">
            <a:xfrm>
              <a:off x="2449667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10DA2BC-2C8A-4ADA-8BE3-115C6FFE5C1B}"/>
                </a:ext>
              </a:extLst>
            </p:cNvPr>
            <p:cNvSpPr/>
            <p:nvPr/>
          </p:nvSpPr>
          <p:spPr bwMode="auto">
            <a:xfrm>
              <a:off x="2671482" y="322889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7189AC3-B3FB-46A6-931C-32F3751416AD}"/>
                </a:ext>
              </a:extLst>
            </p:cNvPr>
            <p:cNvSpPr/>
            <p:nvPr/>
          </p:nvSpPr>
          <p:spPr bwMode="auto">
            <a:xfrm>
              <a:off x="2449667" y="3461313"/>
              <a:ext cx="221815" cy="232420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1BDBC212-7801-47E2-B3CA-D9C8AC295B0F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380B1B-960A-4BC1-8A79-20411C6C0209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F86E8DD-B7C3-4B14-B50E-484CAF48E60D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97073CE-3B1C-4BF0-9910-35458D70D72E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C649310-82D3-4B61-96D7-58A56FE784B4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B3E138A-943B-41FE-8675-9F86CEAF87CE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875BF44-0505-4DE3-86BA-E51D3AA18F7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49C55C-5A16-4C84-9C2D-A0BC48D1FD45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E1A443D-9518-41FB-9FF9-C34B2B0DE54C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33176AF-C4AD-4F86-95CC-F5A08C23FF3A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4AFC037-057F-4262-A827-05F565AFB02B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3116392-FB2F-423D-96A6-FDDDF62E6942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ECD0E58-E01E-4E9D-B269-4A7E31F3BCD3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FE2DAF8-32C2-4037-80FB-A5FC1128861B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2FD5ACD-4C2C-4E78-B7BA-C6992E4A457D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51A08CF-DDD9-435A-A4C4-1EF496A05F3C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A0D7816-06F3-4327-88B5-2E00C8E1D8A4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870862D-3922-4739-A540-F2ADD65DA25C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3365518-D638-44AC-86C0-F4C339B80479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D30CB62-5FCD-4548-9DF1-C93808F6F60D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12BAC62F-80B2-42C6-BB07-7BD1363D06D2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38AA175-5D2D-4765-88B8-85AA40F9E487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98BB029-09B3-4789-B651-DA2CC76B4E35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7A7EC-A748-494A-BC73-D43783F3DD7C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94840109-16CD-4582-AA10-808EDA2F12B3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7CB8AE-DC76-463B-987A-D30CDD951D05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4500D46-E978-4A11-88FC-BD5647AEBDD9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CC0AA81-55A7-4D75-BB91-7AA99B035D49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D0E3103-279E-42BC-AD39-C77F427460B4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B18FC7-4BA4-4B17-BDDB-DCB76863076F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1994BE0-7608-4383-9F93-CB9625BE771A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BA7226E-BD27-454B-8675-9071019E9832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CFC984C-7C94-4899-B630-296438F30A5A}"/>
              </a:ext>
            </a:extLst>
          </p:cNvPr>
          <p:cNvGrpSpPr/>
          <p:nvPr/>
        </p:nvGrpSpPr>
        <p:grpSpPr>
          <a:xfrm>
            <a:off x="1292107" y="3328599"/>
            <a:ext cx="3432948" cy="691741"/>
            <a:chOff x="4623126" y="3342568"/>
            <a:chExt cx="3432948" cy="691741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0E6772C-9C8A-4FFD-81D8-1FD09C735016}"/>
                </a:ext>
              </a:extLst>
            </p:cNvPr>
            <p:cNvGrpSpPr/>
            <p:nvPr/>
          </p:nvGrpSpPr>
          <p:grpSpPr>
            <a:xfrm>
              <a:off x="4623126" y="3342568"/>
              <a:ext cx="1763501" cy="354140"/>
              <a:chOff x="4160513" y="2722681"/>
              <a:chExt cx="1763501" cy="354140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B53293A-7F02-46F7-B9CE-66ED0351FBD1}"/>
                  </a:ext>
                </a:extLst>
              </p:cNvPr>
              <p:cNvSpPr txBox="1"/>
              <p:nvPr/>
            </p:nvSpPr>
            <p:spPr>
              <a:xfrm>
                <a:off x="4382327" y="2722681"/>
                <a:ext cx="1541687" cy="354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Current position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D2B3BAA-8283-40C2-9430-5FAA65D38AC3}"/>
                  </a:ext>
                </a:extLst>
              </p:cNvPr>
              <p:cNvSpPr/>
              <p:nvPr/>
            </p:nvSpPr>
            <p:spPr bwMode="auto">
              <a:xfrm>
                <a:off x="4160513" y="2750314"/>
                <a:ext cx="221815" cy="232420"/>
              </a:xfrm>
              <a:prstGeom prst="rect">
                <a:avLst/>
              </a:prstGeom>
              <a:solidFill>
                <a:srgbClr val="66CCFF"/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16C8E99-9C4D-405F-85CC-33DA00AEAA62}"/>
                </a:ext>
              </a:extLst>
            </p:cNvPr>
            <p:cNvGrpSpPr/>
            <p:nvPr/>
          </p:nvGrpSpPr>
          <p:grpSpPr>
            <a:xfrm>
              <a:off x="4623126" y="3761119"/>
              <a:ext cx="3432948" cy="273190"/>
              <a:chOff x="4160513" y="3141232"/>
              <a:chExt cx="3432948" cy="273190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CDB48037-7A3C-470E-8762-45D2D94B1338}"/>
                  </a:ext>
                </a:extLst>
              </p:cNvPr>
              <p:cNvSpPr txBox="1"/>
              <p:nvPr/>
            </p:nvSpPr>
            <p:spPr>
              <a:xfrm>
                <a:off x="4382326" y="3141232"/>
                <a:ext cx="321113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dirty="0"/>
                  <a:t>Neighboring positions for </a:t>
                </a:r>
                <a:r>
                  <a:rPr lang="en-US" sz="1050" dirty="0" err="1"/>
                  <a:t>sumAbsLevel</a:t>
                </a:r>
                <a:r>
                  <a:rPr lang="en-US" sz="1050" dirty="0"/>
                  <a:t> and </a:t>
                </a:r>
                <a:r>
                  <a:rPr lang="en-US" sz="1050" dirty="0" err="1"/>
                  <a:t>numSig</a:t>
                </a:r>
                <a:r>
                  <a:rPr lang="en-US" sz="1050" dirty="0"/>
                  <a:t> </a:t>
                </a: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39AA7521-E3B1-4743-A637-76F879547FA7}"/>
                  </a:ext>
                </a:extLst>
              </p:cNvPr>
              <p:cNvSpPr/>
              <p:nvPr/>
            </p:nvSpPr>
            <p:spPr bwMode="auto">
              <a:xfrm>
                <a:off x="4160513" y="3182002"/>
                <a:ext cx="221815" cy="23242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40000"/>
                  </a:spcAft>
                  <a:buClrTx/>
                  <a:buSzTx/>
                  <a:buFont typeface="Wingdings" pitchFamily="2" charset="2"/>
                  <a:buNone/>
                  <a:tabLst/>
                </a:pPr>
                <a:endParaRPr kumimoji="0" lang="de-DE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Frutiger LT Com 55 Roman" pitchFamily="34" charset="0"/>
                </a:endParaRPr>
              </a:p>
            </p:txBody>
          </p:sp>
        </p:grp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8B22C07B-0891-4E89-906E-D5A4685800A4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730FD967-28A2-44D9-A8A2-008092B28AE2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B73222BC-9F6A-426D-9D77-EE8D2ADB288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4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66053"/>
            <a:ext cx="8583613" cy="3602995"/>
          </a:xfrm>
        </p:spPr>
        <p:txBody>
          <a:bodyPr numCol="1" anchor="ctr"/>
          <a:lstStyle/>
          <a:p>
            <a:pPr lvl="1"/>
            <a:r>
              <a:rPr lang="en-US" sz="1800" b="1" dirty="0"/>
              <a:t>Proposed Method 2 for Chroma TU:</a:t>
            </a:r>
            <a:endParaRPr lang="en-US" sz="1800" dirty="0"/>
          </a:p>
          <a:p>
            <a:pPr lvl="2"/>
            <a:r>
              <a:rPr lang="en-US" sz="1800" dirty="0"/>
              <a:t>Context ID for gt1_flag, </a:t>
            </a:r>
            <a:r>
              <a:rPr lang="en-US" sz="1800" dirty="0" err="1"/>
              <a:t>par_flag</a:t>
            </a:r>
            <a:r>
              <a:rPr lang="en-US" sz="1800" dirty="0"/>
              <a:t>, gt3_flag: </a:t>
            </a:r>
          </a:p>
          <a:p>
            <a:pPr lvl="3"/>
            <a:r>
              <a:rPr lang="en-US" sz="1800" dirty="0" err="1"/>
              <a:t>ctxId</a:t>
            </a:r>
            <a:r>
              <a:rPr lang="en-US" sz="1800" dirty="0"/>
              <a:t> = 1 + ( </a:t>
            </a:r>
            <a:r>
              <a:rPr lang="en-US" sz="1800" dirty="0" err="1"/>
              <a:t>diag</a:t>
            </a:r>
            <a:r>
              <a:rPr lang="en-US" sz="1800" dirty="0"/>
              <a:t> == 0 ? 1 : 0 )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Applied only on chroma TU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24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1A0E6B4-A09F-4382-A706-67B21AC99209}"/>
              </a:ext>
            </a:extLst>
          </p:cNvPr>
          <p:cNvSpPr/>
          <p:nvPr/>
        </p:nvSpPr>
        <p:spPr bwMode="auto">
          <a:xfrm>
            <a:off x="4990160" y="2887993"/>
            <a:ext cx="1774324" cy="1859452"/>
          </a:xfrm>
          <a:prstGeom prst="rect">
            <a:avLst/>
          </a:prstGeom>
          <a:solidFill>
            <a:srgbClr val="ABE3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9AE234A-778A-41F7-A8FB-BB0EE5B1D022}"/>
              </a:ext>
            </a:extLst>
          </p:cNvPr>
          <p:cNvSpPr/>
          <p:nvPr/>
        </p:nvSpPr>
        <p:spPr bwMode="auto">
          <a:xfrm>
            <a:off x="4983100" y="2882850"/>
            <a:ext cx="221815" cy="218565"/>
          </a:xfrm>
          <a:prstGeom prst="rect">
            <a:avLst/>
          </a:prstGeom>
          <a:solidFill>
            <a:srgbClr val="0000FF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0033A3A9-EFD3-4B7A-8876-A2C6FCF5843D}"/>
              </a:ext>
            </a:extLst>
          </p:cNvPr>
          <p:cNvGrpSpPr/>
          <p:nvPr/>
        </p:nvGrpSpPr>
        <p:grpSpPr>
          <a:xfrm>
            <a:off x="5094008" y="2214850"/>
            <a:ext cx="894329" cy="668001"/>
            <a:chOff x="5094008" y="2214850"/>
            <a:chExt cx="894329" cy="6680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D15CC81-7324-42CF-82D3-4674DFE50813}"/>
                </a:ext>
              </a:extLst>
            </p:cNvPr>
            <p:cNvSpPr/>
            <p:nvPr/>
          </p:nvSpPr>
          <p:spPr>
            <a:xfrm>
              <a:off x="5144589" y="2214850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=2</a:t>
              </a: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E6AA5487-C65A-47A2-967D-F99DAAEC800D}"/>
                </a:ext>
              </a:extLst>
            </p:cNvPr>
            <p:cNvCxnSpPr>
              <a:cxnSpLocks/>
              <a:stCxn id="28" idx="0"/>
              <a:endCxn id="5" idx="2"/>
            </p:cNvCxnSpPr>
            <p:nvPr/>
          </p:nvCxnSpPr>
          <p:spPr>
            <a:xfrm rot="5400000" flipH="1" flipV="1">
              <a:off x="5134735" y="2451123"/>
              <a:ext cx="391001" cy="47245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A647FA0-B1B2-49DB-B9FD-FB3C60F71E39}"/>
              </a:ext>
            </a:extLst>
          </p:cNvPr>
          <p:cNvGrpSpPr/>
          <p:nvPr/>
        </p:nvGrpSpPr>
        <p:grpSpPr>
          <a:xfrm>
            <a:off x="4983273" y="2874532"/>
            <a:ext cx="1775870" cy="1859362"/>
            <a:chOff x="4983273" y="2874532"/>
            <a:chExt cx="1775870" cy="185936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706E4-C3F1-44AF-9945-082417D9F279}"/>
                </a:ext>
              </a:extLst>
            </p:cNvPr>
            <p:cNvSpPr/>
            <p:nvPr/>
          </p:nvSpPr>
          <p:spPr bwMode="auto">
            <a:xfrm>
              <a:off x="498462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DA4C42-BCDE-4294-B838-2786D65D244D}"/>
                </a:ext>
              </a:extLst>
            </p:cNvPr>
            <p:cNvSpPr/>
            <p:nvPr/>
          </p:nvSpPr>
          <p:spPr bwMode="auto">
            <a:xfrm>
              <a:off x="5206437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52FE402-3A0A-4124-AF68-5346AF1B6BD2}"/>
                </a:ext>
              </a:extLst>
            </p:cNvPr>
            <p:cNvSpPr/>
            <p:nvPr/>
          </p:nvSpPr>
          <p:spPr bwMode="auto">
            <a:xfrm>
              <a:off x="5428251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D86E35-B73F-4D9A-B1CA-09252E6D0BA4}"/>
                </a:ext>
              </a:extLst>
            </p:cNvPr>
            <p:cNvSpPr/>
            <p:nvPr/>
          </p:nvSpPr>
          <p:spPr bwMode="auto">
            <a:xfrm>
              <a:off x="587188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A7A343-05EC-44A4-8038-B6E832CB0205}"/>
                </a:ext>
              </a:extLst>
            </p:cNvPr>
            <p:cNvSpPr/>
            <p:nvPr/>
          </p:nvSpPr>
          <p:spPr bwMode="auto">
            <a:xfrm>
              <a:off x="609369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B931A29-DED3-442E-A422-23C7954E2483}"/>
                </a:ext>
              </a:extLst>
            </p:cNvPr>
            <p:cNvSpPr/>
            <p:nvPr/>
          </p:nvSpPr>
          <p:spPr bwMode="auto">
            <a:xfrm>
              <a:off x="6315512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D20E0CF-B5E1-4235-9E0A-CBE3508A2820}"/>
                </a:ext>
              </a:extLst>
            </p:cNvPr>
            <p:cNvSpPr/>
            <p:nvPr/>
          </p:nvSpPr>
          <p:spPr bwMode="auto">
            <a:xfrm>
              <a:off x="6537328" y="287453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2E66675-E444-4BFF-9094-0C29545716DE}"/>
                </a:ext>
              </a:extLst>
            </p:cNvPr>
            <p:cNvSpPr/>
            <p:nvPr/>
          </p:nvSpPr>
          <p:spPr bwMode="auto">
            <a:xfrm>
              <a:off x="498462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0AE3CCF-3ADF-4009-98F8-B7A9781CA097}"/>
                </a:ext>
              </a:extLst>
            </p:cNvPr>
            <p:cNvSpPr/>
            <p:nvPr/>
          </p:nvSpPr>
          <p:spPr bwMode="auto">
            <a:xfrm>
              <a:off x="520643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E84A8D-1026-43A0-B793-D68D70C1005C}"/>
                </a:ext>
              </a:extLst>
            </p:cNvPr>
            <p:cNvSpPr/>
            <p:nvPr/>
          </p:nvSpPr>
          <p:spPr bwMode="auto">
            <a:xfrm>
              <a:off x="5650067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56CDB1B-B0CB-4A0E-BD0D-21C579C0BAB6}"/>
                </a:ext>
              </a:extLst>
            </p:cNvPr>
            <p:cNvSpPr/>
            <p:nvPr/>
          </p:nvSpPr>
          <p:spPr bwMode="auto">
            <a:xfrm>
              <a:off x="587188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7974E50-6B22-40BE-BDBE-9FBFBB404CED}"/>
                </a:ext>
              </a:extLst>
            </p:cNvPr>
            <p:cNvSpPr/>
            <p:nvPr/>
          </p:nvSpPr>
          <p:spPr bwMode="auto">
            <a:xfrm>
              <a:off x="609369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EEB6093-0FF3-4FD0-BC94-6E95EC520F1F}"/>
                </a:ext>
              </a:extLst>
            </p:cNvPr>
            <p:cNvSpPr/>
            <p:nvPr/>
          </p:nvSpPr>
          <p:spPr bwMode="auto">
            <a:xfrm>
              <a:off x="6315512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F7D801A-613D-499B-B91F-D822FC4C3408}"/>
                </a:ext>
              </a:extLst>
            </p:cNvPr>
            <p:cNvSpPr/>
            <p:nvPr/>
          </p:nvSpPr>
          <p:spPr bwMode="auto">
            <a:xfrm>
              <a:off x="6537328" y="310695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A469E84-1650-499F-B741-81581432160B}"/>
                </a:ext>
              </a:extLst>
            </p:cNvPr>
            <p:cNvSpPr/>
            <p:nvPr/>
          </p:nvSpPr>
          <p:spPr bwMode="auto">
            <a:xfrm>
              <a:off x="498462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AF0452-EC30-4E9C-B662-CDF8DEDA7547}"/>
                </a:ext>
              </a:extLst>
            </p:cNvPr>
            <p:cNvSpPr/>
            <p:nvPr/>
          </p:nvSpPr>
          <p:spPr bwMode="auto">
            <a:xfrm>
              <a:off x="5428251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F8E8B0-1BB9-4692-A42D-D4ADA9ACC444}"/>
                </a:ext>
              </a:extLst>
            </p:cNvPr>
            <p:cNvSpPr/>
            <p:nvPr/>
          </p:nvSpPr>
          <p:spPr bwMode="auto">
            <a:xfrm>
              <a:off x="6315512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8794A85-EA4C-4940-A3F3-E1EEDCD34232}"/>
                </a:ext>
              </a:extLst>
            </p:cNvPr>
            <p:cNvSpPr/>
            <p:nvPr/>
          </p:nvSpPr>
          <p:spPr bwMode="auto">
            <a:xfrm>
              <a:off x="6537328" y="3339372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5A191A4-FD17-43C9-AEC0-58721D8B1041}"/>
                </a:ext>
              </a:extLst>
            </p:cNvPr>
            <p:cNvSpPr/>
            <p:nvPr/>
          </p:nvSpPr>
          <p:spPr bwMode="auto">
            <a:xfrm>
              <a:off x="5206437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C4B3914-646C-4398-A143-8B98D5D6C0D1}"/>
                </a:ext>
              </a:extLst>
            </p:cNvPr>
            <p:cNvSpPr/>
            <p:nvPr/>
          </p:nvSpPr>
          <p:spPr bwMode="auto">
            <a:xfrm>
              <a:off x="5428251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67CFB42-7E30-4B4A-BE10-D2B436825F26}"/>
                </a:ext>
              </a:extLst>
            </p:cNvPr>
            <p:cNvSpPr/>
            <p:nvPr/>
          </p:nvSpPr>
          <p:spPr bwMode="auto">
            <a:xfrm>
              <a:off x="609369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D190045-736A-42C8-B455-4C1FE2ACF9F1}"/>
                </a:ext>
              </a:extLst>
            </p:cNvPr>
            <p:cNvSpPr/>
            <p:nvPr/>
          </p:nvSpPr>
          <p:spPr bwMode="auto">
            <a:xfrm>
              <a:off x="6315512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3B338D-3E0C-4C7F-967F-22BEE85E68BD}"/>
                </a:ext>
              </a:extLst>
            </p:cNvPr>
            <p:cNvSpPr/>
            <p:nvPr/>
          </p:nvSpPr>
          <p:spPr bwMode="auto">
            <a:xfrm>
              <a:off x="6537328" y="357179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58FF1F5-1320-4AA7-915E-69D3A0093D57}"/>
                </a:ext>
              </a:extLst>
            </p:cNvPr>
            <p:cNvSpPr/>
            <p:nvPr/>
          </p:nvSpPr>
          <p:spPr bwMode="auto">
            <a:xfrm>
              <a:off x="498462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3858079-37AE-4BCA-AF3F-E62E224DD92D}"/>
                </a:ext>
              </a:extLst>
            </p:cNvPr>
            <p:cNvSpPr/>
            <p:nvPr/>
          </p:nvSpPr>
          <p:spPr bwMode="auto">
            <a:xfrm>
              <a:off x="5206437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5F94248-48B6-48D6-B1E6-184C1AD9E64D}"/>
                </a:ext>
              </a:extLst>
            </p:cNvPr>
            <p:cNvSpPr/>
            <p:nvPr/>
          </p:nvSpPr>
          <p:spPr bwMode="auto">
            <a:xfrm>
              <a:off x="5428251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BDBC212-7801-47E2-B3CA-D9C8AC295B0F}"/>
                </a:ext>
              </a:extLst>
            </p:cNvPr>
            <p:cNvSpPr/>
            <p:nvPr/>
          </p:nvSpPr>
          <p:spPr bwMode="auto">
            <a:xfrm>
              <a:off x="587188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D380B1B-960A-4BC1-8A79-20411C6C0209}"/>
                </a:ext>
              </a:extLst>
            </p:cNvPr>
            <p:cNvSpPr/>
            <p:nvPr/>
          </p:nvSpPr>
          <p:spPr bwMode="auto">
            <a:xfrm>
              <a:off x="609369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FF86E8DD-B7C3-4B14-B50E-484CAF48E60D}"/>
                </a:ext>
              </a:extLst>
            </p:cNvPr>
            <p:cNvSpPr/>
            <p:nvPr/>
          </p:nvSpPr>
          <p:spPr bwMode="auto">
            <a:xfrm>
              <a:off x="6315512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97073CE-3B1C-4BF0-9910-35458D70D72E}"/>
                </a:ext>
              </a:extLst>
            </p:cNvPr>
            <p:cNvSpPr/>
            <p:nvPr/>
          </p:nvSpPr>
          <p:spPr bwMode="auto">
            <a:xfrm>
              <a:off x="6537328" y="380421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C649310-82D3-4B61-96D7-58A56FE784B4}"/>
                </a:ext>
              </a:extLst>
            </p:cNvPr>
            <p:cNvSpPr/>
            <p:nvPr/>
          </p:nvSpPr>
          <p:spPr bwMode="auto">
            <a:xfrm>
              <a:off x="498462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B3E138A-943B-41FE-8675-9F86CEAF87CE}"/>
                </a:ext>
              </a:extLst>
            </p:cNvPr>
            <p:cNvSpPr/>
            <p:nvPr/>
          </p:nvSpPr>
          <p:spPr bwMode="auto">
            <a:xfrm>
              <a:off x="520643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875BF44-0505-4DE3-86BA-E51D3AA18F77}"/>
                </a:ext>
              </a:extLst>
            </p:cNvPr>
            <p:cNvSpPr/>
            <p:nvPr/>
          </p:nvSpPr>
          <p:spPr bwMode="auto">
            <a:xfrm>
              <a:off x="5428251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D049C55C-5A16-4C84-9C2D-A0BC48D1FD45}"/>
                </a:ext>
              </a:extLst>
            </p:cNvPr>
            <p:cNvSpPr/>
            <p:nvPr/>
          </p:nvSpPr>
          <p:spPr bwMode="auto">
            <a:xfrm>
              <a:off x="5650067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1A443D-9518-41FB-9FF9-C34B2B0DE54C}"/>
                </a:ext>
              </a:extLst>
            </p:cNvPr>
            <p:cNvSpPr/>
            <p:nvPr/>
          </p:nvSpPr>
          <p:spPr bwMode="auto">
            <a:xfrm>
              <a:off x="587188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33176AF-C4AD-4F86-95CC-F5A08C23FF3A}"/>
                </a:ext>
              </a:extLst>
            </p:cNvPr>
            <p:cNvSpPr/>
            <p:nvPr/>
          </p:nvSpPr>
          <p:spPr bwMode="auto">
            <a:xfrm>
              <a:off x="609369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4AFC037-057F-4262-A827-05F565AFB02B}"/>
                </a:ext>
              </a:extLst>
            </p:cNvPr>
            <p:cNvSpPr/>
            <p:nvPr/>
          </p:nvSpPr>
          <p:spPr bwMode="auto">
            <a:xfrm>
              <a:off x="6315512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3116392-FB2F-423D-96A6-FDDDF62E6942}"/>
                </a:ext>
              </a:extLst>
            </p:cNvPr>
            <p:cNvSpPr/>
            <p:nvPr/>
          </p:nvSpPr>
          <p:spPr bwMode="auto">
            <a:xfrm>
              <a:off x="6537328" y="403663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ECD0E58-E01E-4E9D-B269-4A7E31F3BCD3}"/>
                </a:ext>
              </a:extLst>
            </p:cNvPr>
            <p:cNvSpPr/>
            <p:nvPr/>
          </p:nvSpPr>
          <p:spPr bwMode="auto">
            <a:xfrm>
              <a:off x="498462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FE2DAF8-32C2-4037-80FB-A5FC1128861B}"/>
                </a:ext>
              </a:extLst>
            </p:cNvPr>
            <p:cNvSpPr/>
            <p:nvPr/>
          </p:nvSpPr>
          <p:spPr bwMode="auto">
            <a:xfrm>
              <a:off x="520643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2FD5ACD-4C2C-4E78-B7BA-C6992E4A457D}"/>
                </a:ext>
              </a:extLst>
            </p:cNvPr>
            <p:cNvSpPr/>
            <p:nvPr/>
          </p:nvSpPr>
          <p:spPr bwMode="auto">
            <a:xfrm>
              <a:off x="5428251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51A08CF-DDD9-435A-A4C4-1EF496A05F3C}"/>
                </a:ext>
              </a:extLst>
            </p:cNvPr>
            <p:cNvSpPr/>
            <p:nvPr/>
          </p:nvSpPr>
          <p:spPr bwMode="auto">
            <a:xfrm>
              <a:off x="5650067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A0D7816-06F3-4327-88B5-2E00C8E1D8A4}"/>
                </a:ext>
              </a:extLst>
            </p:cNvPr>
            <p:cNvSpPr/>
            <p:nvPr/>
          </p:nvSpPr>
          <p:spPr bwMode="auto">
            <a:xfrm>
              <a:off x="587188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870862D-3922-4739-A540-F2ADD65DA25C}"/>
                </a:ext>
              </a:extLst>
            </p:cNvPr>
            <p:cNvSpPr/>
            <p:nvPr/>
          </p:nvSpPr>
          <p:spPr bwMode="auto">
            <a:xfrm>
              <a:off x="609369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3365518-D638-44AC-86C0-F4C339B80479}"/>
                </a:ext>
              </a:extLst>
            </p:cNvPr>
            <p:cNvSpPr/>
            <p:nvPr/>
          </p:nvSpPr>
          <p:spPr bwMode="auto">
            <a:xfrm>
              <a:off x="6315512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D30CB62-5FCD-4548-9DF1-C93808F6F60D}"/>
                </a:ext>
              </a:extLst>
            </p:cNvPr>
            <p:cNvSpPr/>
            <p:nvPr/>
          </p:nvSpPr>
          <p:spPr bwMode="auto">
            <a:xfrm>
              <a:off x="6537328" y="4269053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2BAC62F-80B2-42C6-BB07-7BD1363D06D2}"/>
                </a:ext>
              </a:extLst>
            </p:cNvPr>
            <p:cNvSpPr/>
            <p:nvPr/>
          </p:nvSpPr>
          <p:spPr bwMode="auto">
            <a:xfrm>
              <a:off x="498462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38AA175-5D2D-4765-88B8-85AA40F9E487}"/>
                </a:ext>
              </a:extLst>
            </p:cNvPr>
            <p:cNvSpPr/>
            <p:nvPr/>
          </p:nvSpPr>
          <p:spPr bwMode="auto">
            <a:xfrm>
              <a:off x="520643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98BB029-09B3-4789-B651-DA2CC76B4E35}"/>
                </a:ext>
              </a:extLst>
            </p:cNvPr>
            <p:cNvSpPr/>
            <p:nvPr/>
          </p:nvSpPr>
          <p:spPr bwMode="auto">
            <a:xfrm>
              <a:off x="5428251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007A7EC-A748-494A-BC73-D43783F3DD7C}"/>
                </a:ext>
              </a:extLst>
            </p:cNvPr>
            <p:cNvSpPr/>
            <p:nvPr/>
          </p:nvSpPr>
          <p:spPr bwMode="auto">
            <a:xfrm>
              <a:off x="5650067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94840109-16CD-4582-AA10-808EDA2F12B3}"/>
                </a:ext>
              </a:extLst>
            </p:cNvPr>
            <p:cNvSpPr/>
            <p:nvPr/>
          </p:nvSpPr>
          <p:spPr bwMode="auto">
            <a:xfrm>
              <a:off x="587188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37CB8AE-DC76-463B-987A-D30CDD951D05}"/>
                </a:ext>
              </a:extLst>
            </p:cNvPr>
            <p:cNvSpPr/>
            <p:nvPr/>
          </p:nvSpPr>
          <p:spPr bwMode="auto">
            <a:xfrm>
              <a:off x="609369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4500D46-E978-4A11-88FC-BD5647AEBDD9}"/>
                </a:ext>
              </a:extLst>
            </p:cNvPr>
            <p:cNvSpPr/>
            <p:nvPr/>
          </p:nvSpPr>
          <p:spPr bwMode="auto">
            <a:xfrm>
              <a:off x="6315512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3CC0AA81-55A7-4D75-BB91-7AA99B035D49}"/>
                </a:ext>
              </a:extLst>
            </p:cNvPr>
            <p:cNvSpPr/>
            <p:nvPr/>
          </p:nvSpPr>
          <p:spPr bwMode="auto">
            <a:xfrm>
              <a:off x="6537328" y="4501474"/>
              <a:ext cx="221815" cy="232420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D0E3103-279E-42BC-AD39-C77F427460B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4721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9B18FC7-4BA4-4B17-BDDB-DCB76863076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1882" y="2874635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1994BE0-7608-4383-9F93-CB9625BE7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3273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BA7226E-BD27-454B-8675-9071019E98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0435" y="3804316"/>
              <a:ext cx="887162" cy="929578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6ED2DFD-9A39-4421-B81E-E702DC8427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3697" y="3339372"/>
              <a:ext cx="0" cy="23242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7594EEB1-019A-4132-A92B-17928710DD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0066" y="3571689"/>
              <a:ext cx="442083" cy="103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0BA3ACA-B4BB-4375-A3E0-C0155ABAFA66}"/>
              </a:ext>
            </a:extLst>
          </p:cNvPr>
          <p:cNvGrpSpPr/>
          <p:nvPr/>
        </p:nvGrpSpPr>
        <p:grpSpPr>
          <a:xfrm>
            <a:off x="6204604" y="2292867"/>
            <a:ext cx="962369" cy="948328"/>
            <a:chOff x="6204604" y="2292867"/>
            <a:chExt cx="962369" cy="948328"/>
          </a:xfrm>
        </p:grpSpPr>
        <p:cxnSp>
          <p:nvCxnSpPr>
            <p:cNvPr id="83" name="Connector: Elbow 11">
              <a:extLst>
                <a:ext uri="{FF2B5EF4-FFF2-40B4-BE49-F238E27FC236}">
                  <a16:creationId xmlns:a16="http://schemas.microsoft.com/office/drawing/2014/main" id="{B26BAEC2-F056-4124-B437-C08A73428AE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113855" y="2698810"/>
              <a:ext cx="633134" cy="451635"/>
            </a:xfrm>
            <a:prstGeom prst="curvedConnector3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46CDC28-F4F9-498F-BDD0-933CFE3EDE7E}"/>
                </a:ext>
              </a:extLst>
            </p:cNvPr>
            <p:cNvSpPr/>
            <p:nvPr/>
          </p:nvSpPr>
          <p:spPr>
            <a:xfrm>
              <a:off x="6323225" y="2292867"/>
              <a:ext cx="843748" cy="276999"/>
            </a:xfrm>
            <a:prstGeom prst="rect">
              <a:avLst/>
            </a:prstGeom>
          </p:spPr>
          <p:txBody>
            <a:bodyPr wrap="none" lIns="36000" tIns="0" rIns="36000" bIns="0">
              <a:spAutoFit/>
            </a:bodyPr>
            <a:lstStyle/>
            <a:p>
              <a:r>
                <a:rPr lang="en-US" sz="1800" dirty="0" err="1"/>
                <a:t>CtxId</a:t>
              </a:r>
              <a:r>
                <a:rPr lang="en-US" sz="1800" dirty="0"/>
                <a:t>=1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4281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56737"/>
            <a:ext cx="8583613" cy="1296554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4856" y="2877395"/>
            <a:ext cx="665446" cy="694295"/>
            <a:chOff x="575147" y="3148872"/>
            <a:chExt cx="665446" cy="69726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C2D651E-A759-4517-B515-44A4434ACDB4}"/>
                </a:ext>
              </a:extLst>
            </p:cNvPr>
            <p:cNvSpPr/>
            <p:nvPr/>
          </p:nvSpPr>
          <p:spPr bwMode="auto">
            <a:xfrm>
              <a:off x="1018778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C2D64AA-C992-4C9B-BF2F-FBF0373FC77B}"/>
                </a:ext>
              </a:extLst>
            </p:cNvPr>
            <p:cNvSpPr/>
            <p:nvPr/>
          </p:nvSpPr>
          <p:spPr bwMode="auto">
            <a:xfrm>
              <a:off x="796962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6EEA375-6B00-46C0-9190-F1C323ED08DA}"/>
                </a:ext>
              </a:extLst>
            </p:cNvPr>
            <p:cNvSpPr/>
            <p:nvPr/>
          </p:nvSpPr>
          <p:spPr bwMode="auto">
            <a:xfrm>
              <a:off x="575147" y="361371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4825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801706"/>
            <a:ext cx="8583613" cy="3654717"/>
          </a:xfrm>
        </p:spPr>
        <p:txBody>
          <a:bodyPr numCol="1" anchor="ctr"/>
          <a:lstStyle/>
          <a:p>
            <a:pPr lvl="1"/>
            <a:r>
              <a:rPr lang="en-US" sz="1800" b="1" dirty="0"/>
              <a:t>Method 3:</a:t>
            </a:r>
          </a:p>
          <a:p>
            <a:pPr lvl="2"/>
            <a:r>
              <a:rPr lang="en-US" sz="1800" b="1" dirty="0"/>
              <a:t>For DC </a:t>
            </a:r>
            <a:r>
              <a:rPr lang="en-US" sz="1800" b="1" dirty="0" err="1"/>
              <a:t>luma</a:t>
            </a:r>
            <a:r>
              <a:rPr lang="en-US" sz="1800" b="1" dirty="0"/>
              <a:t> coefficient:</a:t>
            </a:r>
            <a:endParaRPr lang="en-US" sz="1800" dirty="0"/>
          </a:p>
          <a:p>
            <a:pPr lvl="3"/>
            <a:r>
              <a:rPr lang="en-US" sz="1800" dirty="0"/>
              <a:t>In VTM-3.0: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 – </a:t>
            </a:r>
            <a:r>
              <a:rPr lang="en-US" sz="1800" dirty="0" err="1"/>
              <a:t>numSig</a:t>
            </a:r>
            <a:r>
              <a:rPr lang="en-US" sz="1800" dirty="0"/>
              <a:t>, 4 ) </a:t>
            </a:r>
          </a:p>
          <a:p>
            <a:pPr lvl="3"/>
            <a:r>
              <a:rPr lang="en-US" sz="1800" dirty="0"/>
              <a:t>Proposed:             </a:t>
            </a:r>
            <a:r>
              <a:rPr lang="en-US" sz="1800" dirty="0" err="1"/>
              <a:t>ctxId</a:t>
            </a:r>
            <a:r>
              <a:rPr lang="en-US" sz="1800" dirty="0"/>
              <a:t> = 1 + min( sumAbs1’ – </a:t>
            </a:r>
            <a:r>
              <a:rPr lang="en-US" sz="1800" dirty="0" err="1"/>
              <a:t>numSig</a:t>
            </a:r>
            <a:r>
              <a:rPr lang="en-US" sz="1800" dirty="0"/>
              <a:t>’, 1 ) </a:t>
            </a:r>
          </a:p>
          <a:p>
            <a:pPr lvl="3"/>
            <a:endParaRPr lang="en-US" sz="1800" dirty="0"/>
          </a:p>
          <a:p>
            <a:pPr lvl="2"/>
            <a:r>
              <a:rPr lang="en-US" sz="1800" dirty="0"/>
              <a:t>On top of method 2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Further reduced complexity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Saves 33 contexts</a:t>
            </a:r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1695957-AC2F-42C6-BC41-5347298FECA3}"/>
              </a:ext>
            </a:extLst>
          </p:cNvPr>
          <p:cNvGrpSpPr/>
          <p:nvPr/>
        </p:nvGrpSpPr>
        <p:grpSpPr>
          <a:xfrm>
            <a:off x="4981681" y="2872207"/>
            <a:ext cx="443630" cy="464841"/>
            <a:chOff x="575147" y="3148872"/>
            <a:chExt cx="443630" cy="464841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2910CB1-8E51-43F2-BB19-6470CF3A8C98}"/>
                </a:ext>
              </a:extLst>
            </p:cNvPr>
            <p:cNvSpPr/>
            <p:nvPr/>
          </p:nvSpPr>
          <p:spPr bwMode="auto">
            <a:xfrm>
              <a:off x="575147" y="3148872"/>
              <a:ext cx="221815" cy="232420"/>
            </a:xfrm>
            <a:prstGeom prst="rect">
              <a:avLst/>
            </a:prstGeom>
            <a:solidFill>
              <a:srgbClr val="66CC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1871C52-49C5-4317-B5BD-F60F824CFD0B}"/>
                </a:ext>
              </a:extLst>
            </p:cNvPr>
            <p:cNvSpPr/>
            <p:nvPr/>
          </p:nvSpPr>
          <p:spPr bwMode="auto">
            <a:xfrm>
              <a:off x="796962" y="3148872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DCC09EA-95DD-4ECF-AEA0-716AF6FE484C}"/>
                </a:ext>
              </a:extLst>
            </p:cNvPr>
            <p:cNvSpPr/>
            <p:nvPr/>
          </p:nvSpPr>
          <p:spPr bwMode="auto">
            <a:xfrm>
              <a:off x="575147" y="3381293"/>
              <a:ext cx="221815" cy="23242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0299BD48-EC8B-4B01-B58E-74FBABD4348B}"/>
              </a:ext>
            </a:extLst>
          </p:cNvPr>
          <p:cNvSpPr/>
          <p:nvPr/>
        </p:nvSpPr>
        <p:spPr bwMode="auto">
          <a:xfrm>
            <a:off x="498462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0667E6F-B215-4793-9458-E3FE39F7A2CA}"/>
              </a:ext>
            </a:extLst>
          </p:cNvPr>
          <p:cNvSpPr/>
          <p:nvPr/>
        </p:nvSpPr>
        <p:spPr bwMode="auto">
          <a:xfrm>
            <a:off x="5206437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31584C0-65EC-44AE-B530-E8DCF480938A}"/>
              </a:ext>
            </a:extLst>
          </p:cNvPr>
          <p:cNvSpPr/>
          <p:nvPr/>
        </p:nvSpPr>
        <p:spPr bwMode="auto">
          <a:xfrm>
            <a:off x="5428251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B807C9D-CAA0-4B49-A5CB-0C5BBB157250}"/>
              </a:ext>
            </a:extLst>
          </p:cNvPr>
          <p:cNvSpPr/>
          <p:nvPr/>
        </p:nvSpPr>
        <p:spPr bwMode="auto">
          <a:xfrm>
            <a:off x="587188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837FC14-0AD6-45C0-95A1-44A9B5B887FF}"/>
              </a:ext>
            </a:extLst>
          </p:cNvPr>
          <p:cNvSpPr/>
          <p:nvPr/>
        </p:nvSpPr>
        <p:spPr bwMode="auto">
          <a:xfrm>
            <a:off x="609369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900694F1-9739-476B-B17A-EC348B94D951}"/>
              </a:ext>
            </a:extLst>
          </p:cNvPr>
          <p:cNvSpPr/>
          <p:nvPr/>
        </p:nvSpPr>
        <p:spPr bwMode="auto">
          <a:xfrm>
            <a:off x="6315512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77D6FD9-A640-4B2E-8CE3-6C491FC5DDF7}"/>
              </a:ext>
            </a:extLst>
          </p:cNvPr>
          <p:cNvSpPr/>
          <p:nvPr/>
        </p:nvSpPr>
        <p:spPr bwMode="auto">
          <a:xfrm>
            <a:off x="6537328" y="287453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DFBBFDF-8D00-4F3B-B635-6BB443C97E9F}"/>
              </a:ext>
            </a:extLst>
          </p:cNvPr>
          <p:cNvSpPr/>
          <p:nvPr/>
        </p:nvSpPr>
        <p:spPr bwMode="auto">
          <a:xfrm>
            <a:off x="498462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E5613038-433C-495F-97BA-A6DCB7ED2C62}"/>
              </a:ext>
            </a:extLst>
          </p:cNvPr>
          <p:cNvSpPr/>
          <p:nvPr/>
        </p:nvSpPr>
        <p:spPr bwMode="auto">
          <a:xfrm>
            <a:off x="520643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C79F91D-97BF-40A8-9233-1064202A87DE}"/>
              </a:ext>
            </a:extLst>
          </p:cNvPr>
          <p:cNvSpPr/>
          <p:nvPr/>
        </p:nvSpPr>
        <p:spPr bwMode="auto">
          <a:xfrm>
            <a:off x="5650067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3A944387-CE9B-4E92-90B5-6829CB817C66}"/>
              </a:ext>
            </a:extLst>
          </p:cNvPr>
          <p:cNvSpPr/>
          <p:nvPr/>
        </p:nvSpPr>
        <p:spPr bwMode="auto">
          <a:xfrm>
            <a:off x="587188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F605D1B0-00F6-4CAD-92AF-C2A89AE41DAE}"/>
              </a:ext>
            </a:extLst>
          </p:cNvPr>
          <p:cNvSpPr/>
          <p:nvPr/>
        </p:nvSpPr>
        <p:spPr bwMode="auto">
          <a:xfrm>
            <a:off x="609369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87AB0233-5A16-4535-B6F9-0432E50A4B5B}"/>
              </a:ext>
            </a:extLst>
          </p:cNvPr>
          <p:cNvSpPr/>
          <p:nvPr/>
        </p:nvSpPr>
        <p:spPr bwMode="auto">
          <a:xfrm>
            <a:off x="6315512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5049133-23D1-404A-8D1B-13ECF7E4D304}"/>
              </a:ext>
            </a:extLst>
          </p:cNvPr>
          <p:cNvSpPr/>
          <p:nvPr/>
        </p:nvSpPr>
        <p:spPr bwMode="auto">
          <a:xfrm>
            <a:off x="6537328" y="310695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902E9A-3581-4FB8-B4DD-B6C9C33EBD02}"/>
              </a:ext>
            </a:extLst>
          </p:cNvPr>
          <p:cNvSpPr/>
          <p:nvPr/>
        </p:nvSpPr>
        <p:spPr bwMode="auto">
          <a:xfrm>
            <a:off x="498462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DB4919D-BEB2-4E71-BD98-213D65C8C174}"/>
              </a:ext>
            </a:extLst>
          </p:cNvPr>
          <p:cNvSpPr/>
          <p:nvPr/>
        </p:nvSpPr>
        <p:spPr bwMode="auto">
          <a:xfrm>
            <a:off x="5428251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51F6A30-410B-4DD4-A4FD-8F5950928483}"/>
              </a:ext>
            </a:extLst>
          </p:cNvPr>
          <p:cNvSpPr/>
          <p:nvPr/>
        </p:nvSpPr>
        <p:spPr bwMode="auto">
          <a:xfrm>
            <a:off x="6315512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4B13DBA-F37C-46F2-B747-7EC6D321C978}"/>
              </a:ext>
            </a:extLst>
          </p:cNvPr>
          <p:cNvSpPr/>
          <p:nvPr/>
        </p:nvSpPr>
        <p:spPr bwMode="auto">
          <a:xfrm>
            <a:off x="6537328" y="3339372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0371621-F29C-42F5-A4D1-A3485378EA1E}"/>
              </a:ext>
            </a:extLst>
          </p:cNvPr>
          <p:cNvSpPr/>
          <p:nvPr/>
        </p:nvSpPr>
        <p:spPr bwMode="auto">
          <a:xfrm>
            <a:off x="5206437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32646FC-2C93-4E8E-8F97-63768458F7FF}"/>
              </a:ext>
            </a:extLst>
          </p:cNvPr>
          <p:cNvSpPr/>
          <p:nvPr/>
        </p:nvSpPr>
        <p:spPr bwMode="auto">
          <a:xfrm>
            <a:off x="5428251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40090B2E-397D-4044-98FC-824C8AB58E3F}"/>
              </a:ext>
            </a:extLst>
          </p:cNvPr>
          <p:cNvSpPr/>
          <p:nvPr/>
        </p:nvSpPr>
        <p:spPr bwMode="auto">
          <a:xfrm>
            <a:off x="609369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336BD28-6DEA-407A-A90B-8130353B99B8}"/>
              </a:ext>
            </a:extLst>
          </p:cNvPr>
          <p:cNvSpPr/>
          <p:nvPr/>
        </p:nvSpPr>
        <p:spPr bwMode="auto">
          <a:xfrm>
            <a:off x="6315512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C946EE-AA4A-445D-990F-DD9A2801D44E}"/>
              </a:ext>
            </a:extLst>
          </p:cNvPr>
          <p:cNvSpPr/>
          <p:nvPr/>
        </p:nvSpPr>
        <p:spPr bwMode="auto">
          <a:xfrm>
            <a:off x="6537328" y="357179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D350BAB-F3A9-4A2B-A688-0A772180E684}"/>
              </a:ext>
            </a:extLst>
          </p:cNvPr>
          <p:cNvSpPr/>
          <p:nvPr/>
        </p:nvSpPr>
        <p:spPr bwMode="auto">
          <a:xfrm>
            <a:off x="498462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367A77A-33DD-4F9C-9284-21139B89EC34}"/>
              </a:ext>
            </a:extLst>
          </p:cNvPr>
          <p:cNvSpPr/>
          <p:nvPr/>
        </p:nvSpPr>
        <p:spPr bwMode="auto">
          <a:xfrm>
            <a:off x="5206437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AE54032-0C89-4B38-82BB-F105C4F803CB}"/>
              </a:ext>
            </a:extLst>
          </p:cNvPr>
          <p:cNvSpPr/>
          <p:nvPr/>
        </p:nvSpPr>
        <p:spPr bwMode="auto">
          <a:xfrm>
            <a:off x="5428251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ADB504B1-21CC-4C12-9087-C3A327A29628}"/>
              </a:ext>
            </a:extLst>
          </p:cNvPr>
          <p:cNvSpPr/>
          <p:nvPr/>
        </p:nvSpPr>
        <p:spPr bwMode="auto">
          <a:xfrm>
            <a:off x="587188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15CB996-CB4A-4780-B0E8-0EB33F62485D}"/>
              </a:ext>
            </a:extLst>
          </p:cNvPr>
          <p:cNvSpPr/>
          <p:nvPr/>
        </p:nvSpPr>
        <p:spPr bwMode="auto">
          <a:xfrm>
            <a:off x="609369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67BF6318-461C-4CD8-B684-381AE909243C}"/>
              </a:ext>
            </a:extLst>
          </p:cNvPr>
          <p:cNvSpPr/>
          <p:nvPr/>
        </p:nvSpPr>
        <p:spPr bwMode="auto">
          <a:xfrm>
            <a:off x="6315512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CE78F706-EB15-4931-B308-9010DDA91174}"/>
              </a:ext>
            </a:extLst>
          </p:cNvPr>
          <p:cNvSpPr/>
          <p:nvPr/>
        </p:nvSpPr>
        <p:spPr bwMode="auto">
          <a:xfrm>
            <a:off x="6537328" y="380421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DF328C3-E010-4BD9-96E8-2817F1B58083}"/>
              </a:ext>
            </a:extLst>
          </p:cNvPr>
          <p:cNvSpPr/>
          <p:nvPr/>
        </p:nvSpPr>
        <p:spPr bwMode="auto">
          <a:xfrm>
            <a:off x="498462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E25C50-855E-4C95-AF0D-A1D463BECBAF}"/>
              </a:ext>
            </a:extLst>
          </p:cNvPr>
          <p:cNvSpPr/>
          <p:nvPr/>
        </p:nvSpPr>
        <p:spPr bwMode="auto">
          <a:xfrm>
            <a:off x="520643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7D87F75-EFEC-4CCA-A6F1-783235B591F7}"/>
              </a:ext>
            </a:extLst>
          </p:cNvPr>
          <p:cNvSpPr/>
          <p:nvPr/>
        </p:nvSpPr>
        <p:spPr bwMode="auto">
          <a:xfrm>
            <a:off x="5428251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21485648-259A-40BC-8BE2-2E1D9C56CFBA}"/>
              </a:ext>
            </a:extLst>
          </p:cNvPr>
          <p:cNvSpPr/>
          <p:nvPr/>
        </p:nvSpPr>
        <p:spPr bwMode="auto">
          <a:xfrm>
            <a:off x="5650067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3D7F37C-3062-4879-AD30-AFBE5F1E1B4E}"/>
              </a:ext>
            </a:extLst>
          </p:cNvPr>
          <p:cNvSpPr/>
          <p:nvPr/>
        </p:nvSpPr>
        <p:spPr bwMode="auto">
          <a:xfrm>
            <a:off x="587188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492645-F0FE-46ED-AA31-45F6FD31599C}"/>
              </a:ext>
            </a:extLst>
          </p:cNvPr>
          <p:cNvSpPr/>
          <p:nvPr/>
        </p:nvSpPr>
        <p:spPr bwMode="auto">
          <a:xfrm>
            <a:off x="609369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DE8B33BE-A166-4BB4-BEB4-DC2F87FBA65C}"/>
              </a:ext>
            </a:extLst>
          </p:cNvPr>
          <p:cNvSpPr/>
          <p:nvPr/>
        </p:nvSpPr>
        <p:spPr bwMode="auto">
          <a:xfrm>
            <a:off x="6315512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3BCA10D-68D4-4E40-9B78-4F641FEB9D0D}"/>
              </a:ext>
            </a:extLst>
          </p:cNvPr>
          <p:cNvSpPr/>
          <p:nvPr/>
        </p:nvSpPr>
        <p:spPr bwMode="auto">
          <a:xfrm>
            <a:off x="6537328" y="403663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0FFCE3D-0BF5-4DF8-8B9B-EF026F31C841}"/>
              </a:ext>
            </a:extLst>
          </p:cNvPr>
          <p:cNvSpPr/>
          <p:nvPr/>
        </p:nvSpPr>
        <p:spPr bwMode="auto">
          <a:xfrm>
            <a:off x="498462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5CC8E5C-A5F2-4B46-9B70-1EE488ECB582}"/>
              </a:ext>
            </a:extLst>
          </p:cNvPr>
          <p:cNvSpPr/>
          <p:nvPr/>
        </p:nvSpPr>
        <p:spPr bwMode="auto">
          <a:xfrm>
            <a:off x="520643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2FEFDF5D-58F5-4246-A8C8-86CE02988A20}"/>
              </a:ext>
            </a:extLst>
          </p:cNvPr>
          <p:cNvSpPr/>
          <p:nvPr/>
        </p:nvSpPr>
        <p:spPr bwMode="auto">
          <a:xfrm>
            <a:off x="5428251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002751B9-452F-4827-B4A0-B3934983C0ED}"/>
              </a:ext>
            </a:extLst>
          </p:cNvPr>
          <p:cNvSpPr/>
          <p:nvPr/>
        </p:nvSpPr>
        <p:spPr bwMode="auto">
          <a:xfrm>
            <a:off x="5650067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E9E1D61-7713-4461-A6E1-4C7425A3D3E8}"/>
              </a:ext>
            </a:extLst>
          </p:cNvPr>
          <p:cNvSpPr/>
          <p:nvPr/>
        </p:nvSpPr>
        <p:spPr bwMode="auto">
          <a:xfrm>
            <a:off x="587188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C5C4F5B-9A92-4DED-8935-751BD777B0AE}"/>
              </a:ext>
            </a:extLst>
          </p:cNvPr>
          <p:cNvSpPr/>
          <p:nvPr/>
        </p:nvSpPr>
        <p:spPr bwMode="auto">
          <a:xfrm>
            <a:off x="609369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888DE836-0B9A-433D-A005-20FC8BABEB6A}"/>
              </a:ext>
            </a:extLst>
          </p:cNvPr>
          <p:cNvSpPr/>
          <p:nvPr/>
        </p:nvSpPr>
        <p:spPr bwMode="auto">
          <a:xfrm>
            <a:off x="6315512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7F6C992-AF69-48BE-9537-B7913088C80E}"/>
              </a:ext>
            </a:extLst>
          </p:cNvPr>
          <p:cNvSpPr/>
          <p:nvPr/>
        </p:nvSpPr>
        <p:spPr bwMode="auto">
          <a:xfrm>
            <a:off x="6537328" y="4269053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F656448-85A3-4FA7-9F42-7E1D018034F1}"/>
              </a:ext>
            </a:extLst>
          </p:cNvPr>
          <p:cNvSpPr/>
          <p:nvPr/>
        </p:nvSpPr>
        <p:spPr bwMode="auto">
          <a:xfrm>
            <a:off x="498462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7ADEB59-BA62-4409-8066-DE50EEDF1861}"/>
              </a:ext>
            </a:extLst>
          </p:cNvPr>
          <p:cNvSpPr/>
          <p:nvPr/>
        </p:nvSpPr>
        <p:spPr bwMode="auto">
          <a:xfrm>
            <a:off x="520643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7D7C684-341E-4F0A-9E51-DB44AD56FC6E}"/>
              </a:ext>
            </a:extLst>
          </p:cNvPr>
          <p:cNvSpPr/>
          <p:nvPr/>
        </p:nvSpPr>
        <p:spPr bwMode="auto">
          <a:xfrm>
            <a:off x="5428251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C3DC231-3777-4DAE-9E7F-D252AD801280}"/>
              </a:ext>
            </a:extLst>
          </p:cNvPr>
          <p:cNvSpPr/>
          <p:nvPr/>
        </p:nvSpPr>
        <p:spPr bwMode="auto">
          <a:xfrm>
            <a:off x="5650067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C1703614-14B5-404E-B9DA-99C9F2B596AD}"/>
              </a:ext>
            </a:extLst>
          </p:cNvPr>
          <p:cNvSpPr/>
          <p:nvPr/>
        </p:nvSpPr>
        <p:spPr bwMode="auto">
          <a:xfrm>
            <a:off x="587188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6162160-343A-4DC9-8F74-2DB0ABB5B60E}"/>
              </a:ext>
            </a:extLst>
          </p:cNvPr>
          <p:cNvSpPr/>
          <p:nvPr/>
        </p:nvSpPr>
        <p:spPr bwMode="auto">
          <a:xfrm>
            <a:off x="609369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458BD17-52F3-43C7-9D9E-C9997952E5B7}"/>
              </a:ext>
            </a:extLst>
          </p:cNvPr>
          <p:cNvSpPr/>
          <p:nvPr/>
        </p:nvSpPr>
        <p:spPr bwMode="auto">
          <a:xfrm>
            <a:off x="6315512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CB0A28F-BE96-4F5B-8D83-F45A91226145}"/>
              </a:ext>
            </a:extLst>
          </p:cNvPr>
          <p:cNvSpPr/>
          <p:nvPr/>
        </p:nvSpPr>
        <p:spPr bwMode="auto">
          <a:xfrm>
            <a:off x="6537328" y="4501474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28286B1-5D3F-4A40-ABAB-3B1355AE1F96}"/>
              </a:ext>
            </a:extLst>
          </p:cNvPr>
          <p:cNvSpPr>
            <a:spLocks noChangeAspect="1"/>
          </p:cNvSpPr>
          <p:nvPr/>
        </p:nvSpPr>
        <p:spPr bwMode="auto">
          <a:xfrm>
            <a:off x="4984721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E334DD21-5173-4115-933C-712D6476B8BB}"/>
              </a:ext>
            </a:extLst>
          </p:cNvPr>
          <p:cNvSpPr>
            <a:spLocks noChangeAspect="1"/>
          </p:cNvSpPr>
          <p:nvPr/>
        </p:nvSpPr>
        <p:spPr bwMode="auto">
          <a:xfrm>
            <a:off x="5871882" y="2874635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CFB6A0C-D0D9-44AA-82C6-DBA4D9777915}"/>
              </a:ext>
            </a:extLst>
          </p:cNvPr>
          <p:cNvSpPr>
            <a:spLocks noChangeAspect="1"/>
          </p:cNvSpPr>
          <p:nvPr/>
        </p:nvSpPr>
        <p:spPr bwMode="auto">
          <a:xfrm>
            <a:off x="4983273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7A44931-E66A-458D-A52C-1298FB1877DC}"/>
              </a:ext>
            </a:extLst>
          </p:cNvPr>
          <p:cNvSpPr>
            <a:spLocks noChangeAspect="1"/>
          </p:cNvSpPr>
          <p:nvPr/>
        </p:nvSpPr>
        <p:spPr bwMode="auto">
          <a:xfrm>
            <a:off x="5870435" y="3804316"/>
            <a:ext cx="887162" cy="929578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039B6B7-505A-42BE-9768-EA46A233F9AA}"/>
              </a:ext>
            </a:extLst>
          </p:cNvPr>
          <p:cNvSpPr/>
          <p:nvPr/>
        </p:nvSpPr>
        <p:spPr bwMode="auto">
          <a:xfrm>
            <a:off x="609433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447C231-5F6A-449D-8E0B-E25F1806A8DD}"/>
              </a:ext>
            </a:extLst>
          </p:cNvPr>
          <p:cNvSpPr/>
          <p:nvPr/>
        </p:nvSpPr>
        <p:spPr bwMode="auto">
          <a:xfrm>
            <a:off x="5653008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5B3ED3F4-EDDA-4BC5-A8AE-9E94405BFD59}"/>
              </a:ext>
            </a:extLst>
          </p:cNvPr>
          <p:cNvSpPr/>
          <p:nvPr/>
        </p:nvSpPr>
        <p:spPr bwMode="auto">
          <a:xfrm>
            <a:off x="5872083" y="3339997"/>
            <a:ext cx="221815" cy="232420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84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2 reliable runtimes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E77E33-5967-4670-ACAB-B40270FC0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996" y="859264"/>
            <a:ext cx="4956261" cy="418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8837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b="1" dirty="0"/>
              <a:t>JVET-M0107</a:t>
            </a:r>
            <a:r>
              <a:rPr lang="en-US" b="1" dirty="0"/>
              <a:t>: Method 3 reliable runtimes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CB564E-A4D7-41BA-873E-CEDBEB41D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932" y="842121"/>
            <a:ext cx="4930135" cy="415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451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fr-FR" dirty="0"/>
              <a:t>JVET-M0107</a:t>
            </a:r>
            <a:r>
              <a:rPr lang="en-US" dirty="0"/>
              <a:t>: reduced local neighborhood usage for residual coding</a:t>
            </a:r>
          </a:p>
        </p:txBody>
      </p:sp>
      <p:sp>
        <p:nvSpPr>
          <p:cNvPr id="67" name="Content Placeholder 1">
            <a:extLst>
              <a:ext uri="{FF2B5EF4-FFF2-40B4-BE49-F238E27FC236}">
                <a16:creationId xmlns:a16="http://schemas.microsoft.com/office/drawing/2014/main" id="{5DD2F6DB-6C9C-4B4A-92E6-DE6217715F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686" y="786394"/>
            <a:ext cx="8583613" cy="2271849"/>
          </a:xfrm>
        </p:spPr>
        <p:txBody>
          <a:bodyPr numCol="1" anchor="ctr">
            <a:spAutoFit/>
          </a:bodyPr>
          <a:lstStyle/>
          <a:p>
            <a:pPr lvl="1"/>
            <a:r>
              <a:rPr lang="en-US" sz="2000" b="1" dirty="0"/>
              <a:t>Conclusion</a:t>
            </a:r>
          </a:p>
          <a:p>
            <a:pPr lvl="2"/>
            <a:r>
              <a:rPr lang="en-US" sz="1800" dirty="0"/>
              <a:t>Reduced complexity for context ID computation for flags gt1, parity and gt3</a:t>
            </a:r>
          </a:p>
          <a:p>
            <a:pPr lvl="2"/>
            <a:r>
              <a:rPr lang="en-US" sz="1800" dirty="0"/>
              <a:t>Method 2: No more local template in chroma TUs (method2)</a:t>
            </a:r>
          </a:p>
          <a:p>
            <a:pPr lvl="2"/>
            <a:r>
              <a:rPr lang="en-US" sz="1800" dirty="0"/>
              <a:t>Method 3: Smaller  local template for DC </a:t>
            </a:r>
            <a:r>
              <a:rPr lang="en-US" sz="1800" dirty="0" err="1"/>
              <a:t>luma</a:t>
            </a:r>
            <a:r>
              <a:rPr lang="en-US" sz="1800" dirty="0"/>
              <a:t> coefficient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/>
              <a:t>Cleaned software: reduced runtime compared to VTM-3.0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8207E8-84AC-4B3A-97C8-C88C63243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315442"/>
              </p:ext>
            </p:extLst>
          </p:nvPr>
        </p:nvGraphicFramePr>
        <p:xfrm>
          <a:off x="2139278" y="3312825"/>
          <a:ext cx="4985364" cy="1020150"/>
        </p:xfrm>
        <a:graphic>
          <a:graphicData uri="http://schemas.openxmlformats.org/drawingml/2006/table">
            <a:tbl>
              <a:tblPr firstRow="1" firstCol="1" bandRow="1"/>
              <a:tblGrid>
                <a:gridCol w="1274428">
                  <a:extLst>
                    <a:ext uri="{9D8B030D-6E8A-4147-A177-3AD203B41FA5}">
                      <a16:colId xmlns:a16="http://schemas.microsoft.com/office/drawing/2014/main" val="3930041214"/>
                    </a:ext>
                  </a:extLst>
                </a:gridCol>
                <a:gridCol w="1561157">
                  <a:extLst>
                    <a:ext uri="{9D8B030D-6E8A-4147-A177-3AD203B41FA5}">
                      <a16:colId xmlns:a16="http://schemas.microsoft.com/office/drawing/2014/main" val="294418149"/>
                    </a:ext>
                  </a:extLst>
                </a:gridCol>
                <a:gridCol w="2149779">
                  <a:extLst>
                    <a:ext uri="{9D8B030D-6E8A-4147-A177-3AD203B41FA5}">
                      <a16:colId xmlns:a16="http://schemas.microsoft.com/office/drawing/2014/main" val="1874603713"/>
                    </a:ext>
                  </a:extLst>
                </a:gridCol>
              </a:tblGrid>
              <a:tr h="40806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Proposed method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Nb contexts/VTM-3.0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RA (Y/Cb/Cr)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515844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0.00%/0.19%/0.14%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300715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-24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-0.01%/0.29%/0.23%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0160808"/>
                  </a:ext>
                </a:extLst>
              </a:tr>
              <a:tr h="2040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-33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0.02% / 0.24% / 0.22%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05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28148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305</Words>
  <Application>Microsoft Office PowerPoint</Application>
  <PresentationFormat>On-screen Show (16:9)</PresentationFormat>
  <Paragraphs>62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Frutiger LT Com 55 Roman</vt:lpstr>
      <vt:lpstr>Times New Roman</vt:lpstr>
      <vt:lpstr>Trebuchet MS</vt:lpstr>
      <vt:lpstr>Wingdings</vt:lpstr>
      <vt:lpstr>2013_Technicolor</vt:lpstr>
      <vt:lpstr>Summary of JVET-M0107 and reliable runtimes</vt:lpstr>
      <vt:lpstr>JVET-M0107</vt:lpstr>
      <vt:lpstr>JVET-M0107</vt:lpstr>
      <vt:lpstr>JVET-M0107</vt:lpstr>
      <vt:lpstr>JVET-M0107</vt:lpstr>
      <vt:lpstr>JVET-M0107: Method 2 reliable runtimes</vt:lpstr>
      <vt:lpstr>JVET-M0107: Method 3 reliable runtimes</vt:lpstr>
      <vt:lpstr>JVET-M0107: reduced local neighborhood usage for residual coding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2019-01-17T11:41:47Z</dcterms:modified>
</cp:coreProperties>
</file>