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074" r:id="rId1"/>
    <p:sldMasterId id="2147483938" r:id="rId2"/>
    <p:sldMasterId id="2147483953" r:id="rId3"/>
  </p:sldMasterIdLst>
  <p:notesMasterIdLst>
    <p:notesMasterId r:id="rId9"/>
  </p:notesMasterIdLst>
  <p:handoutMasterIdLst>
    <p:handoutMasterId r:id="rId10"/>
  </p:handoutMasterIdLst>
  <p:sldIdLst>
    <p:sldId id="396" r:id="rId4"/>
    <p:sldId id="557" r:id="rId5"/>
    <p:sldId id="558" r:id="rId6"/>
    <p:sldId id="548" r:id="rId7"/>
    <p:sldId id="260" r:id="rId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3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49" autoAdjust="0"/>
    <p:restoredTop sz="97087" autoAdjust="0"/>
  </p:normalViewPr>
  <p:slideViewPr>
    <p:cSldViewPr>
      <p:cViewPr varScale="1">
        <p:scale>
          <a:sx n="154" d="100"/>
          <a:sy n="154" d="100"/>
        </p:scale>
        <p:origin x="654" y="114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82" d="100"/>
          <a:sy n="82" d="100"/>
        </p:scale>
        <p:origin x="39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2019/1/13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2019/1/13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5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JVET-M0105</a:t>
            </a:r>
            <a:endParaRPr lang="zh-CN" altLang="en-US" sz="12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02468" y="4900504"/>
            <a:ext cx="4845841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GB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JVET-M0105:</a:t>
            </a:r>
            <a:r>
              <a:rPr lang="en-GB" altLang="zh-CN" sz="1051" b="0" baseline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 </a:t>
            </a:r>
            <a:r>
              <a:rPr lang="en-GB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Delta QP for Chroma CU</a:t>
            </a:r>
            <a:endParaRPr lang="en-US" altLang="zh-CN" sz="1051" b="0" dirty="0" smtClean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983450" y="495699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Visio_Drawing1.vsd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252536" y="2787774"/>
            <a:ext cx="8856663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b="0" dirty="0" smtClean="0">
                <a:solidFill>
                  <a:srgbClr val="990000"/>
                </a:solidFill>
                <a:ea typeface="宋体" charset="-122"/>
              </a:rPr>
              <a:t>JVET-M0105</a:t>
            </a:r>
            <a:br>
              <a:rPr lang="en-US" altLang="zh-CN" sz="2000" b="0" dirty="0" smtClean="0">
                <a:solidFill>
                  <a:srgbClr val="990000"/>
                </a:solidFill>
                <a:ea typeface="宋体" charset="-122"/>
              </a:rPr>
            </a:br>
            <a:r>
              <a:rPr lang="it-IT" altLang="zh-CN" sz="2000" b="0" dirty="0">
                <a:solidFill>
                  <a:srgbClr val="990000"/>
                </a:solidFill>
                <a:ea typeface="宋体" charset="-122"/>
              </a:rPr>
              <a:t>Non-CE7: Delta QP for Chroma CU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342181" y="3363838"/>
            <a:ext cx="140596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R. Chernyak, </a:t>
            </a:r>
            <a:endParaRPr lang="en-GB" dirty="0"/>
          </a:p>
          <a:p>
            <a:r>
              <a:rPr lang="en-GB" dirty="0" smtClean="0"/>
              <a:t>S. Ikonin,</a:t>
            </a:r>
            <a:endParaRPr lang="en-GB" dirty="0"/>
          </a:p>
          <a:p>
            <a:r>
              <a:rPr lang="en-GB" dirty="0" smtClean="0"/>
              <a:t>J. Chen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-7358"/>
            <a:ext cx="2044025" cy="489689"/>
          </a:xfrm>
        </p:spPr>
        <p:txBody>
          <a:bodyPr/>
          <a:lstStyle/>
          <a:p>
            <a:r>
              <a:rPr lang="en-US" sz="2700" b="0" dirty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Background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496" y="522834"/>
            <a:ext cx="8928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Current VVC approach: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131590"/>
            <a:ext cx="3708874" cy="19800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83009" y="3277692"/>
            <a:ext cx="1933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Delta QP </a:t>
            </a:r>
            <a:r>
              <a:rPr lang="en-US" dirty="0" err="1" smtClean="0"/>
              <a:t>signalling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1275606"/>
            <a:ext cx="3371518" cy="172819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426045" y="3277692"/>
            <a:ext cx="3237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Delta QP </a:t>
            </a:r>
            <a:r>
              <a:rPr lang="en-US" dirty="0" smtClean="0"/>
              <a:t>Chroma CU derivation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1520" y="4083918"/>
            <a:ext cx="91987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4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720090" algn="l"/>
                <a:tab pos="1008380" algn="l"/>
                <a:tab pos="3079115" algn="ctr"/>
                <a:tab pos="6156960" algn="r"/>
              </a:tabLst>
            </a:pP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qPi</a:t>
            </a:r>
            <a:r>
              <a:rPr lang="en-GB" sz="1400" baseline="-25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</a:t>
            </a:r>
            <a:r>
              <a:rPr lang="en-GB" sz="1400" baseline="-25000" dirty="0" err="1"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b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= Clip3( −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QpBdOffset</a:t>
            </a:r>
            <a:r>
              <a:rPr lang="en-GB" sz="1400" baseline="-25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, 69, 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Y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pps_cb_qp_offset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tile_group_cb_qp_offset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)</a:t>
            </a:r>
            <a:r>
              <a:rPr lang="en-GB" sz="1400" dirty="0"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	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(</a:t>
            </a:r>
            <a:r>
              <a:rPr lang="en-GB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8‑818)</a:t>
            </a:r>
            <a:r>
              <a:rPr lang="en-US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/>
            </a:r>
            <a:br>
              <a:rPr lang="en-US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GB" sz="14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qPi</a:t>
            </a:r>
            <a:r>
              <a:rPr lang="en-GB" sz="1400" baseline="-250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</a:t>
            </a:r>
            <a:r>
              <a:rPr lang="en-GB" sz="1400" baseline="-25000" dirty="0" err="1" smtClean="0"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r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= Clip3( −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QpBdOffset</a:t>
            </a:r>
            <a:r>
              <a:rPr lang="en-GB" sz="1400" baseline="-25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, 69, 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Y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pps_c</a:t>
            </a:r>
            <a:r>
              <a:rPr lang="en-GB" sz="1400" dirty="0" err="1"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r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tile_group_cr_qp_offset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)</a:t>
            </a:r>
            <a:r>
              <a:rPr lang="en-GB" sz="1400" dirty="0"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	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(8‑819)</a:t>
            </a:r>
            <a:endParaRPr lang="en-US" sz="1400" dirty="0">
              <a:effectLst/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690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2987824" cy="52682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142" y="412301"/>
            <a:ext cx="850515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Introduce Delta QP </a:t>
            </a:r>
            <a:r>
              <a:rPr lang="en-US" dirty="0" err="1" smtClean="0"/>
              <a:t>signalling</a:t>
            </a:r>
            <a:r>
              <a:rPr lang="en-US" dirty="0" smtClean="0"/>
              <a:t> for Chroma CU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JVET-L meeting notes on L0428: </a:t>
            </a:r>
            <a:r>
              <a:rPr lang="en-US" dirty="0"/>
              <a:t>“On the second aspect: need more time and experts to review. Resubmission to the next meeting was </a:t>
            </a:r>
            <a:r>
              <a:rPr lang="en-US" dirty="0" smtClean="0"/>
              <a:t>encouraged”.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6" y="1815500"/>
            <a:ext cx="4183119" cy="2232248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475153"/>
              </p:ext>
            </p:extLst>
          </p:nvPr>
        </p:nvGraphicFramePr>
        <p:xfrm>
          <a:off x="4572000" y="2067694"/>
          <a:ext cx="4392488" cy="2286000"/>
        </p:xfrm>
        <a:graphic>
          <a:graphicData uri="http://schemas.openxmlformats.org/drawingml/2006/table">
            <a:tbl>
              <a:tblPr/>
              <a:tblGrid>
                <a:gridCol w="4392488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 = SINGLE_TREE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 = DUAL_TREE_LUMA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 = SINGLE_TREE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 = DUAL_TREE_CHROMA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tu_cbf_cb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tu_cbf_cr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tu_cbf_luma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tu_cbf_cb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tu_cbf_cr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 )  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 u="none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</a:t>
                      </a:r>
                      <a:r>
                        <a:rPr lang="en-CA" sz="1000" u="none" strike="sng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treeType</a:t>
                      </a:r>
                      <a:r>
                        <a:rPr lang="en-CA" sz="1000" u="none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000" u="none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!=  DUAL_TREE_CHROMA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cu_qp_delta_enabled_flag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&amp;&amp; 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IsCuQpDeltaCoded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cu_qp_delta_abs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cu_qp_delta_abs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cu_qp_delta_sign_flag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79512" y="411211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err="1" smtClean="0"/>
              <a:t>CuQpDeltaVal</a:t>
            </a:r>
            <a:r>
              <a:rPr lang="en-US" sz="1600" dirty="0" smtClean="0"/>
              <a:t>(C) </a:t>
            </a:r>
            <a:r>
              <a:rPr lang="en-US" sz="1600" dirty="0"/>
              <a:t>= </a:t>
            </a:r>
            <a:r>
              <a:rPr lang="en-US" sz="1600" dirty="0" err="1"/>
              <a:t>cu_qp_delta_abs</a:t>
            </a:r>
            <a:r>
              <a:rPr lang="en-US" sz="1600" dirty="0"/>
              <a:t> * ( 1 − 2 * </a:t>
            </a:r>
            <a:r>
              <a:rPr lang="en-US" sz="1600" dirty="0" smtClean="0"/>
              <a:t>*</a:t>
            </a:r>
            <a:r>
              <a:rPr lang="en-US" sz="1600" dirty="0" err="1" smtClean="0"/>
              <a:t>cu_qp_delta_sign_flag</a:t>
            </a:r>
            <a:r>
              <a:rPr lang="en-US" sz="1600" dirty="0" smtClean="0"/>
              <a:t> </a:t>
            </a:r>
            <a:r>
              <a:rPr lang="en-US" sz="1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8251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4427984" cy="526827"/>
          </a:xfrm>
        </p:spPr>
        <p:txBody>
          <a:bodyPr/>
          <a:lstStyle/>
          <a:p>
            <a:r>
              <a:rPr lang="en-US" sz="27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 (cont’d)</a:t>
            </a:r>
            <a:endParaRPr lang="en-GB" sz="27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36512" y="462542"/>
            <a:ext cx="75065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Carry Delta QP between </a:t>
            </a:r>
            <a:r>
              <a:rPr lang="en-US" dirty="0" err="1"/>
              <a:t>chroma</a:t>
            </a:r>
            <a:r>
              <a:rPr lang="en-US" dirty="0"/>
              <a:t> and </a:t>
            </a:r>
            <a:r>
              <a:rPr lang="en-US" dirty="0" err="1"/>
              <a:t>luma</a:t>
            </a:r>
            <a:r>
              <a:rPr lang="en-US" dirty="0"/>
              <a:t> </a:t>
            </a:r>
            <a:r>
              <a:rPr lang="en-US" dirty="0" smtClean="0"/>
              <a:t>of neighboring block and use as predictor for Chroma CU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168395"/>
              </p:ext>
            </p:extLst>
          </p:nvPr>
        </p:nvGraphicFramePr>
        <p:xfrm>
          <a:off x="827584" y="1088684"/>
          <a:ext cx="5459412" cy="323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Visio" r:id="rId4" imgW="7000710" imgH="4152979" progId="Visio.Drawing.15">
                  <p:embed/>
                </p:oleObj>
              </mc:Choice>
              <mc:Fallback>
                <p:oleObj name="Visio" r:id="rId4" imgW="7000710" imgH="415297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088684"/>
                        <a:ext cx="5459412" cy="32369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4368859" y="1406848"/>
            <a:ext cx="4752528" cy="2918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4190" marR="0" hangingPunct="0">
              <a:lnSpc>
                <a:spcPct val="150000"/>
              </a:lnSpc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720090" algn="l"/>
                <a:tab pos="1008380" algn="l"/>
                <a:tab pos="3079115" algn="ctr"/>
                <a:tab pos="6156960" algn="r"/>
              </a:tabLst>
            </a:pP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qPi</a:t>
            </a:r>
            <a:r>
              <a:rPr lang="en-GB" sz="1400" baseline="-25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</a:t>
            </a:r>
            <a:r>
              <a:rPr lang="en-GB" sz="1400" baseline="-25000" dirty="0" err="1"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b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= Clip3( −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QpBdOffset</a:t>
            </a:r>
            <a:r>
              <a:rPr lang="en-GB" sz="1400" baseline="-25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, 69, </a:t>
            </a:r>
            <a:r>
              <a:rPr lang="en-GB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/>
            </a:r>
            <a:br>
              <a:rPr lang="en-GB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GB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    </a:t>
            </a:r>
            <a:r>
              <a:rPr lang="en-GB" sz="14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Y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pps_cb_qp_offset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tile_group_cb_qp_offset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</a:t>
            </a:r>
            <a:b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GB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    </a:t>
            </a:r>
            <a:r>
              <a:rPr lang="en-GB" sz="1400" dirty="0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+ </a:t>
            </a:r>
            <a:r>
              <a:rPr lang="en-GB" sz="1400" dirty="0" err="1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qPi</a:t>
            </a:r>
            <a:r>
              <a:rPr lang="en-GB" sz="1400" baseline="-25000" dirty="0" err="1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</a:t>
            </a:r>
            <a:r>
              <a:rPr lang="en-GB" sz="1400" baseline="-25000" dirty="0" err="1" smtClean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b_A</a:t>
            </a:r>
            <a:r>
              <a:rPr lang="en-GB" sz="1400" baseline="-25000" dirty="0" smtClean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 </a:t>
            </a:r>
            <a:r>
              <a:rPr lang="en-GB" sz="1400" dirty="0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– </a:t>
            </a:r>
            <a:r>
              <a:rPr lang="en-GB" sz="1400" dirty="0" err="1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 smtClean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Y_A_Cb</a:t>
            </a:r>
            <a:r>
              <a:rPr lang="en-GB" sz="1400" dirty="0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 </a:t>
            </a:r>
            <a:r>
              <a:rPr lang="en-GB" sz="14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+ </a:t>
            </a:r>
            <a:r>
              <a:rPr lang="en-GB" sz="1400" dirty="0" err="1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CuQpDeltaValC</a:t>
            </a:r>
            <a:r>
              <a:rPr lang="en-GB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)</a:t>
            </a:r>
          </a:p>
          <a:p>
            <a:pPr marL="504190" hangingPunct="0">
              <a:lnSpc>
                <a:spcPct val="150000"/>
              </a:lnSpc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720090" algn="l"/>
                <a:tab pos="1008380" algn="l"/>
                <a:tab pos="3079115" algn="ctr"/>
                <a:tab pos="6156960" algn="r"/>
              </a:tabLst>
            </a:pPr>
            <a:r>
              <a:rPr lang="en-GB" sz="14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qPi</a:t>
            </a:r>
            <a:r>
              <a:rPr lang="en-GB" sz="1400" baseline="-250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Cr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= Clip3( −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QpBdOffset</a:t>
            </a:r>
            <a:r>
              <a:rPr lang="en-GB" sz="1400" baseline="-25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, 69, </a:t>
            </a:r>
            <a:b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    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Y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pps_cr_qp_offset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tile_group_cr_qp_offset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</a:t>
            </a:r>
            <a:b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    </a:t>
            </a:r>
            <a:r>
              <a:rPr lang="en-GB" sz="1400" dirty="0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+ </a:t>
            </a:r>
            <a:r>
              <a:rPr lang="en-GB" sz="1400" dirty="0" err="1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qPi</a:t>
            </a:r>
            <a:r>
              <a:rPr lang="en-GB" sz="1400" baseline="-25000" dirty="0" err="1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Cr</a:t>
            </a:r>
            <a:r>
              <a:rPr lang="en-GB" sz="1400" baseline="-25000" dirty="0" err="1" smtClean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_A</a:t>
            </a:r>
            <a:r>
              <a:rPr lang="en-GB" sz="1400" baseline="-25000" dirty="0" smtClean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 </a:t>
            </a:r>
            <a:r>
              <a:rPr lang="en-GB" sz="14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– </a:t>
            </a:r>
            <a:r>
              <a:rPr lang="en-GB" sz="1400" dirty="0" err="1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 smtClean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Y_A_Cr</a:t>
            </a:r>
            <a:r>
              <a:rPr lang="en-GB" sz="1400" dirty="0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 </a:t>
            </a:r>
            <a:r>
              <a:rPr lang="en-GB" sz="14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+ </a:t>
            </a:r>
            <a:r>
              <a:rPr lang="en-GB" sz="1400" dirty="0" err="1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CuQpDeltaValC</a:t>
            </a:r>
            <a:r>
              <a:rPr lang="en-GB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)</a:t>
            </a:r>
            <a:endParaRPr lang="en-GB" sz="14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504190" marR="0" hangingPunct="0">
              <a:lnSpc>
                <a:spcPct val="150000"/>
              </a:lnSpc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720090" algn="l"/>
                <a:tab pos="1008380" algn="l"/>
                <a:tab pos="3079115" algn="ctr"/>
                <a:tab pos="6156960" algn="r"/>
              </a:tabLst>
            </a:pPr>
            <a:endParaRPr lang="en-GB" sz="14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396736" y="4155926"/>
            <a:ext cx="5362066" cy="1451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419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720090" algn="l"/>
                <a:tab pos="1008380" algn="l"/>
                <a:tab pos="3079115" algn="ctr"/>
                <a:tab pos="6156960" algn="r"/>
              </a:tabLst>
            </a:pPr>
            <a:r>
              <a:rPr lang="en-GB" sz="1400" dirty="0" err="1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Y_A_Cb</a:t>
            </a:r>
            <a:r>
              <a:rPr lang="en-GB" sz="1400" baseline="-25000" dirty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=</a:t>
            </a:r>
            <a:r>
              <a:rPr lang="en-GB" sz="1400" dirty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= 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Y_A</a:t>
            </a:r>
            <a:r>
              <a:rPr lang="en-GB" sz="1400" baseline="-25000" dirty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 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+ 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pps_cb_qp_offset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tile_group_cb_qp_offset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/>
            </a:r>
            <a:b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r>
              <a:rPr lang="en-GB" sz="1400" dirty="0" err="1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 smtClean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Y_A_Cr</a:t>
            </a:r>
            <a:r>
              <a:rPr lang="en-GB" sz="1400" baseline="-25000" dirty="0" smtClean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=</a:t>
            </a:r>
            <a:r>
              <a:rPr lang="en-GB" sz="1400" dirty="0" smtClean="0">
                <a:solidFill>
                  <a:srgbClr val="FF0000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= </a:t>
            </a:r>
            <a:r>
              <a:rPr lang="en-GB" sz="1400" dirty="0" err="1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Qp</a:t>
            </a:r>
            <a:r>
              <a:rPr lang="en-GB" sz="1400" baseline="-25000" dirty="0" err="1"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Y_A</a:t>
            </a:r>
            <a:r>
              <a:rPr lang="en-GB" sz="1400" baseline="-25000" dirty="0">
                <a:solidFill>
                  <a:srgbClr val="FF0000"/>
                </a:solidFill>
                <a:latin typeface="Calibri" panose="020F0502020204030204" pitchFamily="34" charset="0"/>
                <a:ea typeface="MS Mincho"/>
                <a:cs typeface="Calibri" panose="020F0502020204030204" pitchFamily="34" charset="0"/>
              </a:rPr>
              <a:t> 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+ </a:t>
            </a:r>
            <a:r>
              <a:rPr lang="en-GB" sz="14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pps_cr_qp_offset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 + </a:t>
            </a:r>
            <a:r>
              <a:rPr lang="en-GB" sz="1400" dirty="0" err="1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tile_group_cr_qp_offset</a:t>
            </a:r>
            <a: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/>
            </a:r>
            <a:br>
              <a:rPr lang="en-GB" sz="14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endParaRPr lang="en-US" sz="14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504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540385" algn="l"/>
                <a:tab pos="720090" algn="l"/>
                <a:tab pos="1008380" algn="l"/>
                <a:tab pos="3079115" algn="ctr"/>
                <a:tab pos="6156960" algn="r"/>
              </a:tabLst>
            </a:pPr>
            <a:r>
              <a:rPr lang="en-GB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/>
            </a:r>
            <a:br>
              <a:rPr lang="en-GB" sz="14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</a:br>
            <a:endParaRPr lang="en-US" sz="14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6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36081</TotalTime>
  <Words>108</Words>
  <Application>Microsoft Office PowerPoint</Application>
  <PresentationFormat>On-screen Show (16:9)</PresentationFormat>
  <Paragraphs>35</Paragraphs>
  <Slides>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22" baseType="lpstr">
      <vt:lpstr>Malgun Gothic</vt:lpstr>
      <vt:lpstr>微软雅黑</vt:lpstr>
      <vt:lpstr>ＭＳ Ｐゴシック</vt:lpstr>
      <vt:lpstr>SimSun</vt:lpstr>
      <vt:lpstr>SimSun</vt:lpstr>
      <vt:lpstr>Arial</vt:lpstr>
      <vt:lpstr>Calibri</vt:lpstr>
      <vt:lpstr>FrutigerNext LT Medium</vt:lpstr>
      <vt:lpstr>MS Mincho</vt:lpstr>
      <vt:lpstr>黑体</vt:lpstr>
      <vt:lpstr>华文细黑</vt:lpstr>
      <vt:lpstr>Times New Roman</vt:lpstr>
      <vt:lpstr>Wingdings</vt:lpstr>
      <vt:lpstr>5_以客户为中心</vt:lpstr>
      <vt:lpstr>14_主题1</vt:lpstr>
      <vt:lpstr>17_主题1</vt:lpstr>
      <vt:lpstr>Visio</vt:lpstr>
      <vt:lpstr>JVET-M0105 Non-CE7: Delta QP for Chroma CU</vt:lpstr>
      <vt:lpstr>Background</vt:lpstr>
      <vt:lpstr>Proposed solution</vt:lpstr>
      <vt:lpstr>Proposed solution (cont’d)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Chernyak Roman (A)</cp:lastModifiedBy>
  <cp:revision>1202</cp:revision>
  <dcterms:created xsi:type="dcterms:W3CDTF">2014-12-10T06:05:08Z</dcterms:created>
  <dcterms:modified xsi:type="dcterms:W3CDTF">2019-01-13T15:05:53Z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(3)7tKIwLIUR+sei5wB2aLKzfV/6BYf7Uf1dKjex9opsJR5IKF9wNNkVESlhK+obNx1FSLessgG
bwIofUkERvd+ljFahmdwubWniaWM8LnOibhw5Wh41aFO9xRiykrks9qpRDU7t3nXQs5aw2kv
S4olAhbLFAcvaQRkJE2DvmoTmYPqLLlrO7xV7dvKwXKZ9+jXLjlcAJ8ZPEaUmJiF6lv9qEUX
IGIwnIBD2YuvCxUShH</vt:lpwstr>
  </property>
  <property fmtid="{D5CDD505-2E9C-101B-9397-08002B2CF9AE}" pid="10" name="_2015_ms_pID_7253431">
    <vt:lpwstr>vKMKDqj0yMkp+gGStozxq32oNSvHM9bdTsNcApDtVqoOOIL1r7vXJK
kukjM/cOer/VIbV46EHhDwuvXVuq1MxXAGYwSCigowBkpsj1lxflieZRwvlkexCMis6gYNGX
oCIPq5n9D5kAXfFchzHMpzjFAylIcgAZwDNKC00215Gz1tte3hcpODAuckHkqjBtg6tXySH7
AVvtnATftmha/iQticqgGOgBAC8R9Vcapww7</vt:lpwstr>
  </property>
  <property fmtid="{D5CDD505-2E9C-101B-9397-08002B2CF9AE}" pid="11" name="_2015_ms_pID_7253432">
    <vt:lpwstr>rg==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