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  <p:sldMasterId id="2147483658" r:id="rId2"/>
  </p:sldMasterIdLst>
  <p:notesMasterIdLst>
    <p:notesMasterId r:id="rId15"/>
  </p:notesMasterIdLst>
  <p:sldIdLst>
    <p:sldId id="261" r:id="rId3"/>
    <p:sldId id="257" r:id="rId4"/>
    <p:sldId id="320" r:id="rId5"/>
    <p:sldId id="321" r:id="rId6"/>
    <p:sldId id="322" r:id="rId7"/>
    <p:sldId id="323" r:id="rId8"/>
    <p:sldId id="314" r:id="rId9"/>
    <p:sldId id="324" r:id="rId10"/>
    <p:sldId id="325" r:id="rId11"/>
    <p:sldId id="326" r:id="rId12"/>
    <p:sldId id="318" r:id="rId13"/>
    <p:sldId id="319" r:id="rId14"/>
  </p:sldIdLst>
  <p:sldSz cx="9144000" cy="5143500" type="screen16x9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E6"/>
    <a:srgbClr val="DA0000"/>
    <a:srgbClr val="0041C0"/>
    <a:srgbClr val="6BA14D"/>
    <a:srgbClr val="003EEE"/>
    <a:srgbClr val="1356DB"/>
    <a:srgbClr val="00299E"/>
    <a:srgbClr val="0B2B93"/>
    <a:srgbClr val="0035CC"/>
    <a:srgbClr val="0000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57" autoAdjust="0"/>
    <p:restoredTop sz="94660"/>
  </p:normalViewPr>
  <p:slideViewPr>
    <p:cSldViewPr>
      <p:cViewPr varScale="1">
        <p:scale>
          <a:sx n="76" d="100"/>
          <a:sy n="76" d="100"/>
        </p:scale>
        <p:origin x="-77" y="-86"/>
      </p:cViewPr>
      <p:guideLst>
        <p:guide orient="horz" pos="1337"/>
        <p:guide pos="25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11.01.2019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1200151"/>
            <a:ext cx="2057310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6058630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771" y="1597819"/>
            <a:ext cx="7772459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541" y="2914650"/>
            <a:ext cx="640091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343266" indent="0" algn="ctr">
              <a:buNone/>
              <a:defRPr/>
            </a:lvl2pPr>
            <a:lvl3pPr marL="686532" indent="0" algn="ctr">
              <a:buNone/>
              <a:defRPr/>
            </a:lvl3pPr>
            <a:lvl4pPr marL="1029797" indent="0" algn="ctr">
              <a:buNone/>
              <a:defRPr/>
            </a:lvl4pPr>
            <a:lvl5pPr marL="1373063" indent="0" algn="ctr">
              <a:buNone/>
              <a:defRPr/>
            </a:lvl5pPr>
            <a:lvl6pPr marL="1716329" indent="0" algn="ctr">
              <a:buNone/>
              <a:defRPr/>
            </a:lvl6pPr>
            <a:lvl7pPr marL="2059595" indent="0" algn="ctr">
              <a:buNone/>
              <a:defRPr/>
            </a:lvl7pPr>
            <a:lvl8pPr marL="2402860" indent="0" algn="ctr">
              <a:buNone/>
              <a:defRPr/>
            </a:lvl8pPr>
            <a:lvl9pPr marL="2746126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="" xmlns:a16="http://schemas.microsoft.com/office/drawing/2014/main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5" name="Line 14">
            <a:extLst>
              <a:ext uri="{FF2B5EF4-FFF2-40B4-BE49-F238E27FC236}">
                <a16:creationId xmlns="" xmlns:a16="http://schemas.microsoft.com/office/drawing/2014/main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="" xmlns:a16="http://schemas.microsoft.com/office/drawing/2014/main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6" name="Line 14">
            <a:extLst>
              <a:ext uri="{FF2B5EF4-FFF2-40B4-BE49-F238E27FC236}">
                <a16:creationId xmlns="" xmlns:a16="http://schemas.microsoft.com/office/drawing/2014/main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="" xmlns:a16="http://schemas.microsoft.com/office/drawing/2014/main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‹#›</a:t>
            </a:fld>
            <a:endParaRPr lang="en-US" altLang="ja-JP" sz="800"/>
          </a:p>
        </p:txBody>
      </p:sp>
      <p:sp>
        <p:nvSpPr>
          <p:cNvPr id="3" name="Line 14">
            <a:extLst>
              <a:ext uri="{FF2B5EF4-FFF2-40B4-BE49-F238E27FC236}">
                <a16:creationId xmlns="" xmlns:a16="http://schemas.microsoft.com/office/drawing/2014/main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1200151"/>
            <a:ext cx="8230434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907" y="205979"/>
            <a:ext cx="205731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6783" y="205979"/>
            <a:ext cx="6058630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742" y="3305176"/>
            <a:ext cx="777246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742" y="2180035"/>
            <a:ext cx="7772460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500"/>
            </a:lvl1pPr>
            <a:lvl2pPr marL="343266" indent="0">
              <a:buNone/>
              <a:defRPr sz="1400"/>
            </a:lvl2pPr>
            <a:lvl3pPr marL="686532" indent="0">
              <a:buNone/>
              <a:defRPr sz="1200"/>
            </a:lvl3pPr>
            <a:lvl4pPr marL="1029797" indent="0">
              <a:buNone/>
              <a:defRPr sz="1100"/>
            </a:lvl4pPr>
            <a:lvl5pPr marL="1373063" indent="0">
              <a:buNone/>
              <a:defRPr sz="1100"/>
            </a:lvl5pPr>
            <a:lvl6pPr marL="1716329" indent="0">
              <a:buNone/>
              <a:defRPr sz="1100"/>
            </a:lvl6pPr>
            <a:lvl7pPr marL="2059595" indent="0">
              <a:buNone/>
              <a:defRPr sz="1100"/>
            </a:lvl7pPr>
            <a:lvl8pPr marL="2402860" indent="0">
              <a:buNone/>
              <a:defRPr sz="1100"/>
            </a:lvl8pPr>
            <a:lvl9pPr marL="2746126" indent="0">
              <a:buNone/>
              <a:defRPr sz="11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6783" y="1200151"/>
            <a:ext cx="4057374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28651" y="1200151"/>
            <a:ext cx="4058566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5979"/>
            <a:ext cx="8230434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6783" y="1151335"/>
            <a:ext cx="4040677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6783" y="1631156"/>
            <a:ext cx="4040677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348" y="1151335"/>
            <a:ext cx="4041869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800" b="1"/>
            </a:lvl1pPr>
            <a:lvl2pPr marL="343266" indent="0">
              <a:buNone/>
              <a:defRPr sz="1500" b="1"/>
            </a:lvl2pPr>
            <a:lvl3pPr marL="686532" indent="0">
              <a:buNone/>
              <a:defRPr sz="1400" b="1"/>
            </a:lvl3pPr>
            <a:lvl4pPr marL="1029797" indent="0">
              <a:buNone/>
              <a:defRPr sz="1200" b="1"/>
            </a:lvl4pPr>
            <a:lvl5pPr marL="1373063" indent="0">
              <a:buNone/>
              <a:defRPr sz="1200" b="1"/>
            </a:lvl5pPr>
            <a:lvl6pPr marL="1716329" indent="0">
              <a:buNone/>
              <a:defRPr sz="1200" b="1"/>
            </a:lvl6pPr>
            <a:lvl7pPr marL="2059595" indent="0">
              <a:buNone/>
              <a:defRPr sz="1200" b="1"/>
            </a:lvl7pPr>
            <a:lvl8pPr marL="2402860" indent="0">
              <a:buNone/>
              <a:defRPr sz="1200" b="1"/>
            </a:lvl8pPr>
            <a:lvl9pPr marL="2746126" indent="0">
              <a:buNone/>
              <a:defRPr sz="12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348" y="1631156"/>
            <a:ext cx="4041869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6783" y="204787"/>
            <a:ext cx="300904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46" y="204788"/>
            <a:ext cx="5111671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6783" y="1076326"/>
            <a:ext cx="300904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544" y="3600450"/>
            <a:ext cx="5486161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544" y="459581"/>
            <a:ext cx="548616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2400"/>
            </a:lvl1pPr>
            <a:lvl2pPr marL="343266" indent="0">
              <a:buNone/>
              <a:defRPr sz="2100"/>
            </a:lvl2pPr>
            <a:lvl3pPr marL="686532" indent="0">
              <a:buNone/>
              <a:defRPr sz="1800"/>
            </a:lvl3pPr>
            <a:lvl4pPr marL="1029797" indent="0">
              <a:buNone/>
              <a:defRPr sz="1500"/>
            </a:lvl4pPr>
            <a:lvl5pPr marL="1373063" indent="0">
              <a:buNone/>
              <a:defRPr sz="1500"/>
            </a:lvl5pPr>
            <a:lvl6pPr marL="1716329" indent="0">
              <a:buNone/>
              <a:defRPr sz="1500"/>
            </a:lvl6pPr>
            <a:lvl7pPr marL="2059595" indent="0">
              <a:buNone/>
              <a:defRPr sz="1500"/>
            </a:lvl7pPr>
            <a:lvl8pPr marL="2402860" indent="0">
              <a:buNone/>
              <a:defRPr sz="1500"/>
            </a:lvl8pPr>
            <a:lvl9pPr marL="2746126" indent="0">
              <a:buNone/>
              <a:defRPr sz="15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544" y="4025503"/>
            <a:ext cx="548616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100"/>
            </a:lvl1pPr>
            <a:lvl2pPr marL="343266" indent="0">
              <a:buNone/>
              <a:defRPr sz="900"/>
            </a:lvl2pPr>
            <a:lvl3pPr marL="686532" indent="0">
              <a:buNone/>
              <a:defRPr sz="800"/>
            </a:lvl3pPr>
            <a:lvl4pPr marL="1029797" indent="0">
              <a:buNone/>
              <a:defRPr sz="700"/>
            </a:lvl4pPr>
            <a:lvl5pPr marL="1373063" indent="0">
              <a:buNone/>
              <a:defRPr sz="700"/>
            </a:lvl5pPr>
            <a:lvl6pPr marL="1716329" indent="0">
              <a:buNone/>
              <a:defRPr sz="700"/>
            </a:lvl6pPr>
            <a:lvl7pPr marL="2059595" indent="0">
              <a:buNone/>
              <a:defRPr sz="700"/>
            </a:lvl7pPr>
            <a:lvl8pPr marL="2402860" indent="0">
              <a:buNone/>
              <a:defRPr sz="700"/>
            </a:lvl8pPr>
            <a:lvl9pPr marL="2746126" indent="0">
              <a:buNone/>
              <a:defRPr sz="7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C:\Users\kikuchi\Desktop\0930修正\0_65_192_2.png">
            <a:extLst>
              <a:ext uri="{FF2B5EF4-FFF2-40B4-BE49-F238E27FC236}">
                <a16:creationId xmlns="" xmlns:a16="http://schemas.microsoft.com/office/drawing/2014/main" id="{61D7DF8D-2131-4DF3-AB21-C37D593F31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813" y="-1588"/>
            <a:ext cx="1922462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="" xmlns:a16="http://schemas.microsoft.com/office/drawing/2014/main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3088" y="3744913"/>
            <a:ext cx="59436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7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="" xmlns:a16="http://schemas.microsoft.com/office/drawing/2014/main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330200" y="4810125"/>
            <a:ext cx="8462963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pic>
        <p:nvPicPr>
          <p:cNvPr id="2051" name="図 1" descr="Panasonic_logo_bl_posi_JPEG.jpg">
            <a:extLst>
              <a:ext uri="{FF2B5EF4-FFF2-40B4-BE49-F238E27FC236}">
                <a16:creationId xmlns="" xmlns:a16="http://schemas.microsoft.com/office/drawing/2014/main" id="{54DD2966-CD14-4A56-A47C-A977E5C2F4A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9375" y="4822825"/>
            <a:ext cx="11906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>
            <a:extLst>
              <a:ext uri="{FF2B5EF4-FFF2-40B4-BE49-F238E27FC236}">
                <a16:creationId xmlns="" xmlns:a16="http://schemas.microsoft.com/office/drawing/2014/main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377825"/>
          </a:xfrm>
          <a:prstGeom prst="rect">
            <a:avLst/>
          </a:prstGeom>
          <a:solidFill>
            <a:srgbClr val="0041C0"/>
          </a:solidFill>
          <a:ln>
            <a:noFill/>
          </a:ln>
          <a:extLst/>
        </p:spPr>
        <p:txBody>
          <a:bodyPr wrap="none" lIns="68653" tIns="34327" rIns="68653" bIns="34327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343266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6pPr>
      <a:lvl7pPr marL="686532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7pPr>
      <a:lvl8pPr marL="1029797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8pPr>
      <a:lvl9pPr marL="1373063" algn="l" rtl="0" fontAlgn="base">
        <a:spcBef>
          <a:spcPct val="0"/>
        </a:spcBef>
        <a:spcAft>
          <a:spcPct val="0"/>
        </a:spcAft>
        <a:defRPr kumimoji="1" sz="2100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kumimoji="1" sz="1500">
          <a:solidFill>
            <a:schemeClr val="tx1"/>
          </a:solidFill>
          <a:latin typeface="+mn-lt"/>
          <a:ea typeface="+mn-ea"/>
        </a:defRPr>
      </a:lvl4pPr>
      <a:lvl5pPr marL="1544638" indent="-171450" algn="l" rtl="0" eaLnBrk="0" fontAlgn="base" hangingPunct="0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5pPr>
      <a:lvl6pPr marL="1887962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6pPr>
      <a:lvl7pPr marL="2231227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7pPr>
      <a:lvl8pPr marL="2574493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8pPr>
      <a:lvl9pPr marL="2917759" indent="-171633" algn="l" rtl="0" fontAlgn="base">
        <a:spcBef>
          <a:spcPct val="20000"/>
        </a:spcBef>
        <a:spcAft>
          <a:spcPct val="0"/>
        </a:spcAft>
        <a:buChar char="»"/>
        <a:defRPr kumimoji="1"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26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532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9797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063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6329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9595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2860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6126" algn="l" defTabSz="686532" rtl="0" eaLnBrk="1" latinLnBrk="0" hangingPunct="1"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="" xmlns:a16="http://schemas.microsoft.com/office/drawing/2014/main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4" y="1421905"/>
            <a:ext cx="8612064" cy="1152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800" kern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JVET-M0083</a:t>
            </a:r>
            <a:endParaRPr kumimoji="0" lang="en-US" altLang="ja-JP" sz="2800" kern="0" dirty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800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AHG10:</a:t>
            </a:r>
            <a:r>
              <a:rPr kumimoji="0" lang="ja-JP" altLang="en-US" sz="2800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 </a:t>
            </a:r>
            <a:r>
              <a:rPr kumimoji="0" lang="en-US" altLang="ja-JP" sz="2800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Quantization matrices for MTS</a:t>
            </a:r>
            <a:endParaRPr kumimoji="0" lang="en-US" altLang="ja-JP" sz="2800" kern="0" dirty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="" xmlns:a16="http://schemas.microsoft.com/office/drawing/2014/main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592" y="2643758"/>
            <a:ext cx="504056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47" tIns="34324" rIns="68647" bIns="3432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000" u="sng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T. </a:t>
            </a:r>
            <a:r>
              <a:rPr kumimoji="0" lang="en-US" altLang="ja-JP" sz="2000" u="sng" kern="0" dirty="0" err="1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Toma</a:t>
            </a:r>
            <a:r>
              <a:rPr kumimoji="0" lang="en-US" altLang="ja-JP" sz="2000" kern="0" dirty="0" smtClean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, K. Abe</a:t>
            </a:r>
            <a:endParaRPr kumimoji="0" lang="en-US" altLang="ja-JP" sz="2000" kern="0" dirty="0">
              <a:solidFill>
                <a:sysClr val="windowText" lastClr="000000"/>
              </a:solidFill>
              <a:latin typeface="Arial"/>
              <a:ea typeface="ＭＳ Ｐゴシック" charset="0"/>
              <a:cs typeface="Arial"/>
            </a:endParaRP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kumimoji="0" lang="en-US" altLang="ja-JP" sz="20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Panasonic Corporation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10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=""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7886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Simulation results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 txBox="1">
            <a:spLocks/>
          </p:cNvSpPr>
          <p:nvPr/>
        </p:nvSpPr>
        <p:spPr>
          <a:xfrm>
            <a:off x="107504" y="546525"/>
            <a:ext cx="8694966" cy="746433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sz="2000" kern="0" dirty="0"/>
              <a:t>Default matrices that are the same as HEVC </a:t>
            </a:r>
            <a:r>
              <a:rPr lang="en-US" sz="2000" kern="0" dirty="0" smtClean="0"/>
              <a:t>are used</a:t>
            </a:r>
          </a:p>
          <a:p>
            <a:r>
              <a:rPr lang="en-US" altLang="ja-JP" sz="2000" dirty="0"/>
              <a:t>BD-rate loss is </a:t>
            </a:r>
            <a:r>
              <a:rPr lang="en-US" altLang="ja-JP" sz="2000" dirty="0" smtClean="0"/>
              <a:t>1.6% </a:t>
            </a:r>
            <a:r>
              <a:rPr lang="en-US" altLang="ja-JP" sz="2000" dirty="0"/>
              <a:t>for </a:t>
            </a:r>
            <a:r>
              <a:rPr lang="en-US" altLang="ja-JP" sz="2000" dirty="0" smtClean="0"/>
              <a:t>AI, 0.5% for RA, and 1.1% for LDB</a:t>
            </a:r>
            <a:endParaRPr lang="en-US" altLang="ja-JP" sz="2000" dirty="0"/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773396"/>
              </p:ext>
            </p:extLst>
          </p:nvPr>
        </p:nvGraphicFramePr>
        <p:xfrm>
          <a:off x="206515" y="2331725"/>
          <a:ext cx="2824939" cy="1809750"/>
        </p:xfrm>
        <a:graphic>
          <a:graphicData uri="http://schemas.openxmlformats.org/drawingml/2006/table">
            <a:tbl>
              <a:tblPr/>
              <a:tblGrid>
                <a:gridCol w="667564"/>
                <a:gridCol w="431475"/>
                <a:gridCol w="431475"/>
                <a:gridCol w="431475"/>
                <a:gridCol w="431475"/>
                <a:gridCol w="431475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Intra Main10 </a:t>
                      </a:r>
                      <a:r>
                        <a:rPr lang="ja-JP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VTM-3.0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1.83%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2.47%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1.36%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-1.85%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1.64%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2.23%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0.61%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6041953"/>
              </p:ext>
            </p:extLst>
          </p:nvPr>
        </p:nvGraphicFramePr>
        <p:xfrm>
          <a:off x="3086834" y="2337175"/>
          <a:ext cx="3060341" cy="1809750"/>
        </p:xfrm>
        <a:graphic>
          <a:graphicData uri="http://schemas.openxmlformats.org/drawingml/2006/table">
            <a:tbl>
              <a:tblPr/>
              <a:tblGrid>
                <a:gridCol w="723191"/>
                <a:gridCol w="388310"/>
                <a:gridCol w="546550"/>
                <a:gridCol w="467430"/>
                <a:gridCol w="467430"/>
                <a:gridCol w="467430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access Main10 </a:t>
                      </a:r>
                      <a:r>
                        <a:rPr lang="ja-JP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</a:t>
                      </a:r>
                      <a:r>
                        <a:rPr lang="en-US" sz="9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VTM-3.0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1.68%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1.63%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1.86%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0.86%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6562793"/>
              </p:ext>
            </p:extLst>
          </p:nvPr>
        </p:nvGraphicFramePr>
        <p:xfrm>
          <a:off x="6192180" y="2331725"/>
          <a:ext cx="2824939" cy="1809750"/>
        </p:xfrm>
        <a:graphic>
          <a:graphicData uri="http://schemas.openxmlformats.org/drawingml/2006/table">
            <a:tbl>
              <a:tblPr/>
              <a:tblGrid>
                <a:gridCol w="667564"/>
                <a:gridCol w="431475"/>
                <a:gridCol w="431475"/>
                <a:gridCol w="431475"/>
                <a:gridCol w="431475"/>
                <a:gridCol w="431475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delay B Main10 </a:t>
                      </a:r>
                      <a:r>
                        <a:rPr lang="ja-JP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VTM-3.0</a:t>
                      </a:r>
                      <a:r>
                        <a:rPr lang="ja-JP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-1.76%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-2.68%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1.91%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0.83%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-1.76%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1.26%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36203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11</a:t>
            </a:fld>
            <a:endParaRPr lang="en-US" altLang="ja-JP" sz="800" dirty="0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Conclusions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791885"/>
            <a:ext cx="8895014" cy="4193530"/>
          </a:xfrm>
        </p:spPr>
        <p:txBody>
          <a:bodyPr wrap="square">
            <a:spAutoFit/>
          </a:bodyPr>
          <a:lstStyle/>
          <a:p>
            <a:r>
              <a:rPr lang="en-US" altLang="ja-JP" sz="2000" dirty="0"/>
              <a:t>Characteristics of </a:t>
            </a:r>
            <a:r>
              <a:rPr lang="en-US" altLang="ja-JP" sz="2000" dirty="0" smtClean="0"/>
              <a:t>transform coefficients in </a:t>
            </a:r>
            <a:r>
              <a:rPr lang="en-US" altLang="ja-JP" sz="2000" dirty="0"/>
              <a:t>a CU is similar between DCT2 and MTS basis functions, but with some differences.</a:t>
            </a:r>
          </a:p>
          <a:p>
            <a:endParaRPr lang="en-US" altLang="ja-JP" sz="2000" dirty="0" smtClean="0"/>
          </a:p>
          <a:p>
            <a:r>
              <a:rPr lang="en-US" altLang="ja-JP" sz="2000" dirty="0" smtClean="0"/>
              <a:t>Support of quantization matrices customized for MTS is proposed in case different matrices will be needed for image quality tuning in the future.</a:t>
            </a:r>
          </a:p>
          <a:p>
            <a:endParaRPr lang="en-US" altLang="ja-JP" sz="2000" dirty="0"/>
          </a:p>
          <a:p>
            <a:pPr>
              <a:buFont typeface="Wingdings"/>
              <a:buChar char="à"/>
            </a:pPr>
            <a:r>
              <a:rPr lang="en-US" altLang="ja-JP" sz="2000" dirty="0" smtClean="0"/>
              <a:t>Propose </a:t>
            </a:r>
            <a:r>
              <a:rPr lang="en-US" altLang="ja-JP" sz="2000" dirty="0"/>
              <a:t>to </a:t>
            </a:r>
            <a:r>
              <a:rPr lang="en-US" altLang="ja-JP" sz="2000" dirty="0" smtClean="0"/>
              <a:t>adopt </a:t>
            </a:r>
            <a:r>
              <a:rPr lang="en-US" altLang="ja-JP" sz="2000" dirty="0"/>
              <a:t>quantization </a:t>
            </a:r>
            <a:r>
              <a:rPr lang="en-US" altLang="ja-JP" sz="2000" dirty="0" smtClean="0"/>
              <a:t>matrices in VTM.</a:t>
            </a:r>
            <a:br>
              <a:rPr lang="en-US" altLang="ja-JP" sz="2000" dirty="0" smtClean="0"/>
            </a:br>
            <a:r>
              <a:rPr lang="en-US" altLang="ja-JP" sz="2000" dirty="0" smtClean="0"/>
              <a:t>It may be considered as a first step to support basic method that matrices are shared between DCT2 and </a:t>
            </a:r>
            <a:r>
              <a:rPr lang="en-US" altLang="ja-JP" sz="2000" dirty="0" smtClean="0"/>
              <a:t>MTS</a:t>
            </a:r>
            <a:r>
              <a:rPr lang="ja-JP" altLang="en-US" sz="2000" dirty="0"/>
              <a:t> </a:t>
            </a:r>
            <a:r>
              <a:rPr lang="en-US" altLang="ja-JP" sz="2000" dirty="0" smtClean="0"/>
              <a:t>(</a:t>
            </a:r>
            <a:r>
              <a:rPr lang="en-US" altLang="ja-JP" sz="2000" dirty="0"/>
              <a:t>JVET-L0121</a:t>
            </a:r>
            <a:r>
              <a:rPr lang="en-US" altLang="ja-JP" sz="2000" dirty="0" smtClean="0"/>
              <a:t>)</a:t>
            </a:r>
            <a:r>
              <a:rPr lang="en-US" altLang="ja-JP" sz="2000" dirty="0" smtClean="0"/>
              <a:t>.</a:t>
            </a:r>
            <a:endParaRPr lang="en-US" altLang="ja-JP" sz="2000" dirty="0" smtClean="0"/>
          </a:p>
          <a:p>
            <a:pPr>
              <a:buFont typeface="Wingdings"/>
              <a:buChar char="à"/>
            </a:pPr>
            <a:endParaRPr lang="en-US" altLang="ja-JP" sz="2000" dirty="0"/>
          </a:p>
          <a:p>
            <a:pPr>
              <a:buFont typeface="Wingdings"/>
              <a:buChar char="à"/>
            </a:pPr>
            <a:endParaRPr lang="en-US" altLang="ja-JP" sz="2000" dirty="0" smtClean="0"/>
          </a:p>
          <a:p>
            <a:pPr>
              <a:buFont typeface="Wingdings"/>
              <a:buChar char="à"/>
            </a:pPr>
            <a:endParaRPr lang="en-US" altLang="ja-JP" sz="2000" dirty="0" smtClean="0"/>
          </a:p>
        </p:txBody>
      </p:sp>
    </p:spTree>
    <p:extLst>
      <p:ext uri="{BB962C8B-B14F-4D97-AF65-F5344CB8AC3E}">
        <p14:creationId xmlns:p14="http://schemas.microsoft.com/office/powerpoint/2010/main" val="21945368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12</a:t>
            </a:fld>
            <a:endParaRPr lang="en-US" altLang="ja-JP" sz="800" dirty="0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1880775"/>
            <a:ext cx="8895014" cy="561767"/>
          </a:xfr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altLang="ja-JP" sz="3200" dirty="0" smtClean="0"/>
              <a:t>Thank Sony for cross-checking this proposal !</a:t>
            </a:r>
            <a:endParaRPr lang="en-US" altLang="ja-JP" sz="3200" dirty="0"/>
          </a:p>
        </p:txBody>
      </p:sp>
    </p:spTree>
    <p:extLst>
      <p:ext uri="{BB962C8B-B14F-4D97-AF65-F5344CB8AC3E}">
        <p14:creationId xmlns:p14="http://schemas.microsoft.com/office/powerpoint/2010/main" val="2043302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2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=""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Background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791885"/>
            <a:ext cx="8895014" cy="2377649"/>
          </a:xfrm>
        </p:spPr>
        <p:txBody>
          <a:bodyPr wrap="square">
            <a:spAutoFit/>
          </a:bodyPr>
          <a:lstStyle/>
          <a:p>
            <a:r>
              <a:rPr lang="en-US" sz="2000" dirty="0"/>
              <a:t>Q</a:t>
            </a:r>
            <a:r>
              <a:rPr lang="en-US" sz="2000" dirty="0" smtClean="0"/>
              <a:t>uantization matrices, which is HEVC based method with extension to support rectangular CU, was proposed in Macao </a:t>
            </a:r>
            <a:r>
              <a:rPr lang="en-US" altLang="ja-JP" sz="2000" dirty="0"/>
              <a:t>(JVET-L0121)</a:t>
            </a:r>
            <a:r>
              <a:rPr lang="en-US" sz="2000" dirty="0" smtClean="0"/>
              <a:t>.</a:t>
            </a:r>
          </a:p>
          <a:p>
            <a:endParaRPr lang="en-US" sz="2000" dirty="0" smtClean="0"/>
          </a:p>
          <a:p>
            <a:r>
              <a:rPr lang="en-US" sz="2000" dirty="0" smtClean="0"/>
              <a:t>Necessity of quantization matrices in VVC was agreed in principle. However following aspects became further study.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US" sz="1700" dirty="0"/>
              <a:t>Do the different MTS basis function sets require different matrices</a:t>
            </a:r>
            <a:r>
              <a:rPr lang="en-US" sz="1700" dirty="0" smtClean="0"/>
              <a:t>?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CA" altLang="ja-JP" sz="1800" dirty="0"/>
              <a:t>Is it really necessary to specify default </a:t>
            </a:r>
            <a:r>
              <a:rPr lang="en-CA" altLang="ja-JP" sz="1800" dirty="0" smtClean="0"/>
              <a:t>matrices?</a:t>
            </a:r>
            <a:endParaRPr lang="en-US" sz="17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3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=""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6640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791885"/>
            <a:ext cx="8895014" cy="1608207"/>
          </a:xfrm>
        </p:spPr>
        <p:txBody>
          <a:bodyPr wrap="square">
            <a:spAutoFit/>
          </a:bodyPr>
          <a:lstStyle/>
          <a:p>
            <a:r>
              <a:rPr lang="en-US" sz="2000" dirty="0" smtClean="0"/>
              <a:t>Necessity of quantization matrices that is customized for MTS is discussed in this contribution.</a:t>
            </a:r>
          </a:p>
          <a:p>
            <a:pPr lvl="1"/>
            <a:r>
              <a:rPr lang="en-US" altLang="ja-JP" sz="1800" dirty="0" smtClean="0"/>
              <a:t>Results of transform coefficients analysis between DCT2 and MTS are shown.</a:t>
            </a:r>
          </a:p>
          <a:p>
            <a:pPr lvl="1"/>
            <a:r>
              <a:rPr lang="en-US" sz="1800" dirty="0" smtClean="0"/>
              <a:t>Syntax is proposed to support quantization matrices customized for MTS.</a:t>
            </a:r>
          </a:p>
          <a:p>
            <a:pPr lvl="2"/>
            <a:r>
              <a:rPr lang="en-US" sz="1400" dirty="0"/>
              <a:t>S</a:t>
            </a:r>
            <a:r>
              <a:rPr lang="en-US" sz="1400" dirty="0" smtClean="0"/>
              <a:t>imilar to DCT2’s design. Only </a:t>
            </a:r>
            <a:r>
              <a:rPr lang="en-US" sz="1400" dirty="0" err="1" smtClean="0"/>
              <a:t>luma</a:t>
            </a:r>
            <a:r>
              <a:rPr lang="en-US" sz="1400" dirty="0" smtClean="0"/>
              <a:t> is supported since MTS is used only for </a:t>
            </a:r>
            <a:r>
              <a:rPr lang="en-US" sz="1400" dirty="0" err="1" smtClean="0"/>
              <a:t>luma</a:t>
            </a:r>
            <a:r>
              <a:rPr lang="en-US" sz="14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62304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4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=""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824669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>
                <a:solidFill>
                  <a:schemeClr val="bg1"/>
                </a:solidFill>
              </a:rPr>
              <a:t>Analysis of </a:t>
            </a:r>
            <a:r>
              <a:rPr lang="en-US" altLang="ja-JP" sz="2400" smtClean="0">
                <a:solidFill>
                  <a:schemeClr val="bg1"/>
                </a:solidFill>
              </a:rPr>
              <a:t>transform </a:t>
            </a:r>
            <a:r>
              <a:rPr lang="en-US" altLang="ja-JP" sz="2400">
                <a:solidFill>
                  <a:schemeClr val="bg1"/>
                </a:solidFill>
              </a:rPr>
              <a:t>coefficients between </a:t>
            </a:r>
            <a:r>
              <a:rPr lang="en-US" altLang="ja-JP" sz="2400" dirty="0" smtClean="0">
                <a:solidFill>
                  <a:schemeClr val="bg1"/>
                </a:solidFill>
              </a:rPr>
              <a:t>DCT2 and MTS 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546525"/>
            <a:ext cx="8694966" cy="3088613"/>
          </a:xfrm>
        </p:spPr>
        <p:txBody>
          <a:bodyPr wrap="square">
            <a:spAutoFit/>
          </a:bodyPr>
          <a:lstStyle/>
          <a:p>
            <a:r>
              <a:rPr lang="en-US" sz="2000" dirty="0" smtClean="0"/>
              <a:t>Characteristics of transform coefficients may be one criteria to see if different matrices are needed for DCT2 and MTS.</a:t>
            </a:r>
          </a:p>
          <a:p>
            <a:endParaRPr lang="en-US" sz="2000" dirty="0" smtClean="0"/>
          </a:p>
          <a:p>
            <a:r>
              <a:rPr lang="en-US" sz="2000" dirty="0" smtClean="0"/>
              <a:t>Evaluation method</a:t>
            </a:r>
          </a:p>
          <a:p>
            <a:pPr lvl="1"/>
            <a:r>
              <a:rPr lang="en-US" sz="1700" dirty="0" smtClean="0"/>
              <a:t>Average and standard deviation of coefficients prior to quantization in a block are compared among DCT2, DST7, and DCT8.</a:t>
            </a:r>
          </a:p>
          <a:p>
            <a:pPr lvl="1"/>
            <a:r>
              <a:rPr lang="en-US" sz="1700" dirty="0" smtClean="0"/>
              <a:t>Encoding conditions</a:t>
            </a:r>
          </a:p>
          <a:p>
            <a:pPr lvl="2"/>
            <a:r>
              <a:rPr lang="en-US" sz="1400" dirty="0" smtClean="0"/>
              <a:t>Intra and Inter, respectively</a:t>
            </a:r>
          </a:p>
          <a:p>
            <a:pPr lvl="2"/>
            <a:r>
              <a:rPr lang="en-US" sz="1400" dirty="0" smtClean="0"/>
              <a:t>QP: 22, CU size: 16x16, RA condition, VTM 3.0rc1</a:t>
            </a:r>
          </a:p>
          <a:p>
            <a:pPr lvl="2"/>
            <a:r>
              <a:rPr lang="en-US" sz="1400" dirty="0" smtClean="0"/>
              <a:t>Class B sequences (only one frame is used for evaluation)</a:t>
            </a:r>
          </a:p>
        </p:txBody>
      </p:sp>
    </p:spTree>
    <p:extLst>
      <p:ext uri="{BB962C8B-B14F-4D97-AF65-F5344CB8AC3E}">
        <p14:creationId xmlns:p14="http://schemas.microsoft.com/office/powerpoint/2010/main" val="819748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Line 14">
            <a:extLst>
              <a:ext uri="{FF2B5EF4-FFF2-40B4-BE49-F238E27FC236}">
                <a16:creationId xmlns=""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7560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824669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Characteristics of transform coefficients (intra block)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546525"/>
            <a:ext cx="8694966" cy="684878"/>
          </a:xfrm>
        </p:spPr>
        <p:txBody>
          <a:bodyPr wrap="square">
            <a:spAutoFit/>
          </a:bodyPr>
          <a:lstStyle/>
          <a:p>
            <a:r>
              <a:rPr lang="en-US" sz="2000" dirty="0" smtClean="0"/>
              <a:t>Overall characteristics are similar</a:t>
            </a:r>
            <a:r>
              <a:rPr lang="en-US" altLang="ja-JP" sz="2000" dirty="0"/>
              <a:t> between DCT2 and MTS</a:t>
            </a:r>
            <a:r>
              <a:rPr lang="en-US" sz="2000" dirty="0" smtClean="0"/>
              <a:t>. However, there are some differences in both average and standard deviation. 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1100852" y="3184770"/>
            <a:ext cx="15359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 smtClean="0"/>
              <a:t>Each coefficients</a:t>
            </a:r>
            <a:endParaRPr lang="ja-JP" altLang="en-US" sz="1400" dirty="0"/>
          </a:p>
        </p:txBody>
      </p:sp>
      <p:sp>
        <p:nvSpPr>
          <p:cNvPr id="10" name="正方形/長方形 9"/>
          <p:cNvSpPr/>
          <p:nvPr/>
        </p:nvSpPr>
        <p:spPr>
          <a:xfrm rot="16200000">
            <a:off x="-1105576" y="2242599"/>
            <a:ext cx="25297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 smtClean="0"/>
              <a:t>Average &amp; standard deviation</a:t>
            </a:r>
            <a:endParaRPr lang="ja-JP" altLang="en-US" sz="1400" dirty="0"/>
          </a:p>
        </p:txBody>
      </p:sp>
      <p:pic>
        <p:nvPicPr>
          <p:cNvPr id="19" name="図 18"/>
          <p:cNvPicPr>
            <a:picLocks noChangeAspect="1"/>
          </p:cNvPicPr>
          <p:nvPr/>
        </p:nvPicPr>
        <p:blipFill rotWithShape="1">
          <a:blip r:embed="rId3"/>
          <a:srcRect t="13994"/>
          <a:stretch/>
        </p:blipFill>
        <p:spPr>
          <a:xfrm>
            <a:off x="431540" y="1716655"/>
            <a:ext cx="2808000" cy="1478514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 rotWithShape="1">
          <a:blip r:embed="rId4"/>
          <a:srcRect t="14458"/>
          <a:stretch/>
        </p:blipFill>
        <p:spPr>
          <a:xfrm>
            <a:off x="3345985" y="1704684"/>
            <a:ext cx="2808000" cy="1470532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 rotWithShape="1">
          <a:blip r:embed="rId5"/>
          <a:srcRect t="14458"/>
          <a:stretch/>
        </p:blipFill>
        <p:spPr>
          <a:xfrm>
            <a:off x="6252557" y="1704684"/>
            <a:ext cx="2808000" cy="1470532"/>
          </a:xfrm>
          <a:prstGeom prst="rect">
            <a:avLst/>
          </a:prstGeom>
        </p:spPr>
      </p:pic>
      <p:pic>
        <p:nvPicPr>
          <p:cNvPr id="22" name="図 21"/>
          <p:cNvPicPr>
            <a:picLocks noChangeAspect="1"/>
          </p:cNvPicPr>
          <p:nvPr/>
        </p:nvPicPr>
        <p:blipFill rotWithShape="1">
          <a:blip r:embed="rId6"/>
          <a:srcRect t="14064"/>
          <a:stretch/>
        </p:blipFill>
        <p:spPr>
          <a:xfrm>
            <a:off x="3357928" y="3301345"/>
            <a:ext cx="2808000" cy="1477306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 rotWithShape="1">
          <a:blip r:embed="rId7"/>
          <a:srcRect t="14064"/>
          <a:stretch/>
        </p:blipFill>
        <p:spPr>
          <a:xfrm>
            <a:off x="6264500" y="3301345"/>
            <a:ext cx="2808000" cy="1477306"/>
          </a:xfrm>
          <a:prstGeom prst="rect">
            <a:avLst/>
          </a:prstGeom>
        </p:spPr>
      </p:pic>
      <p:sp>
        <p:nvSpPr>
          <p:cNvPr id="17" name="正方形/長方形 16"/>
          <p:cNvSpPr/>
          <p:nvPr/>
        </p:nvSpPr>
        <p:spPr>
          <a:xfrm>
            <a:off x="4013046" y="3156815"/>
            <a:ext cx="14590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1600" dirty="0" smtClean="0"/>
              <a:t>DST7 x DCT8</a:t>
            </a:r>
            <a:endParaRPr lang="ja-JP" altLang="en-US" sz="1600" dirty="0"/>
          </a:p>
        </p:txBody>
      </p:sp>
      <p:sp>
        <p:nvSpPr>
          <p:cNvPr id="18" name="正方形/長方形 17"/>
          <p:cNvSpPr/>
          <p:nvPr/>
        </p:nvSpPr>
        <p:spPr>
          <a:xfrm>
            <a:off x="6949592" y="3156815"/>
            <a:ext cx="1447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1600" dirty="0" smtClean="0"/>
              <a:t>DST7 x DST7</a:t>
            </a:r>
            <a:endParaRPr lang="ja-JP" altLang="en-US" sz="1600" dirty="0"/>
          </a:p>
        </p:txBody>
      </p:sp>
      <p:sp>
        <p:nvSpPr>
          <p:cNvPr id="12" name="正方形/長方形 11"/>
          <p:cNvSpPr/>
          <p:nvPr/>
        </p:nvSpPr>
        <p:spPr>
          <a:xfrm>
            <a:off x="4001825" y="1536635"/>
            <a:ext cx="14702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1600" dirty="0" smtClean="0"/>
              <a:t>DCT8 x DCT8</a:t>
            </a:r>
            <a:endParaRPr lang="ja-JP" altLang="en-US" sz="1600" dirty="0"/>
          </a:p>
        </p:txBody>
      </p:sp>
      <p:sp>
        <p:nvSpPr>
          <p:cNvPr id="13" name="正方形/長方形 12"/>
          <p:cNvSpPr/>
          <p:nvPr/>
        </p:nvSpPr>
        <p:spPr>
          <a:xfrm>
            <a:off x="6938371" y="1536635"/>
            <a:ext cx="14590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1600" dirty="0" smtClean="0"/>
              <a:t>DCT8 x DST7</a:t>
            </a:r>
            <a:endParaRPr lang="ja-JP" altLang="en-US" sz="1600" dirty="0"/>
          </a:p>
        </p:txBody>
      </p:sp>
      <p:sp>
        <p:nvSpPr>
          <p:cNvPr id="4" name="正方形/長方形 3"/>
          <p:cNvSpPr/>
          <p:nvPr/>
        </p:nvSpPr>
        <p:spPr>
          <a:xfrm>
            <a:off x="1076501" y="1536635"/>
            <a:ext cx="14702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1600" dirty="0" smtClean="0"/>
              <a:t>DCT2 x DCT2</a:t>
            </a:r>
            <a:endParaRPr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6526382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6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=""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824669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Characteristics of transform coefficients (</a:t>
            </a:r>
            <a:r>
              <a:rPr lang="en-US" altLang="ja-JP" sz="2400" dirty="0" smtClean="0">
                <a:solidFill>
                  <a:schemeClr val="bg1"/>
                </a:solidFill>
              </a:rPr>
              <a:t>inter </a:t>
            </a:r>
            <a:r>
              <a:rPr lang="en-US" altLang="ja-JP" sz="2400" dirty="0">
                <a:solidFill>
                  <a:schemeClr val="bg1"/>
                </a:solidFill>
              </a:rPr>
              <a:t>block)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546525"/>
            <a:ext cx="8694966" cy="684878"/>
          </a:xfrm>
        </p:spPr>
        <p:txBody>
          <a:bodyPr wrap="square">
            <a:spAutoFit/>
          </a:bodyPr>
          <a:lstStyle/>
          <a:p>
            <a:r>
              <a:rPr lang="en-US" sz="2000" dirty="0" smtClean="0"/>
              <a:t>Similar observation to intra block. </a:t>
            </a:r>
            <a:r>
              <a:rPr lang="en-US" altLang="ja-JP" sz="2000" dirty="0"/>
              <a:t>Overall characteristics are similar between DCT2 and </a:t>
            </a:r>
            <a:r>
              <a:rPr lang="en-US" altLang="ja-JP" sz="2000" dirty="0" smtClean="0"/>
              <a:t>MTS, but with </a:t>
            </a:r>
            <a:r>
              <a:rPr lang="en-US" altLang="ja-JP" sz="2000" dirty="0"/>
              <a:t>some </a:t>
            </a:r>
            <a:r>
              <a:rPr lang="en-US" altLang="ja-JP" sz="2000" dirty="0" smtClean="0"/>
              <a:t>differences. </a:t>
            </a:r>
            <a:endParaRPr lang="en-US" altLang="ja-JP" sz="2000" dirty="0"/>
          </a:p>
        </p:txBody>
      </p:sp>
      <p:sp>
        <p:nvSpPr>
          <p:cNvPr id="19" name="正方形/長方形 18"/>
          <p:cNvSpPr/>
          <p:nvPr/>
        </p:nvSpPr>
        <p:spPr>
          <a:xfrm>
            <a:off x="1100852" y="3184770"/>
            <a:ext cx="15359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 smtClean="0"/>
              <a:t>Each coefficients</a:t>
            </a:r>
            <a:endParaRPr lang="ja-JP" altLang="en-US" sz="1400" dirty="0"/>
          </a:p>
        </p:txBody>
      </p:sp>
      <p:sp>
        <p:nvSpPr>
          <p:cNvPr id="20" name="正方形/長方形 19"/>
          <p:cNvSpPr/>
          <p:nvPr/>
        </p:nvSpPr>
        <p:spPr>
          <a:xfrm rot="16200000">
            <a:off x="-1105576" y="2242599"/>
            <a:ext cx="25297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 smtClean="0"/>
              <a:t>Average &amp; standard deviation</a:t>
            </a:r>
            <a:endParaRPr lang="ja-JP" altLang="en-US" sz="1400" dirty="0"/>
          </a:p>
        </p:txBody>
      </p:sp>
      <p:pic>
        <p:nvPicPr>
          <p:cNvPr id="31" name="図 30"/>
          <p:cNvPicPr>
            <a:picLocks noChangeAspect="1"/>
          </p:cNvPicPr>
          <p:nvPr/>
        </p:nvPicPr>
        <p:blipFill rotWithShape="1">
          <a:blip r:embed="rId3"/>
          <a:srcRect t="15083"/>
          <a:stretch/>
        </p:blipFill>
        <p:spPr>
          <a:xfrm>
            <a:off x="443483" y="1705911"/>
            <a:ext cx="2808000" cy="1459789"/>
          </a:xfrm>
          <a:prstGeom prst="rect">
            <a:avLst/>
          </a:prstGeom>
        </p:spPr>
      </p:pic>
      <p:pic>
        <p:nvPicPr>
          <p:cNvPr id="32" name="図 31"/>
          <p:cNvPicPr>
            <a:picLocks noChangeAspect="1"/>
          </p:cNvPicPr>
          <p:nvPr/>
        </p:nvPicPr>
        <p:blipFill rotWithShape="1">
          <a:blip r:embed="rId4"/>
          <a:srcRect t="15083"/>
          <a:stretch/>
        </p:blipFill>
        <p:spPr>
          <a:xfrm>
            <a:off x="3357928" y="1705911"/>
            <a:ext cx="2808000" cy="1459790"/>
          </a:xfrm>
          <a:prstGeom prst="rect">
            <a:avLst/>
          </a:prstGeom>
        </p:spPr>
      </p:pic>
      <p:pic>
        <p:nvPicPr>
          <p:cNvPr id="33" name="図 32"/>
          <p:cNvPicPr>
            <a:picLocks noChangeAspect="1"/>
          </p:cNvPicPr>
          <p:nvPr/>
        </p:nvPicPr>
        <p:blipFill rotWithShape="1">
          <a:blip r:embed="rId5"/>
          <a:srcRect t="15083"/>
          <a:stretch/>
        </p:blipFill>
        <p:spPr>
          <a:xfrm>
            <a:off x="6264500" y="1705911"/>
            <a:ext cx="2808000" cy="1459790"/>
          </a:xfrm>
          <a:prstGeom prst="rect">
            <a:avLst/>
          </a:prstGeom>
        </p:spPr>
      </p:pic>
      <p:sp>
        <p:nvSpPr>
          <p:cNvPr id="28" name="正方形/長方形 27"/>
          <p:cNvSpPr/>
          <p:nvPr/>
        </p:nvSpPr>
        <p:spPr>
          <a:xfrm>
            <a:off x="4001825" y="1536635"/>
            <a:ext cx="14702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1600" dirty="0" smtClean="0"/>
              <a:t>DCT8 x DCT8</a:t>
            </a:r>
            <a:endParaRPr lang="ja-JP" altLang="en-US" sz="1600" dirty="0"/>
          </a:p>
        </p:txBody>
      </p:sp>
      <p:sp>
        <p:nvSpPr>
          <p:cNvPr id="29" name="正方形/長方形 28"/>
          <p:cNvSpPr/>
          <p:nvPr/>
        </p:nvSpPr>
        <p:spPr>
          <a:xfrm>
            <a:off x="6938371" y="1536635"/>
            <a:ext cx="14590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1600" dirty="0" smtClean="0"/>
              <a:t>DCT8 x DST7</a:t>
            </a:r>
            <a:endParaRPr lang="ja-JP" altLang="en-US" sz="1600" dirty="0"/>
          </a:p>
        </p:txBody>
      </p:sp>
      <p:sp>
        <p:nvSpPr>
          <p:cNvPr id="30" name="正方形/長方形 29"/>
          <p:cNvSpPr/>
          <p:nvPr/>
        </p:nvSpPr>
        <p:spPr>
          <a:xfrm>
            <a:off x="1076501" y="1536635"/>
            <a:ext cx="14702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1600" dirty="0" smtClean="0"/>
              <a:t>DCT2 x DCT2</a:t>
            </a:r>
            <a:endParaRPr lang="ja-JP" altLang="en-US" sz="1600" dirty="0"/>
          </a:p>
        </p:txBody>
      </p:sp>
      <p:pic>
        <p:nvPicPr>
          <p:cNvPr id="34" name="図 33"/>
          <p:cNvPicPr>
            <a:picLocks noChangeAspect="1"/>
          </p:cNvPicPr>
          <p:nvPr/>
        </p:nvPicPr>
        <p:blipFill rotWithShape="1">
          <a:blip r:embed="rId6"/>
          <a:srcRect t="14753"/>
          <a:stretch/>
        </p:blipFill>
        <p:spPr>
          <a:xfrm>
            <a:off x="3356865" y="3311531"/>
            <a:ext cx="2808000" cy="1465463"/>
          </a:xfrm>
          <a:prstGeom prst="rect">
            <a:avLst/>
          </a:prstGeom>
        </p:spPr>
      </p:pic>
      <p:pic>
        <p:nvPicPr>
          <p:cNvPr id="35" name="図 34"/>
          <p:cNvPicPr>
            <a:picLocks noChangeAspect="1"/>
          </p:cNvPicPr>
          <p:nvPr/>
        </p:nvPicPr>
        <p:blipFill rotWithShape="1">
          <a:blip r:embed="rId7"/>
          <a:srcRect t="14753"/>
          <a:stretch/>
        </p:blipFill>
        <p:spPr>
          <a:xfrm>
            <a:off x="6263437" y="3311531"/>
            <a:ext cx="2808000" cy="1465464"/>
          </a:xfrm>
          <a:prstGeom prst="rect">
            <a:avLst/>
          </a:prstGeom>
        </p:spPr>
      </p:pic>
      <p:sp>
        <p:nvSpPr>
          <p:cNvPr id="26" name="正方形/長方形 25"/>
          <p:cNvSpPr/>
          <p:nvPr/>
        </p:nvSpPr>
        <p:spPr>
          <a:xfrm>
            <a:off x="4013046" y="3156815"/>
            <a:ext cx="14590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1600" dirty="0" smtClean="0"/>
              <a:t>DST7 x DCT8</a:t>
            </a:r>
            <a:endParaRPr lang="ja-JP" altLang="en-US" sz="1600" dirty="0"/>
          </a:p>
        </p:txBody>
      </p:sp>
      <p:sp>
        <p:nvSpPr>
          <p:cNvPr id="27" name="正方形/長方形 26"/>
          <p:cNvSpPr/>
          <p:nvPr/>
        </p:nvSpPr>
        <p:spPr>
          <a:xfrm>
            <a:off x="6949592" y="3156815"/>
            <a:ext cx="14478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sz="1600" dirty="0" smtClean="0"/>
              <a:t>DST7 x DST7</a:t>
            </a:r>
            <a:endParaRPr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7793375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7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=""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820168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>
                <a:solidFill>
                  <a:schemeClr val="bg1"/>
                </a:solidFill>
              </a:rPr>
              <a:t>Necessity of quantization matrices </a:t>
            </a:r>
            <a:r>
              <a:rPr lang="en-US" altLang="ja-JP" sz="2400" dirty="0" smtClean="0">
                <a:solidFill>
                  <a:schemeClr val="bg1"/>
                </a:solidFill>
              </a:rPr>
              <a:t>customized for </a:t>
            </a:r>
            <a:r>
              <a:rPr lang="en-US" altLang="ja-JP" sz="2400" dirty="0">
                <a:solidFill>
                  <a:schemeClr val="bg1"/>
                </a:solidFill>
              </a:rPr>
              <a:t>MTS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791885"/>
            <a:ext cx="8649961" cy="1361986"/>
          </a:xfrm>
        </p:spPr>
        <p:txBody>
          <a:bodyPr wrap="square">
            <a:spAutoFit/>
          </a:bodyPr>
          <a:lstStyle/>
          <a:p>
            <a:r>
              <a:rPr lang="en-US" sz="2000" dirty="0" smtClean="0"/>
              <a:t>Characteristics of coefficients distribution in a CU is similar between DCT2 and MTS basis functions, but with some differences.</a:t>
            </a:r>
          </a:p>
          <a:p>
            <a:r>
              <a:rPr lang="en-US" sz="2000" dirty="0" smtClean="0"/>
              <a:t>It would be an option to support quantization matrices for MTS that is different from DCT2’s matrices.</a:t>
            </a:r>
            <a:endParaRPr lang="en-US" sz="1700" dirty="0" smtClean="0"/>
          </a:p>
        </p:txBody>
      </p:sp>
    </p:spTree>
    <p:extLst>
      <p:ext uri="{BB962C8B-B14F-4D97-AF65-F5344CB8AC3E}">
        <p14:creationId xmlns:p14="http://schemas.microsoft.com/office/powerpoint/2010/main" val="40860364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="" xmlns:a16="http://schemas.microsoft.com/office/drawing/2014/main" id="{5B586F4B-1279-4C2E-931B-DED48CDA1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4881563"/>
            <a:ext cx="3444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800"/>
              <a:pPr algn="ctr" eaLnBrk="1" hangingPunct="1"/>
              <a:t>8</a:t>
            </a:fld>
            <a:endParaRPr lang="en-US" altLang="ja-JP" sz="800" dirty="0"/>
          </a:p>
        </p:txBody>
      </p:sp>
      <p:sp>
        <p:nvSpPr>
          <p:cNvPr id="4100" name="Line 14">
            <a:extLst>
              <a:ext uri="{FF2B5EF4-FFF2-40B4-BE49-F238E27FC236}">
                <a16:creationId xmlns="" xmlns:a16="http://schemas.microsoft.com/office/drawing/2014/main" id="{7616A4A8-7885-4859-AA48-B34EB7C1AE16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653" tIns="34327" rIns="68653" bIns="34327" anchor="ctr"/>
          <a:lstStyle/>
          <a:p>
            <a:endParaRPr lang="de-DE"/>
          </a:p>
        </p:txBody>
      </p:sp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7886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Support quantization matrices for MTS basis functions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 txBox="1">
            <a:spLocks/>
          </p:cNvSpPr>
          <p:nvPr/>
        </p:nvSpPr>
        <p:spPr>
          <a:xfrm>
            <a:off x="107503" y="546525"/>
            <a:ext cx="8919992" cy="1374297"/>
          </a:xfrm>
          <a:prstGeom prst="rect">
            <a:avLst/>
          </a:prstGeom>
        </p:spPr>
        <p:txBody>
          <a:bodyPr wrap="square" lIns="68653" tIns="34327" rIns="68653" bIns="34327">
            <a:spAutoFit/>
          </a:bodyPr>
          <a:lstStyle>
            <a:lvl1pPr marL="257175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ＭＳ Ｐゴシック" charset="0"/>
              </a:defRPr>
            </a:lvl1pPr>
            <a:lvl2pPr marL="557213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100">
                <a:solidFill>
                  <a:schemeClr val="tx1"/>
                </a:solidFill>
                <a:latin typeface="+mn-lt"/>
                <a:ea typeface="+mn-ea"/>
              </a:defRPr>
            </a:lvl2pPr>
            <a:lvl3pPr marL="8572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2001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4pPr>
            <a:lvl5pPr marL="1544638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5pPr>
            <a:lvl6pPr marL="1887962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6pPr>
            <a:lvl7pPr marL="2231227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7pPr>
            <a:lvl8pPr marL="2574493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8pPr>
            <a:lvl9pPr marL="2917759" indent="-171633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5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sz="2000" kern="0" dirty="0" smtClean="0"/>
              <a:t>The method to send quantization matrices is the same as DCT2</a:t>
            </a:r>
          </a:p>
          <a:p>
            <a:pPr lvl="1"/>
            <a:r>
              <a:rPr lang="en-US" sz="1700" kern="0" dirty="0" smtClean="0"/>
              <a:t>Matrices is supported only for </a:t>
            </a:r>
            <a:r>
              <a:rPr lang="en-US" sz="1700" kern="0" dirty="0" err="1" smtClean="0"/>
              <a:t>luma</a:t>
            </a:r>
            <a:r>
              <a:rPr lang="en-US" sz="1700" kern="0" dirty="0" smtClean="0"/>
              <a:t> since MTS is used only for </a:t>
            </a:r>
            <a:r>
              <a:rPr lang="en-US" sz="1700" kern="0" dirty="0" err="1" smtClean="0"/>
              <a:t>luma</a:t>
            </a:r>
            <a:r>
              <a:rPr lang="en-US" sz="1700" kern="0" dirty="0" smtClean="0"/>
              <a:t>.</a:t>
            </a:r>
          </a:p>
          <a:p>
            <a:pPr lvl="1"/>
            <a:r>
              <a:rPr lang="en-US" sz="1700" kern="0" dirty="0"/>
              <a:t>4</a:t>
            </a:r>
            <a:r>
              <a:rPr lang="en-US" sz="1700" kern="0" dirty="0" smtClean="0"/>
              <a:t> types of matrices for MTS: </a:t>
            </a:r>
            <a:r>
              <a:rPr lang="en-US" sz="1400" kern="0" dirty="0" smtClean="0"/>
              <a:t>(DST7, DST7), (DST7, DCT8)</a:t>
            </a:r>
            <a:r>
              <a:rPr lang="en-US" altLang="ja-JP" sz="1400" kern="0" dirty="0"/>
              <a:t> , (</a:t>
            </a:r>
            <a:r>
              <a:rPr lang="en-US" altLang="ja-JP" sz="1400" kern="0" dirty="0" smtClean="0"/>
              <a:t>DCT8, DST7), (DCT8, DCT8)</a:t>
            </a:r>
            <a:endParaRPr lang="en-US" sz="1700" kern="0" dirty="0" smtClean="0"/>
          </a:p>
          <a:p>
            <a:r>
              <a:rPr lang="en-US" sz="2000" kern="0" dirty="0" smtClean="0"/>
              <a:t>Default matrices are shared between DCT2 and MTS </a:t>
            </a: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5506622"/>
              </p:ext>
            </p:extLst>
          </p:nvPr>
        </p:nvGraphicFramePr>
        <p:xfrm>
          <a:off x="431540" y="2346725"/>
          <a:ext cx="3843425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8685"/>
                <a:gridCol w="768685"/>
                <a:gridCol w="768685"/>
                <a:gridCol w="768685"/>
                <a:gridCol w="768685"/>
              </a:tblGrid>
              <a:tr h="223689">
                <a:tc>
                  <a:txBody>
                    <a:bodyPr/>
                    <a:lstStyle/>
                    <a:p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DCT2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MTS (DST7,</a:t>
                      </a:r>
                      <a:r>
                        <a:rPr kumimoji="1" lang="en-US" altLang="ja-JP" sz="12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DCT8)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</a:tr>
              <a:tr h="223689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Size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Luma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Chroma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Luma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Chroma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3689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2x2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n/a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b="0" dirty="0" smtClean="0">
                          <a:solidFill>
                            <a:schemeClr val="tx1"/>
                          </a:solidFill>
                          <a:latin typeface="+mn-lt"/>
                          <a:cs typeface="Arial"/>
                          <a:sym typeface="Wingdings"/>
                        </a:rPr>
                        <a:t>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n/a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n/a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3689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4x4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b="0" dirty="0" smtClean="0">
                          <a:solidFill>
                            <a:schemeClr val="tx1"/>
                          </a:solidFill>
                          <a:latin typeface="Arial"/>
                          <a:cs typeface="Arial"/>
                          <a:sym typeface="Wingdings"/>
                        </a:rPr>
                        <a:t>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b="0" dirty="0" smtClean="0">
                          <a:solidFill>
                            <a:schemeClr val="tx1"/>
                          </a:solidFill>
                          <a:latin typeface="+mn-lt"/>
                          <a:cs typeface="Arial"/>
                          <a:sym typeface="Wingdings"/>
                        </a:rPr>
                        <a:t>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b="0" dirty="0" smtClean="0">
                          <a:solidFill>
                            <a:schemeClr val="tx1"/>
                          </a:solidFill>
                          <a:latin typeface="+mn-lt"/>
                          <a:cs typeface="Arial"/>
                          <a:sym typeface="Wingdings"/>
                        </a:rPr>
                        <a:t>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n/a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3689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8x8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b="0" dirty="0" smtClean="0">
                          <a:solidFill>
                            <a:schemeClr val="tx1"/>
                          </a:solidFill>
                          <a:latin typeface="+mn-lt"/>
                          <a:cs typeface="Arial"/>
                          <a:sym typeface="Wingdings"/>
                        </a:rPr>
                        <a:t>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b="0" dirty="0" smtClean="0">
                          <a:solidFill>
                            <a:schemeClr val="tx1"/>
                          </a:solidFill>
                          <a:latin typeface="+mn-lt"/>
                          <a:cs typeface="Arial"/>
                          <a:sym typeface="Wingdings"/>
                        </a:rPr>
                        <a:t>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b="0" dirty="0" smtClean="0">
                          <a:solidFill>
                            <a:schemeClr val="tx1"/>
                          </a:solidFill>
                          <a:latin typeface="+mn-lt"/>
                          <a:cs typeface="Arial"/>
                          <a:sym typeface="Wingdings"/>
                        </a:rPr>
                        <a:t>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n/a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3689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16x16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b="0" dirty="0" smtClean="0">
                          <a:solidFill>
                            <a:schemeClr val="tx1"/>
                          </a:solidFill>
                          <a:latin typeface="+mn-lt"/>
                          <a:cs typeface="Arial"/>
                          <a:sym typeface="Wingdings"/>
                        </a:rPr>
                        <a:t>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b="0" dirty="0" smtClean="0">
                          <a:solidFill>
                            <a:schemeClr val="tx1"/>
                          </a:solidFill>
                          <a:latin typeface="+mn-lt"/>
                          <a:cs typeface="Arial"/>
                          <a:sym typeface="Wingdings"/>
                        </a:rPr>
                        <a:t>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b="0" dirty="0" smtClean="0">
                          <a:solidFill>
                            <a:schemeClr val="tx1"/>
                          </a:solidFill>
                          <a:latin typeface="+mn-lt"/>
                          <a:cs typeface="Arial"/>
                          <a:sym typeface="Wingdings"/>
                        </a:rPr>
                        <a:t>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n/a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3689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200" dirty="0" smtClean="0"/>
                        <a:t>32x32</a:t>
                      </a:r>
                      <a:endParaRPr lang="ja-JP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b="0" dirty="0" smtClean="0">
                          <a:solidFill>
                            <a:schemeClr val="tx1"/>
                          </a:solidFill>
                          <a:latin typeface="+mn-lt"/>
                          <a:cs typeface="Arial"/>
                          <a:sym typeface="Wingdings"/>
                        </a:rPr>
                        <a:t>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b="0" dirty="0" smtClean="0">
                          <a:solidFill>
                            <a:schemeClr val="tx1"/>
                          </a:solidFill>
                          <a:latin typeface="+mn-lt"/>
                          <a:cs typeface="Arial"/>
                          <a:sym typeface="Wingdings"/>
                        </a:rPr>
                        <a:t>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b="0" dirty="0" smtClean="0">
                          <a:solidFill>
                            <a:schemeClr val="tx1"/>
                          </a:solidFill>
                          <a:latin typeface="+mn-lt"/>
                          <a:cs typeface="Arial"/>
                          <a:sym typeface="Wingdings"/>
                        </a:rPr>
                        <a:t>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n/a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3689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200" dirty="0" smtClean="0"/>
                        <a:t>64x64</a:t>
                      </a:r>
                      <a:endParaRPr lang="ja-JP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b="0" dirty="0" smtClean="0">
                          <a:solidFill>
                            <a:schemeClr val="tx1"/>
                          </a:solidFill>
                          <a:latin typeface="+mn-lt"/>
                          <a:cs typeface="Arial"/>
                          <a:sym typeface="Wingdings"/>
                        </a:rPr>
                        <a:t>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n/a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b="0" dirty="0" smtClean="0">
                          <a:solidFill>
                            <a:schemeClr val="tx1"/>
                          </a:solidFill>
                          <a:latin typeface="+mn-lt"/>
                          <a:cs typeface="Arial"/>
                          <a:sym typeface="Wingdings"/>
                        </a:rPr>
                        <a:t>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0" smtClean="0">
                          <a:solidFill>
                            <a:schemeClr val="tx1"/>
                          </a:solidFill>
                          <a:latin typeface="+mn-lt"/>
                        </a:rPr>
                        <a:t>n/a</a:t>
                      </a:r>
                      <a:endParaRPr kumimoji="1" lang="ja-JP" altLang="en-US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正方形/長方形 5"/>
          <p:cNvSpPr/>
          <p:nvPr/>
        </p:nvSpPr>
        <p:spPr>
          <a:xfrm>
            <a:off x="926593" y="2031690"/>
            <a:ext cx="28504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 smtClean="0"/>
              <a:t>[Support of quantization matrices]</a:t>
            </a:r>
            <a:endParaRPr lang="ja-JP" altLang="en-US" sz="1400" dirty="0"/>
          </a:p>
        </p:txBody>
      </p:sp>
      <p:graphicFrame>
        <p:nvGraphicFramePr>
          <p:cNvPr id="11" name="表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27157"/>
              </p:ext>
            </p:extLst>
          </p:nvPr>
        </p:nvGraphicFramePr>
        <p:xfrm>
          <a:off x="4668137" y="1941680"/>
          <a:ext cx="3459258" cy="27572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61655">
                  <a:extLst>
                    <a:ext uri="{9D8B030D-6E8A-4147-A177-3AD203B41FA5}">
                      <a16:colId xmlns:a16="http://schemas.microsoft.com/office/drawing/2014/main" xmlns="" val="3470088422"/>
                    </a:ext>
                  </a:extLst>
                </a:gridCol>
                <a:gridCol w="497603">
                  <a:extLst>
                    <a:ext uri="{9D8B030D-6E8A-4147-A177-3AD203B41FA5}">
                      <a16:colId xmlns:a16="http://schemas.microsoft.com/office/drawing/2014/main" xmlns="" val="4063465993"/>
                    </a:ext>
                  </a:extLst>
                </a:gridCol>
              </a:tblGrid>
              <a:tr h="19901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700" dirty="0" err="1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seq_parameter_set_rbsp</a:t>
                      </a:r>
                      <a:r>
                        <a:rPr lang="en-GB" sz="7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( ) {</a:t>
                      </a:r>
                      <a:endParaRPr lang="ja-JP" sz="7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749" marR="5174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700" b="1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Descriptor</a:t>
                      </a:r>
                      <a:endParaRPr lang="ja-JP" sz="700" b="1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749" marR="51749" marT="0" marB="0" anchor="ctr"/>
                </a:tc>
                <a:extLst>
                  <a:ext uri="{0D108BD9-81ED-4DB2-BD59-A6C34878D82A}">
                    <a16:rowId xmlns:a16="http://schemas.microsoft.com/office/drawing/2014/main" xmlns="" val="886858862"/>
                  </a:ext>
                </a:extLst>
              </a:tr>
              <a:tr h="181705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ja-JP" sz="7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  </a:t>
                      </a:r>
                      <a:r>
                        <a:rPr lang="en-US" altLang="ja-JP" sz="700" baseline="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 . . . </a:t>
                      </a:r>
                      <a:endParaRPr lang="ja-JP" sz="7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749" marR="5174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ja-JP" sz="7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749" marR="51749" marT="0" marB="0" anchor="ctr"/>
                </a:tc>
                <a:extLst>
                  <a:ext uri="{0D108BD9-81ED-4DB2-BD59-A6C34878D82A}">
                    <a16:rowId xmlns:a16="http://schemas.microsoft.com/office/drawing/2014/main" xmlns="" val="1240342652"/>
                  </a:ext>
                </a:extLst>
              </a:tr>
              <a:tr h="181705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700" b="1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700" b="1" dirty="0" err="1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scaling_list_enabled_flag</a:t>
                      </a:r>
                      <a:endParaRPr lang="ja-JP" sz="7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749" marR="5174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7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u(1)</a:t>
                      </a:r>
                      <a:endParaRPr lang="ja-JP" sz="7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749" marR="51749" marT="0" marB="0" anchor="ctr"/>
                </a:tc>
                <a:extLst>
                  <a:ext uri="{0D108BD9-81ED-4DB2-BD59-A6C34878D82A}">
                    <a16:rowId xmlns:a16="http://schemas.microsoft.com/office/drawing/2014/main" xmlns="" val="3457116061"/>
                  </a:ext>
                </a:extLst>
              </a:tr>
              <a:tr h="181705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7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	if( </a:t>
                      </a:r>
                      <a:r>
                        <a:rPr lang="en-GB" sz="700" dirty="0" err="1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scaling_list_enabled_flag</a:t>
                      </a:r>
                      <a:r>
                        <a:rPr lang="en-GB" sz="7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 ) {</a:t>
                      </a:r>
                      <a:endParaRPr lang="ja-JP" sz="7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749" marR="5174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7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 </a:t>
                      </a:r>
                      <a:endParaRPr lang="ja-JP" sz="7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749" marR="51749" marT="0" marB="0" anchor="ctr"/>
                </a:tc>
                <a:extLst>
                  <a:ext uri="{0D108BD9-81ED-4DB2-BD59-A6C34878D82A}">
                    <a16:rowId xmlns:a16="http://schemas.microsoft.com/office/drawing/2014/main" xmlns="" val="3602334231"/>
                  </a:ext>
                </a:extLst>
              </a:tr>
              <a:tr h="181705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63525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700" b="1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sz="700" b="1" dirty="0" err="1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sps_scaling_list_data_present_flag</a:t>
                      </a:r>
                      <a:endParaRPr lang="ja-JP" sz="7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749" marR="5174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7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u(1)</a:t>
                      </a:r>
                      <a:endParaRPr lang="ja-JP" sz="7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749" marR="51749" marT="0" marB="0" anchor="ctr"/>
                </a:tc>
                <a:extLst>
                  <a:ext uri="{0D108BD9-81ED-4DB2-BD59-A6C34878D82A}">
                    <a16:rowId xmlns:a16="http://schemas.microsoft.com/office/drawing/2014/main" xmlns="" val="3057008223"/>
                  </a:ext>
                </a:extLst>
              </a:tr>
              <a:tr h="181705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7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if( </a:t>
                      </a:r>
                      <a:r>
                        <a:rPr lang="en-GB" sz="700" dirty="0" err="1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sps_</a:t>
                      </a:r>
                      <a:r>
                        <a:rPr lang="en-GB" sz="700" dirty="0" err="1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scaling_list_data_present</a:t>
                      </a:r>
                      <a:r>
                        <a:rPr lang="en-GB" sz="700" dirty="0" err="1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_flag</a:t>
                      </a:r>
                      <a:r>
                        <a:rPr lang="en-GB" sz="7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GB" sz="7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) {</a:t>
                      </a:r>
                      <a:endParaRPr lang="ja-JP" sz="7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749" marR="5174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70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 </a:t>
                      </a:r>
                      <a:endParaRPr lang="ja-JP" sz="70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749" marR="51749" marT="0" marB="0" anchor="ctr"/>
                </a:tc>
                <a:extLst>
                  <a:ext uri="{0D108BD9-81ED-4DB2-BD59-A6C34878D82A}">
                    <a16:rowId xmlns:a16="http://schemas.microsoft.com/office/drawing/2014/main" xmlns="" val="769455121"/>
                  </a:ext>
                </a:extLst>
              </a:tr>
              <a:tr h="181705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40640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altLang="ja-JP" sz="7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GB" altLang="ja-JP" sz="700" dirty="0" err="1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mts_idx</a:t>
                      </a:r>
                      <a:r>
                        <a:rPr lang="en-GB" altLang="ja-JP" sz="7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= -1</a:t>
                      </a:r>
                      <a:endParaRPr lang="ja-JP" altLang="ja-JP" sz="7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749" marR="5174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ja-JP" sz="7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749" marR="51749" marT="0" marB="0" anchor="ctr"/>
                </a:tc>
                <a:extLst>
                  <a:ext uri="{0D108BD9-81ED-4DB2-BD59-A6C34878D82A}">
                    <a16:rowId xmlns:a16="http://schemas.microsoft.com/office/drawing/2014/main" xmlns="" val="3548126534"/>
                  </a:ext>
                </a:extLst>
              </a:tr>
              <a:tr h="181705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40640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altLang="ja-JP" sz="7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GB" altLang="ja-JP" sz="700" dirty="0" err="1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scaling_list</a:t>
                      </a:r>
                      <a:r>
                        <a:rPr lang="en-GB" altLang="ja-JP" sz="700" dirty="0" err="1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_data</a:t>
                      </a:r>
                      <a:r>
                        <a:rPr lang="en-GB" altLang="ja-JP" sz="7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( )</a:t>
                      </a:r>
                      <a:endParaRPr lang="ja-JP" altLang="ja-JP" sz="7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749" marR="5174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ja-JP" sz="7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749" marR="51749" marT="0" marB="0" anchor="ctr"/>
                </a:tc>
                <a:extLst>
                  <a:ext uri="{0D108BD9-81ED-4DB2-BD59-A6C34878D82A}">
                    <a16:rowId xmlns:a16="http://schemas.microsoft.com/office/drawing/2014/main" xmlns="" val="945919596"/>
                  </a:ext>
                </a:extLst>
              </a:tr>
              <a:tr h="181705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63525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7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altLang="ja-JP" sz="700" b="1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700" b="1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sps_scaling_list_</a:t>
                      </a:r>
                      <a:r>
                        <a:rPr lang="en-GB" altLang="ja-JP" sz="700" b="1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extension_</a:t>
                      </a:r>
                      <a:r>
                        <a:rPr lang="en-GB" sz="700" b="1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data_present_flag</a:t>
                      </a:r>
                      <a:endParaRPr lang="ja-JP" sz="7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749" marR="5174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7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u(1)</a:t>
                      </a:r>
                      <a:endParaRPr lang="ja-JP" sz="7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749" marR="51749" marT="0" marB="0" anchor="ctr"/>
                </a:tc>
                <a:extLst>
                  <a:ext uri="{0D108BD9-81ED-4DB2-BD59-A6C34878D82A}">
                    <a16:rowId xmlns:a16="http://schemas.microsoft.com/office/drawing/2014/main" xmlns="" val="2807567529"/>
                  </a:ext>
                </a:extLst>
              </a:tr>
              <a:tr h="181705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altLang="ja-JP" sz="7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	if( </a:t>
                      </a:r>
                      <a:r>
                        <a:rPr lang="en-GB" altLang="ja-JP" sz="7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sps_</a:t>
                      </a:r>
                      <a:r>
                        <a:rPr lang="en-GB" altLang="ja-JP" sz="7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scaling_list_extension_data</a:t>
                      </a:r>
                      <a:r>
                        <a:rPr lang="en-GB" altLang="ja-JP" sz="7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_present_flag</a:t>
                      </a:r>
                      <a:r>
                        <a:rPr lang="en-GB" altLang="ja-JP" sz="7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)</a:t>
                      </a:r>
                      <a:endParaRPr lang="ja-JP" altLang="ja-JP" sz="7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749" marR="5174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ja-JP" sz="7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749" marR="51749" marT="0" marB="0" anchor="ctr"/>
                </a:tc>
                <a:extLst>
                  <a:ext uri="{0D108BD9-81ED-4DB2-BD59-A6C34878D82A}">
                    <a16:rowId xmlns:a16="http://schemas.microsoft.com/office/drawing/2014/main" xmlns="" val="901265763"/>
                  </a:ext>
                </a:extLst>
              </a:tr>
              <a:tr h="181705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40640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altLang="ja-JP" sz="7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		for( </a:t>
                      </a:r>
                      <a:r>
                        <a:rPr lang="en-GB" altLang="ja-JP" sz="7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mts_idx</a:t>
                      </a:r>
                      <a:r>
                        <a:rPr lang="en-GB" altLang="ja-JP" sz="7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= 0; </a:t>
                      </a:r>
                      <a:r>
                        <a:rPr lang="en-GB" altLang="ja-JP" sz="7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mts_idx</a:t>
                      </a:r>
                      <a:r>
                        <a:rPr lang="en-GB" altLang="ja-JP" sz="7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&lt; 4; </a:t>
                      </a:r>
                      <a:r>
                        <a:rPr lang="en-GB" altLang="ja-JP" sz="7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mts_idx</a:t>
                      </a:r>
                      <a:r>
                        <a:rPr lang="en-GB" altLang="ja-JP" sz="7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++)</a:t>
                      </a:r>
                      <a:endParaRPr lang="ja-JP" sz="7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749" marR="5174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ja-JP" sz="7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749" marR="51749" marT="0" marB="0" anchor="ctr"/>
                </a:tc>
                <a:extLst>
                  <a:ext uri="{0D108BD9-81ED-4DB2-BD59-A6C34878D82A}">
                    <a16:rowId xmlns:a16="http://schemas.microsoft.com/office/drawing/2014/main" xmlns="" val="3414228650"/>
                  </a:ext>
                </a:extLst>
              </a:tr>
              <a:tr h="181705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40640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7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GB" altLang="ja-JP" sz="7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sz="7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scaling_list</a:t>
                      </a:r>
                      <a:r>
                        <a:rPr lang="en-GB" sz="7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_data</a:t>
                      </a:r>
                      <a:r>
                        <a:rPr lang="en-GB" sz="7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( </a:t>
                      </a:r>
                      <a:r>
                        <a:rPr lang="en-GB" sz="7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)</a:t>
                      </a:r>
                      <a:endParaRPr lang="ja-JP" sz="7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749" marR="5174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7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 </a:t>
                      </a:r>
                      <a:endParaRPr lang="ja-JP" sz="7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749" marR="51749" marT="0" marB="0" anchor="ctr"/>
                </a:tc>
                <a:extLst>
                  <a:ext uri="{0D108BD9-81ED-4DB2-BD59-A6C34878D82A}">
                    <a16:rowId xmlns:a16="http://schemas.microsoft.com/office/drawing/2014/main" xmlns="" val="3398566971"/>
                  </a:ext>
                </a:extLst>
              </a:tr>
              <a:tr h="181705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altLang="ja-JP" sz="70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		}</a:t>
                      </a:r>
                      <a:endParaRPr lang="ja-JP" altLang="ja-JP" sz="7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749" marR="5174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ja-JP" sz="7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749" marR="51749" marT="0" marB="0" anchor="ctr"/>
                </a:tc>
                <a:extLst>
                  <a:ext uri="{0D108BD9-81ED-4DB2-BD59-A6C34878D82A}">
                    <a16:rowId xmlns:a16="http://schemas.microsoft.com/office/drawing/2014/main" xmlns="" val="755207566"/>
                  </a:ext>
                </a:extLst>
              </a:tr>
              <a:tr h="181705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7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	}</a:t>
                      </a:r>
                      <a:endParaRPr lang="ja-JP" sz="7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749" marR="5174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7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 </a:t>
                      </a:r>
                      <a:endParaRPr lang="ja-JP" sz="7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749" marR="51749" marT="0" marB="0" anchor="ctr"/>
                </a:tc>
                <a:extLst>
                  <a:ext uri="{0D108BD9-81ED-4DB2-BD59-A6C34878D82A}">
                    <a16:rowId xmlns:a16="http://schemas.microsoft.com/office/drawing/2014/main" xmlns="" val="160065183"/>
                  </a:ext>
                </a:extLst>
              </a:tr>
              <a:tr h="181705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ja-JP" sz="700" baseline="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     . . . </a:t>
                      </a:r>
                      <a:endParaRPr lang="ja-JP" sz="7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749" marR="5174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ja-JP" sz="7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749" marR="51749" marT="0" marB="0" anchor="ctr"/>
                </a:tc>
                <a:extLst>
                  <a:ext uri="{0D108BD9-81ED-4DB2-BD59-A6C34878D82A}">
                    <a16:rowId xmlns:a16="http://schemas.microsoft.com/office/drawing/2014/main" xmlns="" val="1207224657"/>
                  </a:ext>
                </a:extLst>
              </a:tr>
            </a:tbl>
          </a:graphicData>
        </a:graphic>
      </p:graphicFrame>
      <p:sp>
        <p:nvSpPr>
          <p:cNvPr id="13" name="線吹き出し 1 (枠付き) 35">
            <a:extLst>
              <a:ext uri="{FF2B5EF4-FFF2-40B4-BE49-F238E27FC236}">
                <a16:creationId xmlns:a16="http://schemas.microsoft.com/office/drawing/2014/main" xmlns="" id="{22EEA7BE-7621-4507-A15D-D8C5E1E7FAD5}"/>
              </a:ext>
            </a:extLst>
          </p:cNvPr>
          <p:cNvSpPr/>
          <p:nvPr/>
        </p:nvSpPr>
        <p:spPr>
          <a:xfrm>
            <a:off x="6957265" y="3966905"/>
            <a:ext cx="1929445" cy="668459"/>
          </a:xfrm>
          <a:prstGeom prst="borderCallout1">
            <a:avLst>
              <a:gd name="adj1" fmla="val 29178"/>
              <a:gd name="adj2" fmla="val -443"/>
              <a:gd name="adj3" fmla="val 9508"/>
              <a:gd name="adj4" fmla="val -11613"/>
            </a:avLst>
          </a:prstGeom>
          <a:solidFill>
            <a:srgbClr val="C0504D"/>
          </a:solidFill>
          <a:ln w="25400" cap="flat" cmpd="sng" algn="ctr">
            <a:solidFill>
              <a:srgbClr val="C0504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メイリオ" panose="020B0604030504040204" pitchFamily="50" charset="-128"/>
                <a:cs typeface="+mn-cs"/>
              </a:rPr>
              <a:t>mts_index</a:t>
            </a:r>
            <a:r>
              <a:rPr kumimoji="0" lang="en-US" altLang="ja-JP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メイリオ" panose="020B0604030504040204" pitchFamily="50" charset="-128"/>
                <a:cs typeface="+mn-cs"/>
              </a:rPr>
              <a:t> = 0 : DCT8xDCT8</a:t>
            </a: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メイリオ" panose="020B0604030504040204" pitchFamily="50" charset="-128"/>
                <a:cs typeface="+mn-cs"/>
              </a:rPr>
              <a:t>mts_index</a:t>
            </a:r>
            <a:r>
              <a:rPr kumimoji="0" lang="en-US" altLang="ja-JP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メイリオ" panose="020B0604030504040204" pitchFamily="50" charset="-128"/>
                <a:cs typeface="+mn-cs"/>
              </a:rPr>
              <a:t> = 1 : DCT8xDST7</a:t>
            </a: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メイリオ" panose="020B0604030504040204" pitchFamily="50" charset="-128"/>
                <a:cs typeface="+mn-cs"/>
              </a:rPr>
              <a:t>mts_index</a:t>
            </a:r>
            <a:r>
              <a:rPr kumimoji="0" lang="en-US" altLang="ja-JP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メイリオ" panose="020B0604030504040204" pitchFamily="50" charset="-128"/>
                <a:cs typeface="+mn-cs"/>
              </a:rPr>
              <a:t> = 2 : DST7xDCT8</a:t>
            </a: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メイリオ" panose="020B0604030504040204" pitchFamily="50" charset="-128"/>
                <a:cs typeface="+mn-cs"/>
              </a:rPr>
              <a:t>mts_index</a:t>
            </a:r>
            <a:r>
              <a:rPr kumimoji="0" lang="en-US" altLang="ja-JP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メイリオ" panose="020B0604030504040204" pitchFamily="50" charset="-128"/>
                <a:cs typeface="+mn-cs"/>
              </a:rPr>
              <a:t> = 3 : DST7xDST7</a:t>
            </a:r>
          </a:p>
        </p:txBody>
      </p:sp>
    </p:spTree>
    <p:extLst>
      <p:ext uri="{BB962C8B-B14F-4D97-AF65-F5344CB8AC3E}">
        <p14:creationId xmlns:p14="http://schemas.microsoft.com/office/powerpoint/2010/main" val="40902518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11">
            <a:extLst>
              <a:ext uri="{FF2B5EF4-FFF2-40B4-BE49-F238E27FC236}">
                <a16:creationId xmlns="" xmlns:a16="http://schemas.microsoft.com/office/drawing/2014/main" id="{ECC76970-2324-4098-8555-30AEC20509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-47453"/>
            <a:ext cx="7886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428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653" tIns="34327" rIns="68653" bIns="34327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solidFill>
                  <a:schemeClr val="bg1"/>
                </a:solidFill>
              </a:rPr>
              <a:t>Proposed syntax modification of </a:t>
            </a:r>
            <a:r>
              <a:rPr lang="en-US" altLang="ja-JP" sz="2400" dirty="0" err="1" smtClean="0">
                <a:solidFill>
                  <a:schemeClr val="bg1"/>
                </a:solidFill>
              </a:rPr>
              <a:t>scaling_list_data</a:t>
            </a:r>
            <a:r>
              <a:rPr lang="en-US" altLang="ja-JP" sz="2400" dirty="0" smtClean="0">
                <a:solidFill>
                  <a:schemeClr val="bg1"/>
                </a:solidFill>
              </a:rPr>
              <a:t>( )</a:t>
            </a:r>
            <a:endParaRPr lang="en-US" altLang="ja-JP" sz="2400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456515"/>
            <a:ext cx="8649961" cy="377101"/>
          </a:xfrm>
        </p:spPr>
        <p:txBody>
          <a:bodyPr wrap="square">
            <a:spAutoFit/>
          </a:bodyPr>
          <a:lstStyle/>
          <a:p>
            <a:r>
              <a:rPr lang="en-US" sz="2000" dirty="0" smtClean="0"/>
              <a:t>Syntax for quantization matrices of MTS follows that of DCT2.</a:t>
            </a:r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878954"/>
              </p:ext>
            </p:extLst>
          </p:nvPr>
        </p:nvGraphicFramePr>
        <p:xfrm>
          <a:off x="409679" y="1042163"/>
          <a:ext cx="3803069" cy="308412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03069">
                  <a:extLst>
                    <a:ext uri="{9D8B030D-6E8A-4147-A177-3AD203B41FA5}">
                      <a16:colId xmlns:a16="http://schemas.microsoft.com/office/drawing/2014/main" xmlns="" val="3470088422"/>
                    </a:ext>
                  </a:extLst>
                </a:gridCol>
              </a:tblGrid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dirty="0" err="1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scaling_list_data</a:t>
                      </a:r>
                      <a:r>
                        <a:rPr lang="en-GB" sz="6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( ) {</a:t>
                      </a:r>
                      <a:endParaRPr lang="ja-JP" sz="6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86858862"/>
                  </a:ext>
                </a:extLst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altLang="ja-JP" sz="6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for( </a:t>
                      </a:r>
                      <a:r>
                        <a:rPr lang="en-GB" altLang="ja-JP" sz="6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sizeId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= 0; </a:t>
                      </a:r>
                      <a:r>
                        <a:rPr lang="en-GB" altLang="ja-JP" sz="6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sizeId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&lt; 6; </a:t>
                      </a:r>
                      <a:r>
                        <a:rPr lang="en-GB" altLang="ja-JP" sz="6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sizeId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++ ) </a:t>
                      </a:r>
                      <a:endParaRPr lang="ja-JP" sz="6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99221408"/>
                  </a:ext>
                </a:extLst>
              </a:tr>
              <a:tr h="1468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0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  <a:defRPr/>
                      </a:pPr>
                      <a:r>
                        <a:rPr lang="en-GB" altLang="ja-JP" sz="6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if( </a:t>
                      </a:r>
                      <a:r>
                        <a:rPr lang="en-GB" altLang="ja-JP" sz="6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mts_idx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== -1 )</a:t>
                      </a:r>
                      <a:endParaRPr lang="ja-JP" altLang="ja-JP" sz="6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2464815"/>
                  </a:ext>
                </a:extLst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altLang="ja-JP" sz="6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60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for</a:t>
                      </a:r>
                      <a:r>
                        <a:rPr lang="en-GB" sz="6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( </a:t>
                      </a:r>
                      <a:r>
                        <a:rPr lang="en-GB" sz="600" dirty="0" err="1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matrixId</a:t>
                      </a:r>
                      <a:r>
                        <a:rPr lang="en-GB" sz="6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 = 0; </a:t>
                      </a:r>
                      <a:r>
                        <a:rPr lang="en-GB" sz="600" dirty="0" err="1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matrixId</a:t>
                      </a:r>
                      <a:r>
                        <a:rPr lang="en-GB" sz="6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 &lt; 6; </a:t>
                      </a:r>
                      <a:r>
                        <a:rPr lang="en-GB" sz="600" dirty="0" err="1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matrixId</a:t>
                      </a:r>
                      <a:r>
                        <a:rPr lang="en-GB" sz="6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 </a:t>
                      </a:r>
                      <a:r>
                        <a:rPr lang="en-GB" sz="60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+= </a:t>
                      </a:r>
                      <a:r>
                        <a:rPr lang="en-GB" sz="6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( </a:t>
                      </a:r>
                      <a:r>
                        <a:rPr lang="en-GB" sz="600" dirty="0" err="1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sizeId</a:t>
                      </a:r>
                      <a:r>
                        <a:rPr lang="en-GB" sz="60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 == </a:t>
                      </a:r>
                      <a:r>
                        <a:rPr lang="en-GB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5</a:t>
                      </a:r>
                      <a:r>
                        <a:rPr lang="en-GB" sz="60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 ) </a:t>
                      </a:r>
                      <a:r>
                        <a:rPr lang="en-GB" sz="6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? 3 : 1 </a:t>
                      </a:r>
                      <a:r>
                        <a:rPr lang="en-GB" sz="60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)</a:t>
                      </a:r>
                      <a:endParaRPr lang="ja-JP" sz="6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57116061"/>
                  </a:ext>
                </a:extLst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GB" altLang="ja-JP" sz="6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if( ! ( ( </a:t>
                      </a:r>
                      <a:r>
                        <a:rPr lang="en-GB" altLang="ja-JP" sz="6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sizeId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== 0 ) &amp;&amp; ( </a:t>
                      </a:r>
                      <a:r>
                        <a:rPr lang="en-GB" altLang="ja-JP" sz="6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matrixId</a:t>
                      </a:r>
                      <a:r>
                        <a:rPr lang="en-GB" altLang="ja-JP" sz="6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% 3  == 0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) ) ) {</a:t>
                      </a:r>
                      <a:endParaRPr lang="ja-JP" altLang="ja-JP" sz="6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97458246"/>
                  </a:ext>
                </a:extLst>
              </a:tr>
              <a:tr h="1468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0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  <a:defRPr/>
                      </a:pP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			</a:t>
                      </a:r>
                      <a:r>
                        <a:rPr lang="en-GB" altLang="ja-JP" sz="6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matrixIds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= (mts_idx+1)*6 + </a:t>
                      </a:r>
                      <a:r>
                        <a:rPr lang="en-GB" altLang="ja-JP" sz="6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matrixId</a:t>
                      </a:r>
                      <a:endParaRPr lang="ja-JP" altLang="ja-JP" sz="6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10305783"/>
                  </a:ext>
                </a:extLst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			</a:t>
                      </a:r>
                      <a:r>
                        <a:rPr lang="en-GB" altLang="ja-JP" sz="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altLang="ja-JP" sz="6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600" b="1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scaling_list_pred_mode_flag</a:t>
                      </a:r>
                      <a:r>
                        <a:rPr lang="en-GB" sz="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[ </a:t>
                      </a:r>
                      <a:r>
                        <a:rPr lang="en-GB" sz="6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sizeId</a:t>
                      </a:r>
                      <a:r>
                        <a:rPr lang="en-GB" sz="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 ][ </a:t>
                      </a:r>
                      <a:r>
                        <a:rPr lang="en-GB" sz="6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matrixIds</a:t>
                      </a:r>
                      <a:r>
                        <a:rPr lang="en-GB" sz="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 ]</a:t>
                      </a:r>
                      <a:endParaRPr lang="ja-JP" sz="600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02334231"/>
                  </a:ext>
                </a:extLst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GB" altLang="ja-JP" sz="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altLang="ja-JP" sz="6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if</a:t>
                      </a:r>
                      <a:r>
                        <a:rPr lang="en-GB" sz="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( !</a:t>
                      </a:r>
                      <a:r>
                        <a:rPr lang="en-GB" sz="6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scaling_list_pred_mode_flag</a:t>
                      </a:r>
                      <a:r>
                        <a:rPr lang="en-GB" sz="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[ </a:t>
                      </a:r>
                      <a:r>
                        <a:rPr lang="en-GB" sz="6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sizeId</a:t>
                      </a:r>
                      <a:r>
                        <a:rPr lang="en-GB" sz="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 ][ </a:t>
                      </a:r>
                      <a:r>
                        <a:rPr lang="en-GB" altLang="ja-JP" sz="6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matrixIds</a:t>
                      </a:r>
                      <a:r>
                        <a:rPr lang="en-GB" sz="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 ] )</a:t>
                      </a:r>
                      <a:endParaRPr lang="ja-JP" sz="600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57008223"/>
                  </a:ext>
                </a:extLst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				</a:t>
                      </a:r>
                      <a:r>
                        <a:rPr lang="en-GB" altLang="ja-JP" sz="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altLang="ja-JP" sz="6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600" b="1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scaling_list_pred_matrix_id_delta</a:t>
                      </a:r>
                      <a:r>
                        <a:rPr lang="en-GB" sz="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[ </a:t>
                      </a:r>
                      <a:r>
                        <a:rPr lang="en-GB" sz="6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sizeId</a:t>
                      </a:r>
                      <a:r>
                        <a:rPr lang="en-GB" sz="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 ][ </a:t>
                      </a:r>
                      <a:r>
                        <a:rPr lang="en-GB" altLang="ja-JP" sz="6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matrixIds</a:t>
                      </a:r>
                      <a:r>
                        <a:rPr lang="en-GB" sz="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 ]</a:t>
                      </a:r>
                      <a:endParaRPr lang="ja-JP" sz="600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69455121"/>
                  </a:ext>
                </a:extLst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GB" altLang="ja-JP" sz="6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sz="6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else </a:t>
                      </a:r>
                      <a:r>
                        <a:rPr lang="en-GB" sz="6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{</a:t>
                      </a:r>
                      <a:endParaRPr lang="ja-JP" sz="6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98566971"/>
                  </a:ext>
                </a:extLst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GB" altLang="ja-JP" sz="6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sz="600" dirty="0" err="1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next</a:t>
                      </a:r>
                      <a:r>
                        <a:rPr lang="en-GB" sz="600" dirty="0" err="1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C</a:t>
                      </a:r>
                      <a:r>
                        <a:rPr lang="en-GB" sz="600" dirty="0" err="1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oef</a:t>
                      </a:r>
                      <a:r>
                        <a:rPr lang="en-GB" sz="6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GB" sz="6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=</a:t>
                      </a:r>
                      <a:r>
                        <a:rPr lang="en-GB" sz="6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GB" sz="6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8</a:t>
                      </a:r>
                      <a:endParaRPr lang="ja-JP" sz="6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0065183"/>
                  </a:ext>
                </a:extLst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GB" altLang="ja-JP" sz="6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sz="600" dirty="0" err="1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coefNum</a:t>
                      </a:r>
                      <a:r>
                        <a:rPr lang="en-GB" sz="6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GB" sz="6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= Min( 64, </a:t>
                      </a:r>
                      <a:r>
                        <a:rPr lang="en-GB" sz="6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( 1  &lt;&lt;  ( 4 + ( </a:t>
                      </a:r>
                      <a:r>
                        <a:rPr lang="en-GB" sz="600" dirty="0" err="1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sizeId</a:t>
                      </a:r>
                      <a:r>
                        <a:rPr lang="en-GB" sz="6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  &lt;&lt;  1 ) ) ) </a:t>
                      </a:r>
                      <a:r>
                        <a:rPr lang="en-GB" sz="6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)</a:t>
                      </a:r>
                      <a:endParaRPr lang="ja-JP" sz="6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97068340"/>
                  </a:ext>
                </a:extLst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altLang="ja-JP" sz="6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if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( </a:t>
                      </a:r>
                      <a:r>
                        <a:rPr lang="en-GB" sz="6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sizeId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&gt; </a:t>
                      </a:r>
                      <a:r>
                        <a:rPr lang="en-GB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2 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) {</a:t>
                      </a:r>
                      <a:endParaRPr lang="ja-JP" sz="6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04497442"/>
                  </a:ext>
                </a:extLst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			</a:t>
                      </a:r>
                      <a:r>
                        <a:rPr lang="en-GB" altLang="ja-JP" sz="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altLang="ja-JP" sz="6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6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scaling_list_dc_coef_mi</a:t>
                      </a:r>
                      <a:r>
                        <a:rPr lang="en-GB" sz="6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n</a:t>
                      </a:r>
                      <a:r>
                        <a:rPr lang="en-GB" sz="6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us8</a:t>
                      </a:r>
                      <a:r>
                        <a:rPr lang="en-GB" sz="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[ </a:t>
                      </a:r>
                      <a:r>
                        <a:rPr lang="en-GB" sz="6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sizeId</a:t>
                      </a:r>
                      <a:r>
                        <a:rPr lang="en-GB" sz="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 − 2 ][ </a:t>
                      </a:r>
                      <a:r>
                        <a:rPr lang="en-GB" altLang="ja-JP" sz="6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matrixIds</a:t>
                      </a:r>
                      <a:r>
                        <a:rPr lang="en-GB" sz="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 ]</a:t>
                      </a:r>
                      <a:endParaRPr lang="ja-JP" sz="600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7360423"/>
                  </a:ext>
                </a:extLst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			</a:t>
                      </a:r>
                      <a:r>
                        <a:rPr lang="en-GB" altLang="ja-JP" sz="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altLang="ja-JP" sz="6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6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nextCoef</a:t>
                      </a:r>
                      <a:r>
                        <a:rPr lang="en-GB" sz="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GB" sz="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= scaling_list_dc_coef_minus8[ </a:t>
                      </a:r>
                      <a:r>
                        <a:rPr lang="en-GB" sz="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sizeId−2</a:t>
                      </a:r>
                      <a:r>
                        <a:rPr lang="en-GB" sz="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 ][ </a:t>
                      </a:r>
                      <a:r>
                        <a:rPr lang="en-GB" altLang="ja-JP" sz="6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matrixIds</a:t>
                      </a:r>
                      <a:r>
                        <a:rPr lang="en-GB" sz="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 ] + 8</a:t>
                      </a:r>
                      <a:endParaRPr lang="ja-JP" sz="600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49992571"/>
                  </a:ext>
                </a:extLst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GB" altLang="ja-JP" sz="6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sz="6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}</a:t>
                      </a:r>
                      <a:endParaRPr lang="ja-JP" sz="6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51769808"/>
                  </a:ext>
                </a:extLst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GB" altLang="ja-JP" sz="6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sz="600" dirty="0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for</a:t>
                      </a:r>
                      <a:r>
                        <a:rPr lang="en-GB" sz="6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(</a:t>
                      </a:r>
                      <a:r>
                        <a:rPr lang="en-GB" sz="6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GB" sz="600" dirty="0" err="1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i</a:t>
                      </a:r>
                      <a:r>
                        <a:rPr lang="en-GB" sz="6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 = 0; </a:t>
                      </a:r>
                      <a:r>
                        <a:rPr lang="en-GB" sz="600" dirty="0" err="1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i</a:t>
                      </a:r>
                      <a:r>
                        <a:rPr lang="en-GB" sz="6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GB" sz="6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&lt;</a:t>
                      </a:r>
                      <a:r>
                        <a:rPr lang="en-GB" sz="6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GB" sz="600" dirty="0" err="1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coefNum</a:t>
                      </a:r>
                      <a:r>
                        <a:rPr lang="en-GB" sz="6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; </a:t>
                      </a:r>
                      <a:r>
                        <a:rPr lang="en-GB" sz="600" dirty="0" err="1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i</a:t>
                      </a:r>
                      <a:r>
                        <a:rPr lang="en-GB" sz="6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++ ) {</a:t>
                      </a:r>
                      <a:endParaRPr lang="ja-JP" sz="6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4647848"/>
                  </a:ext>
                </a:extLst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				</a:t>
                      </a:r>
                      <a:r>
                        <a:rPr lang="en-GB" sz="6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altLang="ja-JP" sz="6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sz="600" b="1" dirty="0" err="1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scaling_list_</a:t>
                      </a:r>
                      <a:r>
                        <a:rPr lang="en-GB" sz="600" b="1" dirty="0" err="1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delta_coef</a:t>
                      </a:r>
                      <a:endParaRPr lang="ja-JP" sz="6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82116113"/>
                  </a:ext>
                </a:extLst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				</a:t>
                      </a:r>
                      <a:r>
                        <a:rPr lang="en-GB" sz="6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altLang="ja-JP" sz="6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sz="600" dirty="0" err="1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next</a:t>
                      </a:r>
                      <a:r>
                        <a:rPr lang="en-GB" sz="600" dirty="0" err="1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C</a:t>
                      </a:r>
                      <a:r>
                        <a:rPr lang="en-GB" sz="600" dirty="0" err="1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oef</a:t>
                      </a:r>
                      <a:r>
                        <a:rPr lang="en-GB" sz="6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GB" sz="6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=</a:t>
                      </a:r>
                      <a:r>
                        <a:rPr lang="en-GB" sz="6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GB" sz="6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( </a:t>
                      </a:r>
                      <a:r>
                        <a:rPr lang="en-GB" sz="600" dirty="0" err="1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next</a:t>
                      </a:r>
                      <a:r>
                        <a:rPr lang="en-GB" sz="600" dirty="0" err="1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C</a:t>
                      </a:r>
                      <a:r>
                        <a:rPr lang="en-GB" sz="600" dirty="0" err="1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oef</a:t>
                      </a:r>
                      <a:r>
                        <a:rPr lang="en-GB" sz="6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 + </a:t>
                      </a:r>
                      <a:r>
                        <a:rPr lang="en-GB" sz="600" dirty="0" err="1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scaling_list_</a:t>
                      </a:r>
                      <a:r>
                        <a:rPr lang="en-GB" sz="600" dirty="0" err="1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delta_coef</a:t>
                      </a:r>
                      <a:r>
                        <a:rPr lang="en-GB" sz="6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 + 256 ) % 256</a:t>
                      </a:r>
                      <a:endParaRPr lang="ja-JP" sz="6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87824355"/>
                  </a:ext>
                </a:extLst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			</a:t>
                      </a:r>
                      <a:r>
                        <a:rPr lang="en-GB" altLang="ja-JP" sz="6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sz="600" dirty="0" err="1" smtClean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ScalingList</a:t>
                      </a:r>
                      <a:r>
                        <a:rPr lang="en-GB" sz="6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[ </a:t>
                      </a:r>
                      <a:r>
                        <a:rPr lang="en-GB" sz="600" dirty="0" err="1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sizeId</a:t>
                      </a:r>
                      <a:r>
                        <a:rPr lang="en-GB" sz="6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 ][ </a:t>
                      </a:r>
                      <a:r>
                        <a:rPr lang="en-GB" altLang="ja-JP" sz="6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matrixIds</a:t>
                      </a:r>
                      <a:r>
                        <a:rPr lang="en-GB" sz="6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 ][ </a:t>
                      </a:r>
                      <a:r>
                        <a:rPr lang="en-GB" sz="600" dirty="0" err="1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i</a:t>
                      </a:r>
                      <a:r>
                        <a:rPr lang="en-GB" sz="6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 ]</a:t>
                      </a:r>
                      <a:r>
                        <a:rPr lang="en-GB" sz="6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GB" sz="600" dirty="0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=</a:t>
                      </a:r>
                      <a:r>
                        <a:rPr lang="en-GB" sz="6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GB" sz="600" dirty="0" err="1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next</a:t>
                      </a:r>
                      <a:r>
                        <a:rPr lang="en-GB" sz="600" dirty="0" err="1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C</a:t>
                      </a:r>
                      <a:r>
                        <a:rPr lang="en-GB" sz="600" dirty="0" err="1"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oef</a:t>
                      </a:r>
                      <a:endParaRPr lang="ja-JP" sz="600" dirty="0"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2252114"/>
                  </a:ext>
                </a:extLst>
              </a:tr>
              <a:tr h="146863">
                <a:tc>
                  <a:txBody>
                    <a:bodyPr/>
                    <a:lstStyle/>
                    <a:p>
                      <a:pPr hangingPunct="0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GB" altLang="ja-JP" sz="6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sz="600" dirty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altLang="ja-JP" sz="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} </a:t>
                      </a:r>
                      <a:r>
                        <a:rPr lang="en-GB" altLang="ja-JP" sz="6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} </a:t>
                      </a:r>
                      <a:r>
                        <a:rPr lang="en-GB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}</a:t>
                      </a:r>
                      <a:endParaRPr lang="ja-JP" sz="6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20679600"/>
                  </a:ext>
                </a:extLst>
              </a:tr>
            </a:tbl>
          </a:graphicData>
        </a:graphic>
      </p:graphicFrame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0174234"/>
              </p:ext>
            </p:extLst>
          </p:nvPr>
        </p:nvGraphicFramePr>
        <p:xfrm>
          <a:off x="4909391" y="1941593"/>
          <a:ext cx="3803069" cy="279039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03069"/>
              </a:tblGrid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altLang="ja-JP" sz="6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US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else</a:t>
                      </a:r>
                      <a:endParaRPr lang="ja-JP" sz="6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1468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0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  <a:defRPr/>
                      </a:pP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altLang="ja-JP" sz="600" dirty="0" smtClean="0"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for( </a:t>
                      </a:r>
                      <a:r>
                        <a:rPr lang="en-GB" altLang="ja-JP" sz="6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matrixId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 = 0; </a:t>
                      </a:r>
                      <a:r>
                        <a:rPr lang="en-GB" altLang="ja-JP" sz="6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matrixId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 &lt; 6; </a:t>
                      </a:r>
                      <a:r>
                        <a:rPr lang="en-GB" altLang="ja-JP" sz="6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matrixId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 += 3 )</a:t>
                      </a:r>
                      <a:endParaRPr lang="ja-JP" altLang="ja-JP" sz="6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if( ! (</a:t>
                      </a:r>
                      <a:r>
                        <a:rPr lang="en-GB" altLang="ja-JP" sz="6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sizeId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== 0)  ) {</a:t>
                      </a:r>
                      <a:endParaRPr lang="ja-JP" sz="6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			</a:t>
                      </a:r>
                      <a:r>
                        <a:rPr lang="en-GB" altLang="ja-JP" sz="6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matrixIds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= (mts_idx+1)*6 + </a:t>
                      </a:r>
                      <a:r>
                        <a:rPr lang="en-GB" altLang="ja-JP" sz="6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matrixId</a:t>
                      </a:r>
                      <a:endParaRPr lang="ja-JP" sz="6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			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sz="600" b="1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scaling_list_pred_mode_flag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[ </a:t>
                      </a:r>
                      <a:r>
                        <a:rPr lang="en-GB" sz="6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sizeId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 ][ </a:t>
                      </a:r>
                      <a:r>
                        <a:rPr lang="en-GB" sz="6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matrixIds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 ]</a:t>
                      </a:r>
                      <a:endParaRPr lang="ja-JP" sz="6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if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( !</a:t>
                      </a:r>
                      <a:r>
                        <a:rPr lang="en-GB" sz="6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scaling_list_pred_mode_flag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[ </a:t>
                      </a:r>
                      <a:r>
                        <a:rPr lang="en-GB" sz="6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sizeId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 ][ </a:t>
                      </a:r>
                      <a:r>
                        <a:rPr lang="en-GB" altLang="ja-JP" sz="6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matrixIds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 ] )</a:t>
                      </a:r>
                      <a:endParaRPr lang="ja-JP" sz="6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b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				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sz="600" b="1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scaling_list_pred_matrix_id_delta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[ </a:t>
                      </a:r>
                      <a:r>
                        <a:rPr lang="en-GB" sz="6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sizeId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 ][ </a:t>
                      </a:r>
                      <a:r>
                        <a:rPr lang="en-GB" altLang="ja-JP" sz="6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matrixIds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 ]</a:t>
                      </a:r>
                      <a:endParaRPr lang="ja-JP" sz="6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else 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{</a:t>
                      </a:r>
                      <a:endParaRPr lang="ja-JP" sz="6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sz="6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next</a:t>
                      </a:r>
                      <a:r>
                        <a:rPr lang="en-GB" sz="6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C</a:t>
                      </a:r>
                      <a:r>
                        <a:rPr lang="en-GB" sz="6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oef</a:t>
                      </a:r>
                      <a:r>
                        <a:rPr lang="en-GB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=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8</a:t>
                      </a:r>
                      <a:endParaRPr lang="ja-JP" sz="6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sz="6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coefNum</a:t>
                      </a:r>
                      <a:r>
                        <a:rPr lang="en-GB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= Min( 64, 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( 1  &lt;&lt;  ( 4 + ( </a:t>
                      </a:r>
                      <a:r>
                        <a:rPr lang="en-GB" sz="6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sizeId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  &lt;&lt;  1 ) ) ) 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)</a:t>
                      </a:r>
                      <a:endParaRPr lang="ja-JP" sz="6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if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( </a:t>
                      </a:r>
                      <a:r>
                        <a:rPr lang="en-GB" sz="6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sizeId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&gt; </a:t>
                      </a:r>
                      <a:r>
                        <a:rPr lang="en-GB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2 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) {</a:t>
                      </a:r>
                      <a:endParaRPr lang="ja-JP" sz="6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600" b="1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scaling_list_dc_coef_mi</a:t>
                      </a:r>
                      <a:r>
                        <a:rPr lang="en-GB" sz="600" b="1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n</a:t>
                      </a:r>
                      <a:r>
                        <a:rPr lang="en-GB" sz="600" b="1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us8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[ </a:t>
                      </a:r>
                      <a:r>
                        <a:rPr lang="en-GB" sz="6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sizeId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 − 2 ][ </a:t>
                      </a:r>
                      <a:r>
                        <a:rPr lang="en-GB" altLang="ja-JP" sz="6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matrixIds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 ]</a:t>
                      </a:r>
                      <a:endParaRPr lang="ja-JP" sz="6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6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nextCoef</a:t>
                      </a:r>
                      <a:r>
                        <a:rPr lang="en-GB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= scaling_list_dc_coef_minus8[ </a:t>
                      </a:r>
                      <a:r>
                        <a:rPr lang="en-GB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sizeId−2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 ][ </a:t>
                      </a:r>
                      <a:r>
                        <a:rPr lang="en-GB" altLang="ja-JP" sz="6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matrixIds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 ] + 8</a:t>
                      </a:r>
                      <a:endParaRPr lang="ja-JP" sz="6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}</a:t>
                      </a:r>
                      <a:endParaRPr lang="ja-JP" sz="6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for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(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GB" sz="6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i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 = 0; </a:t>
                      </a:r>
                      <a:r>
                        <a:rPr lang="en-GB" sz="6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i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&lt;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GB" sz="6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coefNum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; </a:t>
                      </a:r>
                      <a:r>
                        <a:rPr lang="en-GB" sz="6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i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++ ) {</a:t>
                      </a:r>
                      <a:endParaRPr lang="ja-JP" sz="6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				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600" b="1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scaling_list_</a:t>
                      </a:r>
                      <a:r>
                        <a:rPr lang="en-GB" sz="600" b="1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delta_coef</a:t>
                      </a:r>
                      <a:endParaRPr lang="ja-JP" sz="6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				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6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next</a:t>
                      </a:r>
                      <a:r>
                        <a:rPr lang="en-GB" sz="6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C</a:t>
                      </a:r>
                      <a:r>
                        <a:rPr lang="en-GB" sz="6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oef</a:t>
                      </a:r>
                      <a:r>
                        <a:rPr lang="en-GB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=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( </a:t>
                      </a:r>
                      <a:r>
                        <a:rPr lang="en-GB" sz="6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next</a:t>
                      </a:r>
                      <a:r>
                        <a:rPr lang="en-GB" sz="6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C</a:t>
                      </a:r>
                      <a:r>
                        <a:rPr lang="en-GB" sz="6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oef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 + </a:t>
                      </a:r>
                      <a:r>
                        <a:rPr lang="en-GB" sz="6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scaling_list_</a:t>
                      </a:r>
                      <a:r>
                        <a:rPr lang="en-GB" sz="6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delta_coef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 + 256 ) % 256</a:t>
                      </a:r>
                      <a:endParaRPr lang="ja-JP" sz="6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6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ScalingList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[ </a:t>
                      </a:r>
                      <a:r>
                        <a:rPr lang="en-GB" sz="6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sizeId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 ][ </a:t>
                      </a:r>
                      <a:r>
                        <a:rPr lang="en-GB" altLang="ja-JP" sz="600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matrixIds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 ][ </a:t>
                      </a:r>
                      <a:r>
                        <a:rPr lang="en-GB" sz="6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i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 ]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=</a:t>
                      </a: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GB" sz="6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next</a:t>
                      </a:r>
                      <a:r>
                        <a:rPr lang="en-GB" sz="6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C</a:t>
                      </a:r>
                      <a:r>
                        <a:rPr lang="en-GB" sz="60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ＭＳ 明朝" panose="02020609040205080304" pitchFamily="17" charset="-128"/>
                        </a:rPr>
                        <a:t>oef</a:t>
                      </a:r>
                      <a:endParaRPr lang="ja-JP" sz="6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14686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6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GB" altLang="ja-JP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GB" sz="6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algun Gothic" panose="020B0503020000020004" pitchFamily="34" charset="-127"/>
                        </a:rPr>
                        <a:t>} } } }</a:t>
                      </a:r>
                      <a:endParaRPr lang="ja-JP" sz="600" dirty="0">
                        <a:solidFill>
                          <a:srgbClr val="FF0000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9" name="左大かっこ 48"/>
          <p:cNvSpPr/>
          <p:nvPr/>
        </p:nvSpPr>
        <p:spPr>
          <a:xfrm>
            <a:off x="1040549" y="2064475"/>
            <a:ext cx="82145" cy="302908"/>
          </a:xfrm>
          <a:prstGeom prst="leftBracket">
            <a:avLst/>
          </a:prstGeom>
          <a:noFill/>
          <a:ln w="25400" cap="flat" cmpd="sng" algn="ctr">
            <a:solidFill>
              <a:srgbClr val="4F81BD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/>
              <a:cs typeface="+mn-cs"/>
            </a:endParaRPr>
          </a:p>
        </p:txBody>
      </p:sp>
      <p:sp>
        <p:nvSpPr>
          <p:cNvPr id="50" name="左大かっこ 49"/>
          <p:cNvSpPr/>
          <p:nvPr/>
        </p:nvSpPr>
        <p:spPr>
          <a:xfrm>
            <a:off x="1040549" y="2528493"/>
            <a:ext cx="82145" cy="1563835"/>
          </a:xfrm>
          <a:prstGeom prst="leftBracket">
            <a:avLst/>
          </a:prstGeom>
          <a:noFill/>
          <a:ln w="25400" cap="flat" cmpd="sng" algn="ctr">
            <a:solidFill>
              <a:srgbClr val="4F81BD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/>
              <a:cs typeface="+mn-cs"/>
            </a:endParaRPr>
          </a:p>
        </p:txBody>
      </p:sp>
      <p:sp>
        <p:nvSpPr>
          <p:cNvPr id="52" name="線吹き出し 1 (枠付き) 35">
            <a:extLst>
              <a:ext uri="{FF2B5EF4-FFF2-40B4-BE49-F238E27FC236}">
                <a16:creationId xmlns:a16="http://schemas.microsoft.com/office/drawing/2014/main" xmlns="" id="{22EEA7BE-7621-4507-A15D-D8C5E1E7FAD5}"/>
              </a:ext>
            </a:extLst>
          </p:cNvPr>
          <p:cNvSpPr/>
          <p:nvPr/>
        </p:nvSpPr>
        <p:spPr>
          <a:xfrm>
            <a:off x="2816805" y="1670941"/>
            <a:ext cx="1706672" cy="216561"/>
          </a:xfrm>
          <a:prstGeom prst="borderCallout1">
            <a:avLst>
              <a:gd name="adj1" fmla="val 70644"/>
              <a:gd name="adj2" fmla="val -922"/>
              <a:gd name="adj3" fmla="val 8580"/>
              <a:gd name="adj4" fmla="val -8739"/>
            </a:avLst>
          </a:prstGeom>
          <a:solidFill>
            <a:srgbClr val="C0504D"/>
          </a:solidFill>
          <a:ln w="25400" cap="flat" cmpd="sng" algn="ctr">
            <a:solidFill>
              <a:srgbClr val="C0504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ＭＳ Ｐゴシック"/>
                <a:cs typeface="+mn-cs"/>
              </a:rPr>
              <a:t>if 2x2 ,</a:t>
            </a:r>
            <a:r>
              <a:rPr kumimoji="0" lang="ja-JP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ＭＳ Ｐゴシック"/>
                <a:cs typeface="+mn-cs"/>
              </a:rPr>
              <a:t> </a:t>
            </a: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ＭＳ Ｐゴシック"/>
                <a:cs typeface="+mn-cs"/>
              </a:rPr>
              <a:t>Chroma Only</a:t>
            </a:r>
            <a:endParaRPr kumimoji="0" lang="en-US" altLang="ja-JP" sz="12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53" name="線吹き出し 1 (枠付き) 35">
            <a:extLst>
              <a:ext uri="{FF2B5EF4-FFF2-40B4-BE49-F238E27FC236}">
                <a16:creationId xmlns:a16="http://schemas.microsoft.com/office/drawing/2014/main" xmlns="" id="{22EEA7BE-7621-4507-A15D-D8C5E1E7FAD5}"/>
              </a:ext>
            </a:extLst>
          </p:cNvPr>
          <p:cNvSpPr/>
          <p:nvPr/>
        </p:nvSpPr>
        <p:spPr>
          <a:xfrm>
            <a:off x="2816804" y="1164051"/>
            <a:ext cx="1533365" cy="216561"/>
          </a:xfrm>
          <a:prstGeom prst="borderCallout1">
            <a:avLst>
              <a:gd name="adj1" fmla="val 64899"/>
              <a:gd name="adj2" fmla="val -919"/>
              <a:gd name="adj3" fmla="val 151401"/>
              <a:gd name="adj4" fmla="val -21101"/>
            </a:avLst>
          </a:prstGeom>
          <a:solidFill>
            <a:srgbClr val="C0504D"/>
          </a:solidFill>
          <a:ln w="25400" cap="flat" cmpd="sng" algn="ctr">
            <a:solidFill>
              <a:srgbClr val="C0504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ＭＳ Ｐゴシック"/>
                <a:cs typeface="+mn-cs"/>
              </a:rPr>
              <a:t>if 64x64 </a:t>
            </a:r>
            <a:r>
              <a:rPr kumimoji="0" lang="en-US" altLang="ja-JP" sz="12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ＭＳ Ｐゴシック"/>
                <a:cs typeface="+mn-cs"/>
              </a:rPr>
              <a:t>Luma</a:t>
            </a: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ＭＳ Ｐゴシック"/>
                <a:cs typeface="+mn-cs"/>
              </a:rPr>
              <a:t> Only</a:t>
            </a:r>
            <a:endParaRPr kumimoji="0" lang="en-US" altLang="ja-JP" sz="12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54" name="線吹き出し 1 (枠付き) 35">
            <a:extLst>
              <a:ext uri="{FF2B5EF4-FFF2-40B4-BE49-F238E27FC236}">
                <a16:creationId xmlns:a16="http://schemas.microsoft.com/office/drawing/2014/main" xmlns="" id="{22EEA7BE-7621-4507-A15D-D8C5E1E7FAD5}"/>
              </a:ext>
            </a:extLst>
          </p:cNvPr>
          <p:cNvSpPr/>
          <p:nvPr/>
        </p:nvSpPr>
        <p:spPr>
          <a:xfrm>
            <a:off x="7069631" y="1979759"/>
            <a:ext cx="1049564" cy="216561"/>
          </a:xfrm>
          <a:prstGeom prst="borderCallout1">
            <a:avLst>
              <a:gd name="adj1" fmla="val 50537"/>
              <a:gd name="adj2" fmla="val 108"/>
              <a:gd name="adj3" fmla="val 90423"/>
              <a:gd name="adj4" fmla="val -10829"/>
            </a:avLst>
          </a:prstGeom>
          <a:solidFill>
            <a:srgbClr val="C0504D"/>
          </a:solidFill>
          <a:ln w="25400" cap="flat" cmpd="sng" algn="ctr">
            <a:solidFill>
              <a:srgbClr val="C0504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ＭＳ Ｐゴシック"/>
                <a:cs typeface="+mn-cs"/>
              </a:rPr>
              <a:t>Luma</a:t>
            </a: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ＭＳ Ｐゴシック"/>
                <a:cs typeface="+mn-cs"/>
              </a:rPr>
              <a:t> Only</a:t>
            </a:r>
            <a:endParaRPr kumimoji="0" lang="en-US" altLang="ja-JP" sz="12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55" name="左大かっこ 54"/>
          <p:cNvSpPr/>
          <p:nvPr/>
        </p:nvSpPr>
        <p:spPr>
          <a:xfrm>
            <a:off x="346558" y="1365396"/>
            <a:ext cx="104666" cy="2592000"/>
          </a:xfrm>
          <a:prstGeom prst="leftBracket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/>
              <a:cs typeface="+mn-cs"/>
            </a:endParaRPr>
          </a:p>
        </p:txBody>
      </p:sp>
      <p:sp>
        <p:nvSpPr>
          <p:cNvPr id="56" name="線吹き出し 1 (枠付き) 55"/>
          <p:cNvSpPr/>
          <p:nvPr/>
        </p:nvSpPr>
        <p:spPr>
          <a:xfrm>
            <a:off x="88971" y="1514689"/>
            <a:ext cx="724505" cy="312503"/>
          </a:xfrm>
          <a:prstGeom prst="borderCallout1">
            <a:avLst>
              <a:gd name="adj1" fmla="val -1289"/>
              <a:gd name="adj2" fmla="val 48959"/>
              <a:gd name="adj3" fmla="val -30342"/>
              <a:gd name="adj4" fmla="val 84352"/>
            </a:avLst>
          </a:prstGeom>
          <a:solidFill>
            <a:srgbClr val="00B050"/>
          </a:soli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メイリオ" panose="020B0604030504040204" pitchFamily="50" charset="-128"/>
                <a:cs typeface="+mn-cs"/>
              </a:rPr>
              <a:t>DCT2</a:t>
            </a:r>
            <a:endParaRPr kumimoji="0" lang="ja-JP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57" name="左大かっこ 56"/>
          <p:cNvSpPr/>
          <p:nvPr/>
        </p:nvSpPr>
        <p:spPr>
          <a:xfrm>
            <a:off x="5082185" y="2113700"/>
            <a:ext cx="104666" cy="2592000"/>
          </a:xfrm>
          <a:prstGeom prst="leftBracket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/>
              <a:cs typeface="+mn-cs"/>
            </a:endParaRPr>
          </a:p>
        </p:txBody>
      </p:sp>
      <p:sp>
        <p:nvSpPr>
          <p:cNvPr id="59" name="線吹き出し 1 (枠付き) 35">
            <a:extLst>
              <a:ext uri="{FF2B5EF4-FFF2-40B4-BE49-F238E27FC236}">
                <a16:creationId xmlns:a16="http://schemas.microsoft.com/office/drawing/2014/main" xmlns="" id="{22EEA7BE-7621-4507-A15D-D8C5E1E7FAD5}"/>
              </a:ext>
            </a:extLst>
          </p:cNvPr>
          <p:cNvSpPr/>
          <p:nvPr/>
        </p:nvSpPr>
        <p:spPr>
          <a:xfrm>
            <a:off x="7069631" y="2284682"/>
            <a:ext cx="1049564" cy="216561"/>
          </a:xfrm>
          <a:prstGeom prst="borderCallout1">
            <a:avLst>
              <a:gd name="adj1" fmla="val 50537"/>
              <a:gd name="adj2" fmla="val 108"/>
              <a:gd name="adj3" fmla="val 9885"/>
              <a:gd name="adj4" fmla="val -76112"/>
            </a:avLst>
          </a:prstGeom>
          <a:solidFill>
            <a:srgbClr val="C0504D"/>
          </a:solidFill>
          <a:ln w="25400" cap="flat" cmpd="sng" algn="ctr">
            <a:solidFill>
              <a:srgbClr val="C0504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ＭＳ Ｐゴシック"/>
                <a:cs typeface="+mn-cs"/>
              </a:rPr>
              <a:t>2x2 is n/a.</a:t>
            </a:r>
            <a:endParaRPr kumimoji="0" lang="en-US" altLang="ja-JP" sz="12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61" name="左大かっこ 60"/>
          <p:cNvSpPr/>
          <p:nvPr/>
        </p:nvSpPr>
        <p:spPr>
          <a:xfrm>
            <a:off x="5554408" y="2687175"/>
            <a:ext cx="82145" cy="302908"/>
          </a:xfrm>
          <a:prstGeom prst="leftBracket">
            <a:avLst/>
          </a:prstGeom>
          <a:noFill/>
          <a:ln w="25400" cap="flat" cmpd="sng" algn="ctr">
            <a:solidFill>
              <a:srgbClr val="4F81BD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/>
              <a:cs typeface="+mn-cs"/>
            </a:endParaRPr>
          </a:p>
        </p:txBody>
      </p:sp>
      <p:sp>
        <p:nvSpPr>
          <p:cNvPr id="63" name="左大かっこ 62"/>
          <p:cNvSpPr/>
          <p:nvPr/>
        </p:nvSpPr>
        <p:spPr>
          <a:xfrm>
            <a:off x="5554408" y="3126573"/>
            <a:ext cx="82145" cy="1563835"/>
          </a:xfrm>
          <a:prstGeom prst="leftBracket">
            <a:avLst/>
          </a:prstGeom>
          <a:noFill/>
          <a:ln w="25400" cap="flat" cmpd="sng" algn="ctr">
            <a:solidFill>
              <a:srgbClr val="4F81BD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/>
              <a:cs typeface="+mn-cs"/>
            </a:endParaRPr>
          </a:p>
        </p:txBody>
      </p:sp>
      <p:sp>
        <p:nvSpPr>
          <p:cNvPr id="64" name="左大かっこ 63"/>
          <p:cNvSpPr/>
          <p:nvPr/>
        </p:nvSpPr>
        <p:spPr>
          <a:xfrm flipH="1">
            <a:off x="3229715" y="2064475"/>
            <a:ext cx="82145" cy="302908"/>
          </a:xfrm>
          <a:prstGeom prst="leftBracket">
            <a:avLst/>
          </a:prstGeom>
          <a:noFill/>
          <a:ln w="25400" cap="flat" cmpd="sng" algn="ctr">
            <a:solidFill>
              <a:srgbClr val="4F81BD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/>
              <a:cs typeface="+mn-cs"/>
            </a:endParaRPr>
          </a:p>
        </p:txBody>
      </p:sp>
      <p:sp>
        <p:nvSpPr>
          <p:cNvPr id="65" name="左大かっこ 64"/>
          <p:cNvSpPr/>
          <p:nvPr/>
        </p:nvSpPr>
        <p:spPr>
          <a:xfrm flipH="1">
            <a:off x="7743574" y="2687175"/>
            <a:ext cx="82145" cy="302908"/>
          </a:xfrm>
          <a:prstGeom prst="leftBracket">
            <a:avLst/>
          </a:prstGeom>
          <a:noFill/>
          <a:ln w="25400" cap="flat" cmpd="sng" algn="ctr">
            <a:solidFill>
              <a:srgbClr val="4F81BD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/>
              <a:cs typeface="+mn-cs"/>
            </a:endParaRPr>
          </a:p>
        </p:txBody>
      </p:sp>
      <p:sp>
        <p:nvSpPr>
          <p:cNvPr id="47" name="線吹き出し 1 (枠付き) 46"/>
          <p:cNvSpPr/>
          <p:nvPr/>
        </p:nvSpPr>
        <p:spPr>
          <a:xfrm>
            <a:off x="329277" y="2064475"/>
            <a:ext cx="621072" cy="417265"/>
          </a:xfrm>
          <a:prstGeom prst="borderCallout1">
            <a:avLst>
              <a:gd name="adj1" fmla="val 28641"/>
              <a:gd name="adj2" fmla="val 97470"/>
              <a:gd name="adj3" fmla="val 45463"/>
              <a:gd name="adj4" fmla="val 117030"/>
            </a:avLst>
          </a:prstGeom>
          <a:gradFill rotWithShape="1">
            <a:gsLst>
              <a:gs pos="0">
                <a:srgbClr val="4F81BD">
                  <a:tint val="100000"/>
                  <a:shade val="100000"/>
                  <a:satMod val="130000"/>
                </a:srgbClr>
              </a:gs>
              <a:gs pos="100000">
                <a:srgbClr val="4F81BD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36000" rIns="36000"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メイリオ" panose="020B0604030504040204" pitchFamily="50" charset="-128"/>
                <a:cs typeface="+mn-cs"/>
              </a:rPr>
              <a:t>Copy</a:t>
            </a:r>
            <a:b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メイリオ" panose="020B0604030504040204" pitchFamily="50" charset="-128"/>
                <a:cs typeface="+mn-cs"/>
              </a:rPr>
            </a:b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メイリオ" panose="020B0604030504040204" pitchFamily="50" charset="-128"/>
                <a:cs typeface="+mn-cs"/>
              </a:rPr>
              <a:t>Mode</a:t>
            </a:r>
            <a:endParaRPr kumimoji="0" lang="ja-JP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8" name="線吹き出し 1 (枠付き) 47"/>
          <p:cNvSpPr/>
          <p:nvPr/>
        </p:nvSpPr>
        <p:spPr>
          <a:xfrm>
            <a:off x="329276" y="2579655"/>
            <a:ext cx="621072" cy="397139"/>
          </a:xfrm>
          <a:prstGeom prst="borderCallout1">
            <a:avLst>
              <a:gd name="adj1" fmla="val 28641"/>
              <a:gd name="adj2" fmla="val 97470"/>
              <a:gd name="adj3" fmla="val 45463"/>
              <a:gd name="adj4" fmla="val 117030"/>
            </a:avLst>
          </a:prstGeom>
          <a:gradFill rotWithShape="1">
            <a:gsLst>
              <a:gs pos="0">
                <a:srgbClr val="4F81BD">
                  <a:tint val="100000"/>
                  <a:shade val="100000"/>
                  <a:satMod val="130000"/>
                </a:srgbClr>
              </a:gs>
              <a:gs pos="100000">
                <a:srgbClr val="4F81BD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36000" rIns="36000"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メイリオ" panose="020B0604030504040204" pitchFamily="50" charset="-128"/>
                <a:cs typeface="+mn-cs"/>
              </a:rPr>
              <a:t>DPCM Mode</a:t>
            </a:r>
            <a:endParaRPr kumimoji="0" lang="ja-JP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66" name="線吹き出し 1 (枠付き) 65"/>
          <p:cNvSpPr/>
          <p:nvPr/>
        </p:nvSpPr>
        <p:spPr>
          <a:xfrm>
            <a:off x="4819382" y="2657410"/>
            <a:ext cx="621072" cy="417265"/>
          </a:xfrm>
          <a:prstGeom prst="borderCallout1">
            <a:avLst>
              <a:gd name="adj1" fmla="val 28641"/>
              <a:gd name="adj2" fmla="val 97470"/>
              <a:gd name="adj3" fmla="val 45463"/>
              <a:gd name="adj4" fmla="val 117030"/>
            </a:avLst>
          </a:prstGeom>
          <a:gradFill rotWithShape="1">
            <a:gsLst>
              <a:gs pos="0">
                <a:srgbClr val="4F81BD">
                  <a:tint val="100000"/>
                  <a:shade val="100000"/>
                  <a:satMod val="130000"/>
                </a:srgbClr>
              </a:gs>
              <a:gs pos="100000">
                <a:srgbClr val="4F81BD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36000" rIns="36000"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メイリオ" panose="020B0604030504040204" pitchFamily="50" charset="-128"/>
                <a:cs typeface="+mn-cs"/>
              </a:rPr>
              <a:t>Copy</a:t>
            </a:r>
            <a:b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メイリオ" panose="020B0604030504040204" pitchFamily="50" charset="-128"/>
                <a:cs typeface="+mn-cs"/>
              </a:rPr>
            </a:b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メイリオ" panose="020B0604030504040204" pitchFamily="50" charset="-128"/>
                <a:cs typeface="+mn-cs"/>
              </a:rPr>
              <a:t>Mode</a:t>
            </a:r>
            <a:endParaRPr kumimoji="0" lang="ja-JP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67" name="線吹き出し 1 (枠付き) 66"/>
          <p:cNvSpPr/>
          <p:nvPr/>
        </p:nvSpPr>
        <p:spPr>
          <a:xfrm>
            <a:off x="4819381" y="3172590"/>
            <a:ext cx="621072" cy="397139"/>
          </a:xfrm>
          <a:prstGeom prst="borderCallout1">
            <a:avLst>
              <a:gd name="adj1" fmla="val 28641"/>
              <a:gd name="adj2" fmla="val 97470"/>
              <a:gd name="adj3" fmla="val 45463"/>
              <a:gd name="adj4" fmla="val 117030"/>
            </a:avLst>
          </a:prstGeom>
          <a:gradFill rotWithShape="1">
            <a:gsLst>
              <a:gs pos="0">
                <a:srgbClr val="4F81BD">
                  <a:tint val="100000"/>
                  <a:shade val="100000"/>
                  <a:satMod val="130000"/>
                </a:srgbClr>
              </a:gs>
              <a:gs pos="100000">
                <a:srgbClr val="4F81BD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36000" rIns="36000"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メイリオ" panose="020B0604030504040204" pitchFamily="50" charset="-128"/>
                <a:cs typeface="+mn-cs"/>
              </a:rPr>
              <a:t>DPCM Mode</a:t>
            </a:r>
            <a:endParaRPr kumimoji="0" lang="ja-JP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メイリオ" panose="020B0604030504040204" pitchFamily="50" charset="-128"/>
              <a:cs typeface="+mn-cs"/>
            </a:endParaRPr>
          </a:p>
        </p:txBody>
      </p:sp>
      <p:cxnSp>
        <p:nvCxnSpPr>
          <p:cNvPr id="5" name="カギ線コネクタ 4"/>
          <p:cNvCxnSpPr>
            <a:stCxn id="6" idx="2"/>
            <a:endCxn id="2" idx="0"/>
          </p:cNvCxnSpPr>
          <p:nvPr/>
        </p:nvCxnSpPr>
        <p:spPr>
          <a:xfrm rot="5400000" flipH="1" flipV="1">
            <a:off x="3468722" y="784084"/>
            <a:ext cx="2184693" cy="4499712"/>
          </a:xfrm>
          <a:prstGeom prst="bentConnector5">
            <a:avLst>
              <a:gd name="adj1" fmla="val -10464"/>
              <a:gd name="adj2" fmla="val 52258"/>
              <a:gd name="adj3" fmla="val 110464"/>
            </a:avLst>
          </a:prstGeom>
          <a:ln w="38100">
            <a:solidFill>
              <a:schemeClr val="tx2">
                <a:lumMod val="50000"/>
                <a:lumOff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線吹き出し 1 (枠付き) 57"/>
          <p:cNvSpPr/>
          <p:nvPr/>
        </p:nvSpPr>
        <p:spPr>
          <a:xfrm>
            <a:off x="4589681" y="2169237"/>
            <a:ext cx="724505" cy="312503"/>
          </a:xfrm>
          <a:prstGeom prst="borderCallout1">
            <a:avLst>
              <a:gd name="adj1" fmla="val -38736"/>
              <a:gd name="adj2" fmla="val 83918"/>
              <a:gd name="adj3" fmla="val 869"/>
              <a:gd name="adj4" fmla="val 49527"/>
            </a:avLst>
          </a:prstGeom>
          <a:solidFill>
            <a:srgbClr val="00B050"/>
          </a:soli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72000" rIns="72000"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メイリオ" panose="020B0604030504040204" pitchFamily="50" charset="-128"/>
                <a:cs typeface="+mn-cs"/>
              </a:rPr>
              <a:t>MTS</a:t>
            </a:r>
            <a:endParaRPr kumimoji="0" lang="ja-JP" alt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メイリオ" panose="020B060403050404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2338519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983</Words>
  <Application>Microsoft Office PowerPoint</Application>
  <PresentationFormat>画面に合わせる (16:9)</PresentationFormat>
  <Paragraphs>362</Paragraphs>
  <Slides>12</Slides>
  <Notes>12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12</vt:i4>
      </vt:variant>
    </vt:vector>
  </HeadingPairs>
  <TitlesOfParts>
    <vt:vector size="14" baseType="lpstr">
      <vt:lpstr>top_blue_16_9</vt:lpstr>
      <vt:lpstr>inside_blue_16_9_14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2019-01-11T09:10:32Z</dcterms:modified>
</cp:coreProperties>
</file>