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86" r:id="rId3"/>
    <p:sldId id="278" r:id="rId4"/>
    <p:sldId id="289" r:id="rId5"/>
    <p:sldId id="258" r:id="rId6"/>
    <p:sldId id="290" r:id="rId7"/>
    <p:sldId id="293" r:id="rId8"/>
    <p:sldId id="291" r:id="rId9"/>
    <p:sldId id="292" r:id="rId10"/>
    <p:sldId id="295" r:id="rId11"/>
    <p:sldId id="296" r:id="rId12"/>
    <p:sldId id="298" r:id="rId13"/>
    <p:sldId id="300" r:id="rId14"/>
    <p:sldId id="297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3" r:id="rId27"/>
    <p:sldId id="314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372" autoAdjust="0"/>
    <p:restoredTop sz="94660"/>
  </p:normalViewPr>
  <p:slideViewPr>
    <p:cSldViewPr snapToGrid="0">
      <p:cViewPr varScale="1">
        <p:scale>
          <a:sx n="130" d="100"/>
          <a:sy n="130" d="100"/>
        </p:scale>
        <p:origin x="138" y="5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B8F41-0841-43F1-BD7B-74645F1504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7171A8-C771-4FEC-9E96-9C1A117248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2959E4-954C-4134-8B0A-515453625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9696C6-B635-43F9-916C-7DFEF4D45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8CCCE8-2F52-4889-9CB9-9494E42A5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924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AAF4B-BE32-4C01-884B-33C0AF05E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272DB8-11A0-4C16-866A-FF3B68EB29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9DB17C-4D0C-402A-A70B-E060C95E35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CA1FC9-466E-4971-AC3F-128019C93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E694DE-F3A9-482A-91FA-B655EBCE5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126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F64AA3-A0FE-43A0-909C-A714CD6292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B49D53-F0C5-40E6-9577-DE1939C110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CC547-49F3-4A0E-8CF6-BECFACF19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AA6BF2-92DE-4825-AE9E-F6E9BDF39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676C0-1AF3-4A43-9F4F-6B4416844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485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3578A-8FD2-4F2D-B176-321A2B5B2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BC6708-5014-4F88-9D7B-8FFC6DF7C4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A904F1-CB2C-4B3C-B731-9F40AB0F0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1D8713-73EE-49A2-9033-A1C7B4F06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05DFF8-0808-4513-B861-C2DD47922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831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B99C4-A32C-4ADC-A227-5ECC29B6A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5CF4A1-D38D-49C3-A7D0-A20024879C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60A8DA-422E-4AC4-AAC3-67154C48F9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CA2840-9369-49DF-8E05-71698ABC4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AD9B68-96C7-4CC2-80FA-EE36E9793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456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72B1A-188A-4F9E-8016-14BD7BD7C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2B101-E00F-4D6C-BC7B-A268BD69C7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AB7F6B-4A6B-4F22-97CA-1BB9DD585E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8BA2FC-8E87-4A80-92FB-DD88456F7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0A7AFC-953A-4208-A83E-26EA2A4EA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C75006-B756-462F-A260-E46B11622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672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BB4EEF-C1AE-4F60-959C-5F396375B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E63B6F-A605-44DE-8837-18354B95B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5ECD00-4F8C-498B-949B-C86406C36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1D8830-A05C-4F09-9FBA-A98A6EB098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149B03-7AF4-4099-BF17-55B1F4522A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2EA230-C265-4022-BE4C-4E4D46688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C90E9C-BE48-4C7C-BBD3-87B6CB922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1FFB77-70E1-46B2-A2B8-81B50D70D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3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52EFA8-895A-4928-87AD-8CF2BE086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EA2477-D84E-4BD0-A120-1143E6317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A488C1-7731-485A-AA0F-921C4E1D6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CE3B25-6AAD-400D-B0E1-BF3986F15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049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6C588F-913C-4996-84F3-FB49288F4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1143BF-60C3-4E7A-92E4-733AE93DB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E22B4C-4879-4957-883F-0FB22C27A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58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5F03B3-D75F-48B3-8FE2-F85C370D2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C3E9CA-982F-4F76-AC10-6AB434BCCF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E8B28D-8BD5-46DB-85CE-053EB51E69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E7DE63-F22E-477F-B468-3A09E753C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725FE5-4E17-4685-8CA8-31F344DF8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E0A59A-DEBC-4521-A8D4-C684F1EE3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555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C8C1EC-C750-483A-AA8D-FE4D14AB5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C521748-053F-4B80-8192-8A0E78E639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D45FCD-9A4C-4A9F-9D59-9D41FF22F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FAAA5B-6C10-4E25-AEA4-71078E137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C8E2A9-4C84-4548-8E3D-384498A15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FE356-39FE-437F-9BB3-340101880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179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748F01-21F3-41D6-A599-3E048D508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B7CC7-E0DA-4180-A793-088A9EB70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43B7AF-679C-4114-A308-C0F76BE2B5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A671A-71B3-47AC-A088-0BD126F9516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AD7695-E3A8-4449-B198-CFA6DA2231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B097E5-C7E3-4C2B-AD2D-1EFC71613E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58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073C5F-317B-4A11-BC9F-397D024230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8457" y="1122363"/>
            <a:ext cx="10450286" cy="238760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CE6: Summary Report on Transforms and Transform Signaling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546229-25AF-4A32-AD94-BC4799DFC9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5344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dirty="0"/>
              <a:t>Amir Said, </a:t>
            </a:r>
            <a:r>
              <a:rPr lang="en-US" sz="3200" u="sng" dirty="0"/>
              <a:t>Xin Zhao</a:t>
            </a:r>
          </a:p>
          <a:p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Jan. 09, 2018</a:t>
            </a:r>
          </a:p>
        </p:txBody>
      </p:sp>
    </p:spTree>
    <p:extLst>
      <p:ext uri="{BB962C8B-B14F-4D97-AF65-F5344CB8AC3E}">
        <p14:creationId xmlns:p14="http://schemas.microsoft.com/office/powerpoint/2010/main" val="3636124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Simplification</a:t>
            </a:r>
          </a:p>
          <a:p>
            <a:pPr marL="685800" lvl="2">
              <a:spcBef>
                <a:spcPts val="1000"/>
              </a:spcBef>
            </a:pPr>
            <a:r>
              <a:rPr lang="en-US" sz="2800" dirty="0"/>
              <a:t>Memory reduction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292C55C-42CF-4341-9998-127F17335D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384644"/>
              </p:ext>
            </p:extLst>
          </p:nvPr>
        </p:nvGraphicFramePr>
        <p:xfrm>
          <a:off x="1345707" y="2539356"/>
          <a:ext cx="8709039" cy="3819271"/>
        </p:xfrm>
        <a:graphic>
          <a:graphicData uri="http://schemas.openxmlformats.org/drawingml/2006/table">
            <a:tbl>
              <a:tblPr firstRow="1" firstCol="1" bandRow="1"/>
              <a:tblGrid>
                <a:gridCol w="815621">
                  <a:extLst>
                    <a:ext uri="{9D8B030D-6E8A-4147-A177-3AD203B41FA5}">
                      <a16:colId xmlns:a16="http://schemas.microsoft.com/office/drawing/2014/main" val="1260703351"/>
                    </a:ext>
                  </a:extLst>
                </a:gridCol>
                <a:gridCol w="1471249">
                  <a:extLst>
                    <a:ext uri="{9D8B030D-6E8A-4147-A177-3AD203B41FA5}">
                      <a16:colId xmlns:a16="http://schemas.microsoft.com/office/drawing/2014/main" val="3205262053"/>
                    </a:ext>
                  </a:extLst>
                </a:gridCol>
                <a:gridCol w="6422169">
                  <a:extLst>
                    <a:ext uri="{9D8B030D-6E8A-4147-A177-3AD203B41FA5}">
                      <a16:colId xmlns:a16="http://schemas.microsoft.com/office/drawing/2014/main" val="1388529329"/>
                    </a:ext>
                  </a:extLst>
                </a:gridCol>
              </a:tblGrid>
              <a:tr h="28011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Test #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Docs.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2879219"/>
                  </a:ext>
                </a:extLst>
              </a:tr>
              <a:tr h="3932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6-1.1c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JVET-M0496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Compound Orthonormal Transform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0862036"/>
                  </a:ext>
                </a:extLst>
              </a:tr>
              <a:tr h="3932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6-1.1e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JVET-M0084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Replacing all DST-7 / DCT-8 by DST-4 / DCT-4 used in MTS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4398241"/>
                  </a:ext>
                </a:extLst>
              </a:tr>
              <a:tr h="3932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6-1.2a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JVET-M0200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Unified matrix for transform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923408"/>
                  </a:ext>
                </a:extLst>
              </a:tr>
              <a:tr h="3932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6-1.3a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JVET-M0244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MTS using DST-4 and transposed DCT-2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5964335"/>
                  </a:ext>
                </a:extLst>
              </a:tr>
              <a:tr h="3932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6-1.3b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MTS using DCT-2 like transforms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0638090"/>
                  </a:ext>
                </a:extLst>
              </a:tr>
              <a:tr h="3932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JVET-M0538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TAF for 32-pt MTS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2055581"/>
                  </a:ext>
                </a:extLst>
              </a:tr>
              <a:tr h="3932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TAF for 16-pt and 32-pt MTS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6162900"/>
                  </a:ext>
                </a:extLst>
              </a:tr>
              <a:tr h="3932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JVET-M0080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TAF simplification for 32-pt MTS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2805800"/>
                  </a:ext>
                </a:extLst>
              </a:tr>
              <a:tr h="3932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TAF simplification for 16-pt and 32-pt MTS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25715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75689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Simplification</a:t>
            </a:r>
          </a:p>
          <a:p>
            <a:pPr marL="685800" lvl="2">
              <a:spcBef>
                <a:spcPts val="1000"/>
              </a:spcBef>
            </a:pPr>
            <a:r>
              <a:rPr lang="en-US" sz="2800" dirty="0"/>
              <a:t>Memory reduction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7827B9F-C8C3-43E6-8D68-B2E31702E8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286092"/>
              </p:ext>
            </p:extLst>
          </p:nvPr>
        </p:nvGraphicFramePr>
        <p:xfrm>
          <a:off x="719749" y="2547248"/>
          <a:ext cx="10752501" cy="3997579"/>
        </p:xfrm>
        <a:graphic>
          <a:graphicData uri="http://schemas.openxmlformats.org/drawingml/2006/table">
            <a:tbl>
              <a:tblPr/>
              <a:tblGrid>
                <a:gridCol w="954703">
                  <a:extLst>
                    <a:ext uri="{9D8B030D-6E8A-4147-A177-3AD203B41FA5}">
                      <a16:colId xmlns:a16="http://schemas.microsoft.com/office/drawing/2014/main" val="4080187233"/>
                    </a:ext>
                  </a:extLst>
                </a:gridCol>
                <a:gridCol w="1266734">
                  <a:extLst>
                    <a:ext uri="{9D8B030D-6E8A-4147-A177-3AD203B41FA5}">
                      <a16:colId xmlns:a16="http://schemas.microsoft.com/office/drawing/2014/main" val="2925227928"/>
                    </a:ext>
                  </a:extLst>
                </a:gridCol>
                <a:gridCol w="608952">
                  <a:extLst>
                    <a:ext uri="{9D8B030D-6E8A-4147-A177-3AD203B41FA5}">
                      <a16:colId xmlns:a16="http://schemas.microsoft.com/office/drawing/2014/main" val="2816231043"/>
                    </a:ext>
                  </a:extLst>
                </a:gridCol>
                <a:gridCol w="608952">
                  <a:extLst>
                    <a:ext uri="{9D8B030D-6E8A-4147-A177-3AD203B41FA5}">
                      <a16:colId xmlns:a16="http://schemas.microsoft.com/office/drawing/2014/main" val="4117416101"/>
                    </a:ext>
                  </a:extLst>
                </a:gridCol>
                <a:gridCol w="608952">
                  <a:extLst>
                    <a:ext uri="{9D8B030D-6E8A-4147-A177-3AD203B41FA5}">
                      <a16:colId xmlns:a16="http://schemas.microsoft.com/office/drawing/2014/main" val="2325672570"/>
                    </a:ext>
                  </a:extLst>
                </a:gridCol>
                <a:gridCol w="508416">
                  <a:extLst>
                    <a:ext uri="{9D8B030D-6E8A-4147-A177-3AD203B41FA5}">
                      <a16:colId xmlns:a16="http://schemas.microsoft.com/office/drawing/2014/main" val="168928426"/>
                    </a:ext>
                  </a:extLst>
                </a:gridCol>
                <a:gridCol w="508416">
                  <a:extLst>
                    <a:ext uri="{9D8B030D-6E8A-4147-A177-3AD203B41FA5}">
                      <a16:colId xmlns:a16="http://schemas.microsoft.com/office/drawing/2014/main" val="2463135941"/>
                    </a:ext>
                  </a:extLst>
                </a:gridCol>
                <a:gridCol w="608952">
                  <a:extLst>
                    <a:ext uri="{9D8B030D-6E8A-4147-A177-3AD203B41FA5}">
                      <a16:colId xmlns:a16="http://schemas.microsoft.com/office/drawing/2014/main" val="983050133"/>
                    </a:ext>
                  </a:extLst>
                </a:gridCol>
                <a:gridCol w="608952">
                  <a:extLst>
                    <a:ext uri="{9D8B030D-6E8A-4147-A177-3AD203B41FA5}">
                      <a16:colId xmlns:a16="http://schemas.microsoft.com/office/drawing/2014/main" val="2839860037"/>
                    </a:ext>
                  </a:extLst>
                </a:gridCol>
                <a:gridCol w="608952">
                  <a:extLst>
                    <a:ext uri="{9D8B030D-6E8A-4147-A177-3AD203B41FA5}">
                      <a16:colId xmlns:a16="http://schemas.microsoft.com/office/drawing/2014/main" val="469350491"/>
                    </a:ext>
                  </a:extLst>
                </a:gridCol>
                <a:gridCol w="508416">
                  <a:extLst>
                    <a:ext uri="{9D8B030D-6E8A-4147-A177-3AD203B41FA5}">
                      <a16:colId xmlns:a16="http://schemas.microsoft.com/office/drawing/2014/main" val="3148528317"/>
                    </a:ext>
                  </a:extLst>
                </a:gridCol>
                <a:gridCol w="508416">
                  <a:extLst>
                    <a:ext uri="{9D8B030D-6E8A-4147-A177-3AD203B41FA5}">
                      <a16:colId xmlns:a16="http://schemas.microsoft.com/office/drawing/2014/main" val="3515600779"/>
                    </a:ext>
                  </a:extLst>
                </a:gridCol>
                <a:gridCol w="608952">
                  <a:extLst>
                    <a:ext uri="{9D8B030D-6E8A-4147-A177-3AD203B41FA5}">
                      <a16:colId xmlns:a16="http://schemas.microsoft.com/office/drawing/2014/main" val="1543972486"/>
                    </a:ext>
                  </a:extLst>
                </a:gridCol>
                <a:gridCol w="608952">
                  <a:extLst>
                    <a:ext uri="{9D8B030D-6E8A-4147-A177-3AD203B41FA5}">
                      <a16:colId xmlns:a16="http://schemas.microsoft.com/office/drawing/2014/main" val="3261280784"/>
                    </a:ext>
                  </a:extLst>
                </a:gridCol>
                <a:gridCol w="608952">
                  <a:extLst>
                    <a:ext uri="{9D8B030D-6E8A-4147-A177-3AD203B41FA5}">
                      <a16:colId xmlns:a16="http://schemas.microsoft.com/office/drawing/2014/main" val="923028238"/>
                    </a:ext>
                  </a:extLst>
                </a:gridCol>
                <a:gridCol w="508416">
                  <a:extLst>
                    <a:ext uri="{9D8B030D-6E8A-4147-A177-3AD203B41FA5}">
                      <a16:colId xmlns:a16="http://schemas.microsoft.com/office/drawing/2014/main" val="3605971074"/>
                    </a:ext>
                  </a:extLst>
                </a:gridCol>
                <a:gridCol w="508416">
                  <a:extLst>
                    <a:ext uri="{9D8B030D-6E8A-4147-A177-3AD203B41FA5}">
                      <a16:colId xmlns:a16="http://schemas.microsoft.com/office/drawing/2014/main" val="2626033383"/>
                    </a:ext>
                  </a:extLst>
                </a:gridCol>
              </a:tblGrid>
              <a:tr h="343199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0941816"/>
                  </a:ext>
                </a:extLst>
              </a:tr>
              <a:tr h="34319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9342034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2002732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CE6-1.1e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306142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CE6-1.2a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8896229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CE6-1.3a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2881047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CE6-1.3b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5508645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9425468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4009449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7251738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49356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82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Simplification</a:t>
            </a:r>
          </a:p>
          <a:p>
            <a:pPr marL="685800" lvl="2">
              <a:spcBef>
                <a:spcPts val="1000"/>
              </a:spcBef>
            </a:pPr>
            <a:r>
              <a:rPr lang="en-US" sz="2800" dirty="0"/>
              <a:t>Memory reduction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E0BFE0B-EE3B-40F6-AFDA-AF0052192D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4960053"/>
              </p:ext>
            </p:extLst>
          </p:nvPr>
        </p:nvGraphicFramePr>
        <p:xfrm>
          <a:off x="948612" y="2521174"/>
          <a:ext cx="10291003" cy="3971701"/>
        </p:xfrm>
        <a:graphic>
          <a:graphicData uri="http://schemas.openxmlformats.org/drawingml/2006/table">
            <a:tbl>
              <a:tblPr/>
              <a:tblGrid>
                <a:gridCol w="927974">
                  <a:extLst>
                    <a:ext uri="{9D8B030D-6E8A-4147-A177-3AD203B41FA5}">
                      <a16:colId xmlns:a16="http://schemas.microsoft.com/office/drawing/2014/main" val="282496973"/>
                    </a:ext>
                  </a:extLst>
                </a:gridCol>
                <a:gridCol w="1064282">
                  <a:extLst>
                    <a:ext uri="{9D8B030D-6E8A-4147-A177-3AD203B41FA5}">
                      <a16:colId xmlns:a16="http://schemas.microsoft.com/office/drawing/2014/main" val="664403364"/>
                    </a:ext>
                  </a:extLst>
                </a:gridCol>
                <a:gridCol w="592369">
                  <a:extLst>
                    <a:ext uri="{9D8B030D-6E8A-4147-A177-3AD203B41FA5}">
                      <a16:colId xmlns:a16="http://schemas.microsoft.com/office/drawing/2014/main" val="1427026906"/>
                    </a:ext>
                  </a:extLst>
                </a:gridCol>
                <a:gridCol w="592369">
                  <a:extLst>
                    <a:ext uri="{9D8B030D-6E8A-4147-A177-3AD203B41FA5}">
                      <a16:colId xmlns:a16="http://schemas.microsoft.com/office/drawing/2014/main" val="4192358032"/>
                    </a:ext>
                  </a:extLst>
                </a:gridCol>
                <a:gridCol w="592369">
                  <a:extLst>
                    <a:ext uri="{9D8B030D-6E8A-4147-A177-3AD203B41FA5}">
                      <a16:colId xmlns:a16="http://schemas.microsoft.com/office/drawing/2014/main" val="1123880024"/>
                    </a:ext>
                  </a:extLst>
                </a:gridCol>
                <a:gridCol w="494571">
                  <a:extLst>
                    <a:ext uri="{9D8B030D-6E8A-4147-A177-3AD203B41FA5}">
                      <a16:colId xmlns:a16="http://schemas.microsoft.com/office/drawing/2014/main" val="3803874931"/>
                    </a:ext>
                  </a:extLst>
                </a:gridCol>
                <a:gridCol w="494571">
                  <a:extLst>
                    <a:ext uri="{9D8B030D-6E8A-4147-A177-3AD203B41FA5}">
                      <a16:colId xmlns:a16="http://schemas.microsoft.com/office/drawing/2014/main" val="411450206"/>
                    </a:ext>
                  </a:extLst>
                </a:gridCol>
                <a:gridCol w="592369">
                  <a:extLst>
                    <a:ext uri="{9D8B030D-6E8A-4147-A177-3AD203B41FA5}">
                      <a16:colId xmlns:a16="http://schemas.microsoft.com/office/drawing/2014/main" val="2893642177"/>
                    </a:ext>
                  </a:extLst>
                </a:gridCol>
                <a:gridCol w="592369">
                  <a:extLst>
                    <a:ext uri="{9D8B030D-6E8A-4147-A177-3AD203B41FA5}">
                      <a16:colId xmlns:a16="http://schemas.microsoft.com/office/drawing/2014/main" val="1243281669"/>
                    </a:ext>
                  </a:extLst>
                </a:gridCol>
                <a:gridCol w="592369">
                  <a:extLst>
                    <a:ext uri="{9D8B030D-6E8A-4147-A177-3AD203B41FA5}">
                      <a16:colId xmlns:a16="http://schemas.microsoft.com/office/drawing/2014/main" val="3327283567"/>
                    </a:ext>
                  </a:extLst>
                </a:gridCol>
                <a:gridCol w="494571">
                  <a:extLst>
                    <a:ext uri="{9D8B030D-6E8A-4147-A177-3AD203B41FA5}">
                      <a16:colId xmlns:a16="http://schemas.microsoft.com/office/drawing/2014/main" val="1925216318"/>
                    </a:ext>
                  </a:extLst>
                </a:gridCol>
                <a:gridCol w="494571">
                  <a:extLst>
                    <a:ext uri="{9D8B030D-6E8A-4147-A177-3AD203B41FA5}">
                      <a16:colId xmlns:a16="http://schemas.microsoft.com/office/drawing/2014/main" val="1663330815"/>
                    </a:ext>
                  </a:extLst>
                </a:gridCol>
                <a:gridCol w="592369">
                  <a:extLst>
                    <a:ext uri="{9D8B030D-6E8A-4147-A177-3AD203B41FA5}">
                      <a16:colId xmlns:a16="http://schemas.microsoft.com/office/drawing/2014/main" val="1177167234"/>
                    </a:ext>
                  </a:extLst>
                </a:gridCol>
                <a:gridCol w="592369">
                  <a:extLst>
                    <a:ext uri="{9D8B030D-6E8A-4147-A177-3AD203B41FA5}">
                      <a16:colId xmlns:a16="http://schemas.microsoft.com/office/drawing/2014/main" val="360650289"/>
                    </a:ext>
                  </a:extLst>
                </a:gridCol>
                <a:gridCol w="592369">
                  <a:extLst>
                    <a:ext uri="{9D8B030D-6E8A-4147-A177-3AD203B41FA5}">
                      <a16:colId xmlns:a16="http://schemas.microsoft.com/office/drawing/2014/main" val="3635324742"/>
                    </a:ext>
                  </a:extLst>
                </a:gridCol>
                <a:gridCol w="494571">
                  <a:extLst>
                    <a:ext uri="{9D8B030D-6E8A-4147-A177-3AD203B41FA5}">
                      <a16:colId xmlns:a16="http://schemas.microsoft.com/office/drawing/2014/main" val="1584106266"/>
                    </a:ext>
                  </a:extLst>
                </a:gridCol>
                <a:gridCol w="494571">
                  <a:extLst>
                    <a:ext uri="{9D8B030D-6E8A-4147-A177-3AD203B41FA5}">
                      <a16:colId xmlns:a16="http://schemas.microsoft.com/office/drawing/2014/main" val="3214194559"/>
                    </a:ext>
                  </a:extLst>
                </a:gridCol>
              </a:tblGrid>
              <a:tr h="330555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0916951"/>
                  </a:ext>
                </a:extLst>
              </a:tr>
              <a:tr h="45195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1730342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3146903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CE6-1.1e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4083894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CE6-1.2a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379872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CE6-1.3a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4574432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CE6-1.3b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5968212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0926685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917824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9791639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4206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23852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Simplification</a:t>
            </a:r>
          </a:p>
          <a:p>
            <a:pPr marL="685800" lvl="2">
              <a:spcBef>
                <a:spcPts val="1000"/>
              </a:spcBef>
            </a:pPr>
            <a:r>
              <a:rPr lang="en-US" sz="2800" dirty="0"/>
              <a:t>Memory reduction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B74ED32-08E1-44DF-A270-538BD46280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178669"/>
              </p:ext>
            </p:extLst>
          </p:nvPr>
        </p:nvGraphicFramePr>
        <p:xfrm>
          <a:off x="917280" y="2478192"/>
          <a:ext cx="10357440" cy="4127627"/>
        </p:xfrm>
        <a:graphic>
          <a:graphicData uri="http://schemas.openxmlformats.org/drawingml/2006/table">
            <a:tbl>
              <a:tblPr/>
              <a:tblGrid>
                <a:gridCol w="892302">
                  <a:extLst>
                    <a:ext uri="{9D8B030D-6E8A-4147-A177-3AD203B41FA5}">
                      <a16:colId xmlns:a16="http://schemas.microsoft.com/office/drawing/2014/main" val="1325214208"/>
                    </a:ext>
                  </a:extLst>
                </a:gridCol>
                <a:gridCol w="1112817">
                  <a:extLst>
                    <a:ext uri="{9D8B030D-6E8A-4147-A177-3AD203B41FA5}">
                      <a16:colId xmlns:a16="http://schemas.microsoft.com/office/drawing/2014/main" val="3724556806"/>
                    </a:ext>
                  </a:extLst>
                </a:gridCol>
                <a:gridCol w="596193">
                  <a:extLst>
                    <a:ext uri="{9D8B030D-6E8A-4147-A177-3AD203B41FA5}">
                      <a16:colId xmlns:a16="http://schemas.microsoft.com/office/drawing/2014/main" val="2810524410"/>
                    </a:ext>
                  </a:extLst>
                </a:gridCol>
                <a:gridCol w="596193">
                  <a:extLst>
                    <a:ext uri="{9D8B030D-6E8A-4147-A177-3AD203B41FA5}">
                      <a16:colId xmlns:a16="http://schemas.microsoft.com/office/drawing/2014/main" val="2802584073"/>
                    </a:ext>
                  </a:extLst>
                </a:gridCol>
                <a:gridCol w="596193">
                  <a:extLst>
                    <a:ext uri="{9D8B030D-6E8A-4147-A177-3AD203B41FA5}">
                      <a16:colId xmlns:a16="http://schemas.microsoft.com/office/drawing/2014/main" val="842329159"/>
                    </a:ext>
                  </a:extLst>
                </a:gridCol>
                <a:gridCol w="497764">
                  <a:extLst>
                    <a:ext uri="{9D8B030D-6E8A-4147-A177-3AD203B41FA5}">
                      <a16:colId xmlns:a16="http://schemas.microsoft.com/office/drawing/2014/main" val="2956434153"/>
                    </a:ext>
                  </a:extLst>
                </a:gridCol>
                <a:gridCol w="497764">
                  <a:extLst>
                    <a:ext uri="{9D8B030D-6E8A-4147-A177-3AD203B41FA5}">
                      <a16:colId xmlns:a16="http://schemas.microsoft.com/office/drawing/2014/main" val="1357000484"/>
                    </a:ext>
                  </a:extLst>
                </a:gridCol>
                <a:gridCol w="596193">
                  <a:extLst>
                    <a:ext uri="{9D8B030D-6E8A-4147-A177-3AD203B41FA5}">
                      <a16:colId xmlns:a16="http://schemas.microsoft.com/office/drawing/2014/main" val="2528447011"/>
                    </a:ext>
                  </a:extLst>
                </a:gridCol>
                <a:gridCol w="596193">
                  <a:extLst>
                    <a:ext uri="{9D8B030D-6E8A-4147-A177-3AD203B41FA5}">
                      <a16:colId xmlns:a16="http://schemas.microsoft.com/office/drawing/2014/main" val="1548415909"/>
                    </a:ext>
                  </a:extLst>
                </a:gridCol>
                <a:gridCol w="596193">
                  <a:extLst>
                    <a:ext uri="{9D8B030D-6E8A-4147-A177-3AD203B41FA5}">
                      <a16:colId xmlns:a16="http://schemas.microsoft.com/office/drawing/2014/main" val="3389879506"/>
                    </a:ext>
                  </a:extLst>
                </a:gridCol>
                <a:gridCol w="497764">
                  <a:extLst>
                    <a:ext uri="{9D8B030D-6E8A-4147-A177-3AD203B41FA5}">
                      <a16:colId xmlns:a16="http://schemas.microsoft.com/office/drawing/2014/main" val="618149665"/>
                    </a:ext>
                  </a:extLst>
                </a:gridCol>
                <a:gridCol w="497764">
                  <a:extLst>
                    <a:ext uri="{9D8B030D-6E8A-4147-A177-3AD203B41FA5}">
                      <a16:colId xmlns:a16="http://schemas.microsoft.com/office/drawing/2014/main" val="549252150"/>
                    </a:ext>
                  </a:extLst>
                </a:gridCol>
                <a:gridCol w="596193">
                  <a:extLst>
                    <a:ext uri="{9D8B030D-6E8A-4147-A177-3AD203B41FA5}">
                      <a16:colId xmlns:a16="http://schemas.microsoft.com/office/drawing/2014/main" val="2075555649"/>
                    </a:ext>
                  </a:extLst>
                </a:gridCol>
                <a:gridCol w="596193">
                  <a:extLst>
                    <a:ext uri="{9D8B030D-6E8A-4147-A177-3AD203B41FA5}">
                      <a16:colId xmlns:a16="http://schemas.microsoft.com/office/drawing/2014/main" val="2532665177"/>
                    </a:ext>
                  </a:extLst>
                </a:gridCol>
                <a:gridCol w="596193">
                  <a:extLst>
                    <a:ext uri="{9D8B030D-6E8A-4147-A177-3AD203B41FA5}">
                      <a16:colId xmlns:a16="http://schemas.microsoft.com/office/drawing/2014/main" val="2542255816"/>
                    </a:ext>
                  </a:extLst>
                </a:gridCol>
                <a:gridCol w="497764">
                  <a:extLst>
                    <a:ext uri="{9D8B030D-6E8A-4147-A177-3AD203B41FA5}">
                      <a16:colId xmlns:a16="http://schemas.microsoft.com/office/drawing/2014/main" val="3279697997"/>
                    </a:ext>
                  </a:extLst>
                </a:gridCol>
                <a:gridCol w="497764">
                  <a:extLst>
                    <a:ext uri="{9D8B030D-6E8A-4147-A177-3AD203B41FA5}">
                      <a16:colId xmlns:a16="http://schemas.microsoft.com/office/drawing/2014/main" val="1431461846"/>
                    </a:ext>
                  </a:extLst>
                </a:gridCol>
              </a:tblGrid>
              <a:tr h="196327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0349744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366305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5766815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CE6-1.1e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965547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CE6-1.2a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2572261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CE6-1.3a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419430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CE6-1.3b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5456415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098907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5419688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0012367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65112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60425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Simplification</a:t>
            </a:r>
          </a:p>
          <a:p>
            <a:pPr lvl="1"/>
            <a:r>
              <a:rPr lang="en-US" sz="2800" dirty="0"/>
              <a:t>Complexity (operation) reduction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CBAC17-255B-46C8-A910-78D3CBF661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3328604"/>
              </p:ext>
            </p:extLst>
          </p:nvPr>
        </p:nvGraphicFramePr>
        <p:xfrm>
          <a:off x="564627" y="2704903"/>
          <a:ext cx="11027605" cy="3787971"/>
        </p:xfrm>
        <a:graphic>
          <a:graphicData uri="http://schemas.openxmlformats.org/drawingml/2006/table">
            <a:tbl>
              <a:tblPr firstRow="1" firstCol="1" bandRow="1"/>
              <a:tblGrid>
                <a:gridCol w="1422797">
                  <a:extLst>
                    <a:ext uri="{9D8B030D-6E8A-4147-A177-3AD203B41FA5}">
                      <a16:colId xmlns:a16="http://schemas.microsoft.com/office/drawing/2014/main" val="478217501"/>
                    </a:ext>
                  </a:extLst>
                </a:gridCol>
                <a:gridCol w="2137286">
                  <a:extLst>
                    <a:ext uri="{9D8B030D-6E8A-4147-A177-3AD203B41FA5}">
                      <a16:colId xmlns:a16="http://schemas.microsoft.com/office/drawing/2014/main" val="1480270831"/>
                    </a:ext>
                  </a:extLst>
                </a:gridCol>
                <a:gridCol w="7467522">
                  <a:extLst>
                    <a:ext uri="{9D8B030D-6E8A-4147-A177-3AD203B41FA5}">
                      <a16:colId xmlns:a16="http://schemas.microsoft.com/office/drawing/2014/main" val="3495453305"/>
                    </a:ext>
                  </a:extLst>
                </a:gridCol>
              </a:tblGrid>
              <a:tr h="363553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Test #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Docs.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5569539"/>
                  </a:ext>
                </a:extLst>
              </a:tr>
              <a:tr h="57257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6-1.1d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JVET-M0496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6-1.1c + 6.2.3a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3815537"/>
                  </a:ext>
                </a:extLst>
              </a:tr>
              <a:tr h="57257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6-1.3b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JVET-M0244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MTS using DCT-2 like transforms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654496"/>
                  </a:ext>
                </a:extLst>
              </a:tr>
              <a:tr h="56705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6-1.4a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JVET-M0538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JVET-L0386, JVET-L0682: TAF for 32-pt MTS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219040"/>
                  </a:ext>
                </a:extLst>
              </a:tr>
              <a:tr h="56705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6-1.4c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JVET-L0386, JVET-L0682: TAF for 16-pt and 32-pt MTS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236924"/>
                  </a:ext>
                </a:extLst>
              </a:tr>
              <a:tr h="57257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6-1.5a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JVET-M0080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JVET-L0135: TAF simplification for 32-pt MTS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8844466"/>
                  </a:ext>
                </a:extLst>
              </a:tr>
              <a:tr h="57257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6-1.5c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JVET-L0135: TAF simplification for 16-pt and 32-pt MTS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14152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57201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Simplification</a:t>
            </a:r>
          </a:p>
          <a:p>
            <a:pPr lvl="1"/>
            <a:r>
              <a:rPr lang="en-US" sz="2800" dirty="0"/>
              <a:t>Complexity (operation) reduction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3886AD4-5A5C-43FD-9D0E-4587EEC8C5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664642"/>
              </p:ext>
            </p:extLst>
          </p:nvPr>
        </p:nvGraphicFramePr>
        <p:xfrm>
          <a:off x="701781" y="2580574"/>
          <a:ext cx="10788438" cy="3215542"/>
        </p:xfrm>
        <a:graphic>
          <a:graphicData uri="http://schemas.openxmlformats.org/drawingml/2006/table">
            <a:tbl>
              <a:tblPr/>
              <a:tblGrid>
                <a:gridCol w="796757">
                  <a:extLst>
                    <a:ext uri="{9D8B030D-6E8A-4147-A177-3AD203B41FA5}">
                      <a16:colId xmlns:a16="http://schemas.microsoft.com/office/drawing/2014/main" val="489124490"/>
                    </a:ext>
                  </a:extLst>
                </a:gridCol>
                <a:gridCol w="1291801">
                  <a:extLst>
                    <a:ext uri="{9D8B030D-6E8A-4147-A177-3AD203B41FA5}">
                      <a16:colId xmlns:a16="http://schemas.microsoft.com/office/drawing/2014/main" val="1424341542"/>
                    </a:ext>
                  </a:extLst>
                </a:gridCol>
                <a:gridCol w="621002">
                  <a:extLst>
                    <a:ext uri="{9D8B030D-6E8A-4147-A177-3AD203B41FA5}">
                      <a16:colId xmlns:a16="http://schemas.microsoft.com/office/drawing/2014/main" val="1959167160"/>
                    </a:ext>
                  </a:extLst>
                </a:gridCol>
                <a:gridCol w="621002">
                  <a:extLst>
                    <a:ext uri="{9D8B030D-6E8A-4147-A177-3AD203B41FA5}">
                      <a16:colId xmlns:a16="http://schemas.microsoft.com/office/drawing/2014/main" val="1275064594"/>
                    </a:ext>
                  </a:extLst>
                </a:gridCol>
                <a:gridCol w="621002">
                  <a:extLst>
                    <a:ext uri="{9D8B030D-6E8A-4147-A177-3AD203B41FA5}">
                      <a16:colId xmlns:a16="http://schemas.microsoft.com/office/drawing/2014/main" val="1350132032"/>
                    </a:ext>
                  </a:extLst>
                </a:gridCol>
                <a:gridCol w="518477">
                  <a:extLst>
                    <a:ext uri="{9D8B030D-6E8A-4147-A177-3AD203B41FA5}">
                      <a16:colId xmlns:a16="http://schemas.microsoft.com/office/drawing/2014/main" val="3399984265"/>
                    </a:ext>
                  </a:extLst>
                </a:gridCol>
                <a:gridCol w="518477">
                  <a:extLst>
                    <a:ext uri="{9D8B030D-6E8A-4147-A177-3AD203B41FA5}">
                      <a16:colId xmlns:a16="http://schemas.microsoft.com/office/drawing/2014/main" val="368350810"/>
                    </a:ext>
                  </a:extLst>
                </a:gridCol>
                <a:gridCol w="621002">
                  <a:extLst>
                    <a:ext uri="{9D8B030D-6E8A-4147-A177-3AD203B41FA5}">
                      <a16:colId xmlns:a16="http://schemas.microsoft.com/office/drawing/2014/main" val="2279063017"/>
                    </a:ext>
                  </a:extLst>
                </a:gridCol>
                <a:gridCol w="621002">
                  <a:extLst>
                    <a:ext uri="{9D8B030D-6E8A-4147-A177-3AD203B41FA5}">
                      <a16:colId xmlns:a16="http://schemas.microsoft.com/office/drawing/2014/main" val="2965116022"/>
                    </a:ext>
                  </a:extLst>
                </a:gridCol>
                <a:gridCol w="621002">
                  <a:extLst>
                    <a:ext uri="{9D8B030D-6E8A-4147-A177-3AD203B41FA5}">
                      <a16:colId xmlns:a16="http://schemas.microsoft.com/office/drawing/2014/main" val="2125915686"/>
                    </a:ext>
                  </a:extLst>
                </a:gridCol>
                <a:gridCol w="518477">
                  <a:extLst>
                    <a:ext uri="{9D8B030D-6E8A-4147-A177-3AD203B41FA5}">
                      <a16:colId xmlns:a16="http://schemas.microsoft.com/office/drawing/2014/main" val="586354659"/>
                    </a:ext>
                  </a:extLst>
                </a:gridCol>
                <a:gridCol w="518477">
                  <a:extLst>
                    <a:ext uri="{9D8B030D-6E8A-4147-A177-3AD203B41FA5}">
                      <a16:colId xmlns:a16="http://schemas.microsoft.com/office/drawing/2014/main" val="3506941748"/>
                    </a:ext>
                  </a:extLst>
                </a:gridCol>
                <a:gridCol w="621002">
                  <a:extLst>
                    <a:ext uri="{9D8B030D-6E8A-4147-A177-3AD203B41FA5}">
                      <a16:colId xmlns:a16="http://schemas.microsoft.com/office/drawing/2014/main" val="3041405223"/>
                    </a:ext>
                  </a:extLst>
                </a:gridCol>
                <a:gridCol w="621002">
                  <a:extLst>
                    <a:ext uri="{9D8B030D-6E8A-4147-A177-3AD203B41FA5}">
                      <a16:colId xmlns:a16="http://schemas.microsoft.com/office/drawing/2014/main" val="4173637525"/>
                    </a:ext>
                  </a:extLst>
                </a:gridCol>
                <a:gridCol w="621002">
                  <a:extLst>
                    <a:ext uri="{9D8B030D-6E8A-4147-A177-3AD203B41FA5}">
                      <a16:colId xmlns:a16="http://schemas.microsoft.com/office/drawing/2014/main" val="2364618143"/>
                    </a:ext>
                  </a:extLst>
                </a:gridCol>
                <a:gridCol w="518477">
                  <a:extLst>
                    <a:ext uri="{9D8B030D-6E8A-4147-A177-3AD203B41FA5}">
                      <a16:colId xmlns:a16="http://schemas.microsoft.com/office/drawing/2014/main" val="1053526703"/>
                    </a:ext>
                  </a:extLst>
                </a:gridCol>
                <a:gridCol w="518477">
                  <a:extLst>
                    <a:ext uri="{9D8B030D-6E8A-4147-A177-3AD203B41FA5}">
                      <a16:colId xmlns:a16="http://schemas.microsoft.com/office/drawing/2014/main" val="1963267435"/>
                    </a:ext>
                  </a:extLst>
                </a:gridCol>
              </a:tblGrid>
              <a:tr h="38135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0259258"/>
                  </a:ext>
                </a:extLst>
              </a:tr>
              <a:tr h="3813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9685350"/>
                  </a:ext>
                </a:extLst>
              </a:tr>
              <a:tr h="4088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CE6-1.1d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6157602"/>
                  </a:ext>
                </a:extLst>
              </a:tr>
              <a:tr h="4088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CE6-1.3b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7573857"/>
                  </a:ext>
                </a:extLst>
              </a:tr>
              <a:tr h="4088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8107856"/>
                  </a:ext>
                </a:extLst>
              </a:tr>
              <a:tr h="4088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62170"/>
                  </a:ext>
                </a:extLst>
              </a:tr>
              <a:tr h="4088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5742186"/>
                  </a:ext>
                </a:extLst>
              </a:tr>
              <a:tr h="4088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44973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71072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Description of tests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CE6-2 Fast </a:t>
            </a:r>
            <a:r>
              <a:rPr lang="en-CA" sz="5400" b="1" dirty="0"/>
              <a:t>Transform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FDC54B1-941F-4ED6-8E42-37E24E2859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162953"/>
              </p:ext>
            </p:extLst>
          </p:nvPr>
        </p:nvGraphicFramePr>
        <p:xfrm>
          <a:off x="552839" y="2213163"/>
          <a:ext cx="11086322" cy="4471974"/>
        </p:xfrm>
        <a:graphic>
          <a:graphicData uri="http://schemas.openxmlformats.org/drawingml/2006/table">
            <a:tbl>
              <a:tblPr firstRow="1" firstCol="1" bandRow="1"/>
              <a:tblGrid>
                <a:gridCol w="1109080">
                  <a:extLst>
                    <a:ext uri="{9D8B030D-6E8A-4147-A177-3AD203B41FA5}">
                      <a16:colId xmlns:a16="http://schemas.microsoft.com/office/drawing/2014/main" val="3972072191"/>
                    </a:ext>
                  </a:extLst>
                </a:gridCol>
                <a:gridCol w="1775649">
                  <a:extLst>
                    <a:ext uri="{9D8B030D-6E8A-4147-A177-3AD203B41FA5}">
                      <a16:colId xmlns:a16="http://schemas.microsoft.com/office/drawing/2014/main" val="2341444248"/>
                    </a:ext>
                  </a:extLst>
                </a:gridCol>
                <a:gridCol w="8201593">
                  <a:extLst>
                    <a:ext uri="{9D8B030D-6E8A-4147-A177-3AD203B41FA5}">
                      <a16:colId xmlns:a16="http://schemas.microsoft.com/office/drawing/2014/main" val="3285778751"/>
                    </a:ext>
                  </a:extLst>
                </a:gridCol>
              </a:tblGrid>
              <a:tr h="287692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Test #</a:t>
                      </a: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Docs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8311782"/>
                  </a:ext>
                </a:extLst>
              </a:tr>
              <a:tr h="1195928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6-2.1a</a:t>
                      </a: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JVET-M0288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Fast DST-7/DCT-8 based on DFT</a:t>
                      </a: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 Simplification of transform kernel coefficients, intermediate variables, operations, etc.</a:t>
                      </a: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 Implementation-friendly architecture based on regular matrix multiply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333817"/>
                  </a:ext>
                </a:extLst>
              </a:tr>
              <a:tr h="45495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6-2.2a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JVET-M0372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JVET-L0421: Fast DST-7/DCT-8 based on DFT and matrix multiplication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9113082"/>
                  </a:ext>
                </a:extLst>
              </a:tr>
              <a:tr h="45495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6-2.3a</a:t>
                      </a: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JVET-M0497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JVET-L0286: Fast DST-7/DCT-8 with dual implementation support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409361"/>
                  </a:ext>
                </a:extLst>
              </a:tr>
              <a:tr h="45495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6-1.4a</a:t>
                      </a: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JVET-M0538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TAF for 32-pt MTS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6318179"/>
                  </a:ext>
                </a:extLst>
              </a:tr>
              <a:tr h="45495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6-1.4c</a:t>
                      </a: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TAF for 16-pt and 32-pt MTS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5324608"/>
                  </a:ext>
                </a:extLst>
              </a:tr>
              <a:tr h="45495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6-1.5a</a:t>
                      </a: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JVET-M0080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TAF simplification for 32-pt MTS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4220531"/>
                  </a:ext>
                </a:extLst>
              </a:tr>
              <a:tr h="45495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6-1.5c</a:t>
                      </a: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TAF simplification for 16-pt and 32-pt MTS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8902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3053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Results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CE6-2 Fast </a:t>
            </a:r>
            <a:r>
              <a:rPr lang="en-CA" sz="5400" b="1" dirty="0"/>
              <a:t>Transform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10319F6-5E37-4EF3-B2E2-E2B21B2B6A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470211"/>
              </p:ext>
            </p:extLst>
          </p:nvPr>
        </p:nvGraphicFramePr>
        <p:xfrm>
          <a:off x="236593" y="2045141"/>
          <a:ext cx="11798341" cy="4321388"/>
        </p:xfrm>
        <a:graphic>
          <a:graphicData uri="http://schemas.openxmlformats.org/drawingml/2006/table">
            <a:tbl>
              <a:tblPr/>
              <a:tblGrid>
                <a:gridCol w="1432347">
                  <a:extLst>
                    <a:ext uri="{9D8B030D-6E8A-4147-A177-3AD203B41FA5}">
                      <a16:colId xmlns:a16="http://schemas.microsoft.com/office/drawing/2014/main" val="4256919799"/>
                    </a:ext>
                  </a:extLst>
                </a:gridCol>
                <a:gridCol w="959161">
                  <a:extLst>
                    <a:ext uri="{9D8B030D-6E8A-4147-A177-3AD203B41FA5}">
                      <a16:colId xmlns:a16="http://schemas.microsoft.com/office/drawing/2014/main" val="654754529"/>
                    </a:ext>
                  </a:extLst>
                </a:gridCol>
                <a:gridCol w="571693">
                  <a:extLst>
                    <a:ext uri="{9D8B030D-6E8A-4147-A177-3AD203B41FA5}">
                      <a16:colId xmlns:a16="http://schemas.microsoft.com/office/drawing/2014/main" val="501970525"/>
                    </a:ext>
                  </a:extLst>
                </a:gridCol>
                <a:gridCol w="679135">
                  <a:extLst>
                    <a:ext uri="{9D8B030D-6E8A-4147-A177-3AD203B41FA5}">
                      <a16:colId xmlns:a16="http://schemas.microsoft.com/office/drawing/2014/main" val="4161925415"/>
                    </a:ext>
                  </a:extLst>
                </a:gridCol>
                <a:gridCol w="679135">
                  <a:extLst>
                    <a:ext uri="{9D8B030D-6E8A-4147-A177-3AD203B41FA5}">
                      <a16:colId xmlns:a16="http://schemas.microsoft.com/office/drawing/2014/main" val="3304614651"/>
                    </a:ext>
                  </a:extLst>
                </a:gridCol>
                <a:gridCol w="567010">
                  <a:extLst>
                    <a:ext uri="{9D8B030D-6E8A-4147-A177-3AD203B41FA5}">
                      <a16:colId xmlns:a16="http://schemas.microsoft.com/office/drawing/2014/main" val="3350918659"/>
                    </a:ext>
                  </a:extLst>
                </a:gridCol>
                <a:gridCol w="567010">
                  <a:extLst>
                    <a:ext uri="{9D8B030D-6E8A-4147-A177-3AD203B41FA5}">
                      <a16:colId xmlns:a16="http://schemas.microsoft.com/office/drawing/2014/main" val="2830450964"/>
                    </a:ext>
                  </a:extLst>
                </a:gridCol>
                <a:gridCol w="679135">
                  <a:extLst>
                    <a:ext uri="{9D8B030D-6E8A-4147-A177-3AD203B41FA5}">
                      <a16:colId xmlns:a16="http://schemas.microsoft.com/office/drawing/2014/main" val="365881443"/>
                    </a:ext>
                  </a:extLst>
                </a:gridCol>
                <a:gridCol w="679135">
                  <a:extLst>
                    <a:ext uri="{9D8B030D-6E8A-4147-A177-3AD203B41FA5}">
                      <a16:colId xmlns:a16="http://schemas.microsoft.com/office/drawing/2014/main" val="3798982427"/>
                    </a:ext>
                  </a:extLst>
                </a:gridCol>
                <a:gridCol w="679135">
                  <a:extLst>
                    <a:ext uri="{9D8B030D-6E8A-4147-A177-3AD203B41FA5}">
                      <a16:colId xmlns:a16="http://schemas.microsoft.com/office/drawing/2014/main" val="694861419"/>
                    </a:ext>
                  </a:extLst>
                </a:gridCol>
                <a:gridCol w="567010">
                  <a:extLst>
                    <a:ext uri="{9D8B030D-6E8A-4147-A177-3AD203B41FA5}">
                      <a16:colId xmlns:a16="http://schemas.microsoft.com/office/drawing/2014/main" val="1405317734"/>
                    </a:ext>
                  </a:extLst>
                </a:gridCol>
                <a:gridCol w="567010">
                  <a:extLst>
                    <a:ext uri="{9D8B030D-6E8A-4147-A177-3AD203B41FA5}">
                      <a16:colId xmlns:a16="http://schemas.microsoft.com/office/drawing/2014/main" val="1466515910"/>
                    </a:ext>
                  </a:extLst>
                </a:gridCol>
                <a:gridCol w="679135">
                  <a:extLst>
                    <a:ext uri="{9D8B030D-6E8A-4147-A177-3AD203B41FA5}">
                      <a16:colId xmlns:a16="http://schemas.microsoft.com/office/drawing/2014/main" val="3372185787"/>
                    </a:ext>
                  </a:extLst>
                </a:gridCol>
                <a:gridCol w="679135">
                  <a:extLst>
                    <a:ext uri="{9D8B030D-6E8A-4147-A177-3AD203B41FA5}">
                      <a16:colId xmlns:a16="http://schemas.microsoft.com/office/drawing/2014/main" val="3819402301"/>
                    </a:ext>
                  </a:extLst>
                </a:gridCol>
                <a:gridCol w="679135">
                  <a:extLst>
                    <a:ext uri="{9D8B030D-6E8A-4147-A177-3AD203B41FA5}">
                      <a16:colId xmlns:a16="http://schemas.microsoft.com/office/drawing/2014/main" val="3294303417"/>
                    </a:ext>
                  </a:extLst>
                </a:gridCol>
                <a:gridCol w="567010">
                  <a:extLst>
                    <a:ext uri="{9D8B030D-6E8A-4147-A177-3AD203B41FA5}">
                      <a16:colId xmlns:a16="http://schemas.microsoft.com/office/drawing/2014/main" val="1321402476"/>
                    </a:ext>
                  </a:extLst>
                </a:gridCol>
                <a:gridCol w="567010">
                  <a:extLst>
                    <a:ext uri="{9D8B030D-6E8A-4147-A177-3AD203B41FA5}">
                      <a16:colId xmlns:a16="http://schemas.microsoft.com/office/drawing/2014/main" val="4256589243"/>
                    </a:ext>
                  </a:extLst>
                </a:gridCol>
              </a:tblGrid>
              <a:tr h="250425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7450689"/>
                  </a:ext>
                </a:extLst>
              </a:tr>
              <a:tr h="42551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0398599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CE6-2.1a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1132921"/>
                  </a:ext>
                </a:extLst>
              </a:tr>
              <a:tr h="2169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CE6-2.2a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5384117"/>
                  </a:ext>
                </a:extLst>
              </a:tr>
              <a:tr h="25889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CE6-2.2a (8-bit)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0987115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CE6-2.3a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7185516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1734605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690979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5625203"/>
                  </a:ext>
                </a:extLst>
              </a:tr>
              <a:tr h="25042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4723219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CE6-2.1a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043193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CE6-2.2a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1123574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CE6-2.3a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2361468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5916320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9981182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2781267"/>
                  </a:ext>
                </a:extLst>
              </a:tr>
              <a:tr h="25042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6598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05539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Results (Inter MTS on)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CE6-2 Fast </a:t>
            </a:r>
            <a:r>
              <a:rPr lang="en-CA" sz="5400" b="1" dirty="0"/>
              <a:t>Transform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7383D59-B3B0-4882-BA74-3FAAA8FA58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26169"/>
              </p:ext>
            </p:extLst>
          </p:nvPr>
        </p:nvGraphicFramePr>
        <p:xfrm>
          <a:off x="157067" y="2044297"/>
          <a:ext cx="11558080" cy="4629997"/>
        </p:xfrm>
        <a:graphic>
          <a:graphicData uri="http://schemas.openxmlformats.org/drawingml/2006/table">
            <a:tbl>
              <a:tblPr/>
              <a:tblGrid>
                <a:gridCol w="1345618">
                  <a:extLst>
                    <a:ext uri="{9D8B030D-6E8A-4147-A177-3AD203B41FA5}">
                      <a16:colId xmlns:a16="http://schemas.microsoft.com/office/drawing/2014/main" val="1568961514"/>
                    </a:ext>
                  </a:extLst>
                </a:gridCol>
                <a:gridCol w="891936">
                  <a:extLst>
                    <a:ext uri="{9D8B030D-6E8A-4147-A177-3AD203B41FA5}">
                      <a16:colId xmlns:a16="http://schemas.microsoft.com/office/drawing/2014/main" val="4090924839"/>
                    </a:ext>
                  </a:extLst>
                </a:gridCol>
                <a:gridCol w="665304">
                  <a:extLst>
                    <a:ext uri="{9D8B030D-6E8A-4147-A177-3AD203B41FA5}">
                      <a16:colId xmlns:a16="http://schemas.microsoft.com/office/drawing/2014/main" val="3908284037"/>
                    </a:ext>
                  </a:extLst>
                </a:gridCol>
                <a:gridCol w="665304">
                  <a:extLst>
                    <a:ext uri="{9D8B030D-6E8A-4147-A177-3AD203B41FA5}">
                      <a16:colId xmlns:a16="http://schemas.microsoft.com/office/drawing/2014/main" val="1042463010"/>
                    </a:ext>
                  </a:extLst>
                </a:gridCol>
                <a:gridCol w="665304">
                  <a:extLst>
                    <a:ext uri="{9D8B030D-6E8A-4147-A177-3AD203B41FA5}">
                      <a16:colId xmlns:a16="http://schemas.microsoft.com/office/drawing/2014/main" val="200153147"/>
                    </a:ext>
                  </a:extLst>
                </a:gridCol>
                <a:gridCol w="555465">
                  <a:extLst>
                    <a:ext uri="{9D8B030D-6E8A-4147-A177-3AD203B41FA5}">
                      <a16:colId xmlns:a16="http://schemas.microsoft.com/office/drawing/2014/main" val="3284265695"/>
                    </a:ext>
                  </a:extLst>
                </a:gridCol>
                <a:gridCol w="555465">
                  <a:extLst>
                    <a:ext uri="{9D8B030D-6E8A-4147-A177-3AD203B41FA5}">
                      <a16:colId xmlns:a16="http://schemas.microsoft.com/office/drawing/2014/main" val="338097763"/>
                    </a:ext>
                  </a:extLst>
                </a:gridCol>
                <a:gridCol w="665304">
                  <a:extLst>
                    <a:ext uri="{9D8B030D-6E8A-4147-A177-3AD203B41FA5}">
                      <a16:colId xmlns:a16="http://schemas.microsoft.com/office/drawing/2014/main" val="1958628410"/>
                    </a:ext>
                  </a:extLst>
                </a:gridCol>
                <a:gridCol w="665304">
                  <a:extLst>
                    <a:ext uri="{9D8B030D-6E8A-4147-A177-3AD203B41FA5}">
                      <a16:colId xmlns:a16="http://schemas.microsoft.com/office/drawing/2014/main" val="157803035"/>
                    </a:ext>
                  </a:extLst>
                </a:gridCol>
                <a:gridCol w="665304">
                  <a:extLst>
                    <a:ext uri="{9D8B030D-6E8A-4147-A177-3AD203B41FA5}">
                      <a16:colId xmlns:a16="http://schemas.microsoft.com/office/drawing/2014/main" val="1363356261"/>
                    </a:ext>
                  </a:extLst>
                </a:gridCol>
                <a:gridCol w="555465">
                  <a:extLst>
                    <a:ext uri="{9D8B030D-6E8A-4147-A177-3AD203B41FA5}">
                      <a16:colId xmlns:a16="http://schemas.microsoft.com/office/drawing/2014/main" val="2025182108"/>
                    </a:ext>
                  </a:extLst>
                </a:gridCol>
                <a:gridCol w="555465">
                  <a:extLst>
                    <a:ext uri="{9D8B030D-6E8A-4147-A177-3AD203B41FA5}">
                      <a16:colId xmlns:a16="http://schemas.microsoft.com/office/drawing/2014/main" val="324216064"/>
                    </a:ext>
                  </a:extLst>
                </a:gridCol>
                <a:gridCol w="665304">
                  <a:extLst>
                    <a:ext uri="{9D8B030D-6E8A-4147-A177-3AD203B41FA5}">
                      <a16:colId xmlns:a16="http://schemas.microsoft.com/office/drawing/2014/main" val="2840672129"/>
                    </a:ext>
                  </a:extLst>
                </a:gridCol>
                <a:gridCol w="665304">
                  <a:extLst>
                    <a:ext uri="{9D8B030D-6E8A-4147-A177-3AD203B41FA5}">
                      <a16:colId xmlns:a16="http://schemas.microsoft.com/office/drawing/2014/main" val="767988422"/>
                    </a:ext>
                  </a:extLst>
                </a:gridCol>
                <a:gridCol w="665304">
                  <a:extLst>
                    <a:ext uri="{9D8B030D-6E8A-4147-A177-3AD203B41FA5}">
                      <a16:colId xmlns:a16="http://schemas.microsoft.com/office/drawing/2014/main" val="1681458234"/>
                    </a:ext>
                  </a:extLst>
                </a:gridCol>
                <a:gridCol w="555465">
                  <a:extLst>
                    <a:ext uri="{9D8B030D-6E8A-4147-A177-3AD203B41FA5}">
                      <a16:colId xmlns:a16="http://schemas.microsoft.com/office/drawing/2014/main" val="994886027"/>
                    </a:ext>
                  </a:extLst>
                </a:gridCol>
                <a:gridCol w="555465">
                  <a:extLst>
                    <a:ext uri="{9D8B030D-6E8A-4147-A177-3AD203B41FA5}">
                      <a16:colId xmlns:a16="http://schemas.microsoft.com/office/drawing/2014/main" val="406985569"/>
                    </a:ext>
                  </a:extLst>
                </a:gridCol>
              </a:tblGrid>
              <a:tr h="275839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0182268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1904247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CE6-2.1a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9055061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CE6-2.2a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768771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CE6-2.2a (8-bit)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2007042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CE6-2.3a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788390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6232732"/>
                  </a:ext>
                </a:extLst>
              </a:tr>
              <a:tr h="13287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4068230"/>
                  </a:ext>
                </a:extLst>
              </a:tr>
              <a:tr h="13287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858511"/>
                  </a:ext>
                </a:extLst>
              </a:tr>
              <a:tr h="2758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9893100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CE6-2.1a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9802678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CE6-2.2a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2607109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CE6-2.3a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1489643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0322270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7642605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572838"/>
                  </a:ext>
                </a:extLst>
              </a:tr>
              <a:tr h="2758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72838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67244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Transform Selection</a:t>
            </a:r>
          </a:p>
          <a:p>
            <a:pPr lvl="1"/>
            <a:r>
              <a:rPr lang="en-US" sz="3200" dirty="0"/>
              <a:t>DST-7/DCT-8 selection based on height and width</a:t>
            </a:r>
          </a:p>
          <a:p>
            <a:pPr lvl="2"/>
            <a:r>
              <a:rPr lang="en-US" sz="2800" dirty="0"/>
              <a:t>CE6-3.1a/b</a:t>
            </a:r>
          </a:p>
          <a:p>
            <a:pPr lvl="1"/>
            <a:r>
              <a:rPr lang="en-US" sz="3200" dirty="0"/>
              <a:t>Limiting max MTS to 16-point</a:t>
            </a:r>
          </a:p>
          <a:p>
            <a:pPr lvl="2"/>
            <a:r>
              <a:rPr lang="en-US" sz="2800" dirty="0"/>
              <a:t>CE6-3.1b, CE6-3.2b/c, CE6-3.7a, CE6-3.8 a/b</a:t>
            </a:r>
          </a:p>
          <a:p>
            <a:r>
              <a:rPr lang="en-US" sz="3600" u="sng" dirty="0"/>
              <a:t>Transform Signaling</a:t>
            </a:r>
          </a:p>
          <a:p>
            <a:pPr lvl="1"/>
            <a:r>
              <a:rPr lang="en-US" sz="3200" dirty="0"/>
              <a:t>One-dimensional DST-7/DCT-8 signaling</a:t>
            </a:r>
          </a:p>
          <a:p>
            <a:pPr lvl="2"/>
            <a:r>
              <a:rPr lang="en-US" sz="2800" dirty="0"/>
              <a:t>CE6-3.2a, CE6-3.3 a/b, CE6-3.8 a/b</a:t>
            </a:r>
          </a:p>
          <a:p>
            <a:pPr lvl="2"/>
            <a:endParaRPr lang="en-US" sz="2800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>
                <a:latin typeface="+mn-lt"/>
              </a:rPr>
              <a:t>CE6-3 </a:t>
            </a:r>
            <a:r>
              <a:rPr lang="en-US" sz="5400" b="1" dirty="0"/>
              <a:t>Transform selection and signaling</a:t>
            </a:r>
            <a:endParaRPr lang="en-US" sz="5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1178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5C6D0-D661-43F6-9A88-B070F0A1C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69" y="1690688"/>
            <a:ext cx="6265984" cy="4917232"/>
          </a:xfrm>
        </p:spPr>
        <p:txBody>
          <a:bodyPr>
            <a:normAutofit fontScale="70000" lnSpcReduction="20000"/>
          </a:bodyPr>
          <a:lstStyle/>
          <a:p>
            <a:r>
              <a:rPr lang="en-US" sz="3600" b="1" dirty="0"/>
              <a:t>CE6-1: </a:t>
            </a:r>
            <a:r>
              <a:rPr lang="en-CA" sz="3600" b="1" dirty="0"/>
              <a:t>Transform core design </a:t>
            </a:r>
            <a:r>
              <a:rPr lang="en-US" sz="3600" b="1" dirty="0"/>
              <a:t> </a:t>
            </a:r>
          </a:p>
          <a:p>
            <a:pPr lvl="1"/>
            <a:r>
              <a:rPr lang="en-CA" sz="3200" dirty="0"/>
              <a:t>19 CE tests, 7 proposals</a:t>
            </a:r>
          </a:p>
          <a:p>
            <a:pPr lvl="1"/>
            <a:r>
              <a:rPr lang="en-US" altLang="zh-CN" sz="3200" dirty="0"/>
              <a:t>14</a:t>
            </a:r>
            <a:r>
              <a:rPr lang="en-US" sz="3200" dirty="0"/>
              <a:t> related proposals</a:t>
            </a:r>
          </a:p>
          <a:p>
            <a:r>
              <a:rPr lang="en-US" sz="3600" b="1" dirty="0"/>
              <a:t>CE6-2: Fast transform</a:t>
            </a:r>
          </a:p>
          <a:p>
            <a:pPr lvl="1"/>
            <a:r>
              <a:rPr lang="en-CA" sz="3200" dirty="0"/>
              <a:t>3 tests, 3 proposals</a:t>
            </a:r>
          </a:p>
          <a:p>
            <a:pPr lvl="1"/>
            <a:r>
              <a:rPr lang="en-US" altLang="zh-CN" sz="3200" dirty="0"/>
              <a:t>2</a:t>
            </a:r>
            <a:r>
              <a:rPr lang="en-US" sz="3200" dirty="0"/>
              <a:t> related proposal</a:t>
            </a:r>
          </a:p>
          <a:p>
            <a:r>
              <a:rPr lang="en-US" sz="3600" b="1" dirty="0"/>
              <a:t>CE6-3: Transform selection and signaling</a:t>
            </a:r>
          </a:p>
          <a:p>
            <a:pPr lvl="1"/>
            <a:r>
              <a:rPr lang="en-CA" sz="3200" dirty="0"/>
              <a:t>10 tests, 5 proposals</a:t>
            </a:r>
          </a:p>
          <a:p>
            <a:pPr lvl="1"/>
            <a:r>
              <a:rPr lang="en-US" altLang="zh-CN" sz="3200" dirty="0"/>
              <a:t>6 </a:t>
            </a:r>
            <a:r>
              <a:rPr lang="en-US" sz="3200" dirty="0"/>
              <a:t>related proposal</a:t>
            </a:r>
          </a:p>
          <a:p>
            <a:r>
              <a:rPr lang="en-US" sz="3600" b="1" dirty="0"/>
              <a:t>CE6-4: Sub-block transform</a:t>
            </a:r>
          </a:p>
          <a:p>
            <a:pPr lvl="1"/>
            <a:r>
              <a:rPr lang="en-CA" sz="3200" dirty="0"/>
              <a:t>8 tests, 4 proposals</a:t>
            </a:r>
          </a:p>
          <a:p>
            <a:pPr lvl="1"/>
            <a:r>
              <a:rPr lang="en-US" altLang="zh-CN" sz="3200" dirty="0"/>
              <a:t>0 </a:t>
            </a:r>
            <a:r>
              <a:rPr lang="en-US" sz="3200" dirty="0"/>
              <a:t>related proposal</a:t>
            </a:r>
          </a:p>
          <a:p>
            <a:r>
              <a:rPr lang="en-US" sz="3600" b="1" dirty="0"/>
              <a:t>CE6-5: Secondary transform</a:t>
            </a:r>
          </a:p>
          <a:p>
            <a:pPr lvl="1"/>
            <a:r>
              <a:rPr lang="en-CA" sz="3200" dirty="0"/>
              <a:t>1 test, 1 proposal</a:t>
            </a:r>
          </a:p>
          <a:p>
            <a:pPr lvl="1"/>
            <a:r>
              <a:rPr lang="en-US" altLang="zh-CN" sz="3200" dirty="0"/>
              <a:t>0 </a:t>
            </a:r>
            <a:r>
              <a:rPr lang="en-US" sz="3200" dirty="0"/>
              <a:t>related proposal</a:t>
            </a:r>
          </a:p>
          <a:p>
            <a:pPr lvl="1"/>
            <a:endParaRPr lang="en-CA" sz="3200" dirty="0"/>
          </a:p>
          <a:p>
            <a:pPr lvl="1"/>
            <a:endParaRPr lang="en-CA" sz="32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A392766-35FA-46C1-AEB4-184E8EAD1C15}"/>
              </a:ext>
            </a:extLst>
          </p:cNvPr>
          <p:cNvSpPr txBox="1">
            <a:spLocks/>
          </p:cNvSpPr>
          <p:nvPr/>
        </p:nvSpPr>
        <p:spPr>
          <a:xfrm>
            <a:off x="6560127" y="1639533"/>
            <a:ext cx="5205579" cy="2056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00" b="1" dirty="0"/>
              <a:t>Test Conditions</a:t>
            </a:r>
          </a:p>
          <a:p>
            <a:pPr lvl="1"/>
            <a:r>
              <a:rPr lang="en-CA" sz="2200" dirty="0"/>
              <a:t>CTC and CTC w/ Inter MTS enabled</a:t>
            </a:r>
          </a:p>
          <a:p>
            <a:pPr lvl="1"/>
            <a:r>
              <a:rPr lang="en-CA" sz="2200" dirty="0"/>
              <a:t>Additional Low QP tests </a:t>
            </a:r>
          </a:p>
          <a:p>
            <a:pPr lvl="2"/>
            <a:r>
              <a:rPr lang="en-CA" sz="1800" dirty="0"/>
              <a:t>Only for CE6-1 and CE6-2</a:t>
            </a:r>
          </a:p>
          <a:p>
            <a:pPr lvl="2"/>
            <a:r>
              <a:rPr lang="en-CA" sz="1800" dirty="0"/>
              <a:t>QP 1, 5, 9, 13, 100 frames</a:t>
            </a:r>
          </a:p>
          <a:p>
            <a:pPr lvl="2"/>
            <a:endParaRPr lang="en-CA" sz="1800" dirty="0"/>
          </a:p>
          <a:p>
            <a:pPr lvl="1"/>
            <a:endParaRPr lang="en-CA" sz="3200" dirty="0"/>
          </a:p>
        </p:txBody>
      </p:sp>
    </p:spTree>
    <p:extLst>
      <p:ext uri="{BB962C8B-B14F-4D97-AF65-F5344CB8AC3E}">
        <p14:creationId xmlns:p14="http://schemas.microsoft.com/office/powerpoint/2010/main" val="39851951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Test description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>
                <a:latin typeface="+mn-lt"/>
              </a:rPr>
              <a:t>CE6-3 </a:t>
            </a:r>
            <a:r>
              <a:rPr lang="en-US" sz="5400" b="1" dirty="0"/>
              <a:t>Transform selection and signaling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D8B0D5C-56F0-4E3C-970F-889FF3112A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295466"/>
              </p:ext>
            </p:extLst>
          </p:nvPr>
        </p:nvGraphicFramePr>
        <p:xfrm>
          <a:off x="230859" y="1973578"/>
          <a:ext cx="11722961" cy="4714939"/>
        </p:xfrm>
        <a:graphic>
          <a:graphicData uri="http://schemas.openxmlformats.org/drawingml/2006/table">
            <a:tbl>
              <a:tblPr firstRow="1" firstCol="1" bandRow="1"/>
              <a:tblGrid>
                <a:gridCol w="952956">
                  <a:extLst>
                    <a:ext uri="{9D8B030D-6E8A-4147-A177-3AD203B41FA5}">
                      <a16:colId xmlns:a16="http://schemas.microsoft.com/office/drawing/2014/main" val="356961109"/>
                    </a:ext>
                  </a:extLst>
                </a:gridCol>
                <a:gridCol w="1423219">
                  <a:extLst>
                    <a:ext uri="{9D8B030D-6E8A-4147-A177-3AD203B41FA5}">
                      <a16:colId xmlns:a16="http://schemas.microsoft.com/office/drawing/2014/main" val="3872438053"/>
                    </a:ext>
                  </a:extLst>
                </a:gridCol>
                <a:gridCol w="9346786">
                  <a:extLst>
                    <a:ext uri="{9D8B030D-6E8A-4147-A177-3AD203B41FA5}">
                      <a16:colId xmlns:a16="http://schemas.microsoft.com/office/drawing/2014/main" val="3389637845"/>
                    </a:ext>
                  </a:extLst>
                </a:gridCol>
              </a:tblGrid>
              <a:tr h="2189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Test #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Docs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0716184"/>
                  </a:ext>
                </a:extLst>
              </a:tr>
              <a:tr h="38156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6-3.1a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JVET-M0303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Shape adaptive transform selection (up to 32-point DST-7)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2235526"/>
                  </a:ext>
                </a:extLst>
              </a:tr>
              <a:tr h="38156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6-3.1b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Shape adaptive transform selection (up to 16-point DST-7)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2210688"/>
                  </a:ext>
                </a:extLst>
              </a:tr>
              <a:tr h="45290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6-3.2a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JVET-M0522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Applying MTS to smaller side in case of Nx64 and 64xN) for N &lt; 64, where max. MTS size is set to 32 by default</a:t>
                      </a: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824705"/>
                  </a:ext>
                </a:extLst>
              </a:tr>
              <a:tr h="41630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6-3.2b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Applying MTS for MxN in a way that DCT2 is used for M,N &gt; 16, and MTS is applied for M,N &lt;= 16. </a:t>
                      </a: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3881240"/>
                  </a:ext>
                </a:extLst>
              </a:tr>
              <a:tr h="41630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6-3.2c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MTS with max. MTS size is set to 16</a:t>
                      </a: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041941"/>
                  </a:ext>
                </a:extLst>
              </a:tr>
              <a:tr h="41630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6-3.3a</a:t>
                      </a: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JVET-M0319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 64xN and Nx64 luma transform blocks (N &lt; 64), MTS can be applied to the shorter side.</a:t>
                      </a: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3550774"/>
                  </a:ext>
                </a:extLst>
              </a:tr>
              <a:tr h="55524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6-3.3b</a:t>
                      </a: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 64xN and Nx64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luma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transform blocks (N&lt;64), MTS can be applied to the shorter side, with the increased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max_BT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and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max_TT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sizes for I-slices to 64.</a:t>
                      </a: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6996262"/>
                  </a:ext>
                </a:extLst>
              </a:tr>
              <a:tr h="39156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6-3.7a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JVET-M0079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MTS size restriction to 16</a:t>
                      </a: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3508916"/>
                  </a:ext>
                </a:extLst>
              </a:tr>
              <a:tr h="45290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6-3.8a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JVET-M0498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Signal horizontal transform if width is less than or equal to 16-point and height is less than or equal to 32, and signal vertical transform if height is less than or equal to 16-point and and width is less than or equal to 32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8204884"/>
                  </a:ext>
                </a:extLst>
              </a:tr>
              <a:tr h="45290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6-3.8b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Signal horizontal transform if width is less than or equal to 16-point and height is less than or equal to 64, and signal vertical transform if height is less than or equal to 16-point and and width is less than or equal to 64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361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82913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Results summary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>
                <a:latin typeface="+mn-lt"/>
              </a:rPr>
              <a:t>CE6-3 </a:t>
            </a:r>
            <a:r>
              <a:rPr lang="en-US" sz="5400" b="1" dirty="0"/>
              <a:t>Transform selection and signaling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8430BA6-78FB-437F-B0BE-93215977AD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069597"/>
              </p:ext>
            </p:extLst>
          </p:nvPr>
        </p:nvGraphicFramePr>
        <p:xfrm>
          <a:off x="353961" y="2123222"/>
          <a:ext cx="11511112" cy="3053455"/>
        </p:xfrm>
        <a:graphic>
          <a:graphicData uri="http://schemas.openxmlformats.org/drawingml/2006/table">
            <a:tbl>
              <a:tblPr/>
              <a:tblGrid>
                <a:gridCol w="1043396">
                  <a:extLst>
                    <a:ext uri="{9D8B030D-6E8A-4147-A177-3AD203B41FA5}">
                      <a16:colId xmlns:a16="http://schemas.microsoft.com/office/drawing/2014/main" val="4089152762"/>
                    </a:ext>
                  </a:extLst>
                </a:gridCol>
                <a:gridCol w="1353344">
                  <a:extLst>
                    <a:ext uri="{9D8B030D-6E8A-4147-A177-3AD203B41FA5}">
                      <a16:colId xmlns:a16="http://schemas.microsoft.com/office/drawing/2014/main" val="245285694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2371890415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448121054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440430072"/>
                    </a:ext>
                  </a:extLst>
                </a:gridCol>
                <a:gridCol w="543180">
                  <a:extLst>
                    <a:ext uri="{9D8B030D-6E8A-4147-A177-3AD203B41FA5}">
                      <a16:colId xmlns:a16="http://schemas.microsoft.com/office/drawing/2014/main" val="1955786170"/>
                    </a:ext>
                  </a:extLst>
                </a:gridCol>
                <a:gridCol w="543180">
                  <a:extLst>
                    <a:ext uri="{9D8B030D-6E8A-4147-A177-3AD203B41FA5}">
                      <a16:colId xmlns:a16="http://schemas.microsoft.com/office/drawing/2014/main" val="3053447210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2746644438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1807630819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2564897467"/>
                    </a:ext>
                  </a:extLst>
                </a:gridCol>
                <a:gridCol w="543180">
                  <a:extLst>
                    <a:ext uri="{9D8B030D-6E8A-4147-A177-3AD203B41FA5}">
                      <a16:colId xmlns:a16="http://schemas.microsoft.com/office/drawing/2014/main" val="1319449956"/>
                    </a:ext>
                  </a:extLst>
                </a:gridCol>
                <a:gridCol w="543180">
                  <a:extLst>
                    <a:ext uri="{9D8B030D-6E8A-4147-A177-3AD203B41FA5}">
                      <a16:colId xmlns:a16="http://schemas.microsoft.com/office/drawing/2014/main" val="739401561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2424559137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1689104691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3291340382"/>
                    </a:ext>
                  </a:extLst>
                </a:gridCol>
                <a:gridCol w="543180">
                  <a:extLst>
                    <a:ext uri="{9D8B030D-6E8A-4147-A177-3AD203B41FA5}">
                      <a16:colId xmlns:a16="http://schemas.microsoft.com/office/drawing/2014/main" val="3666678763"/>
                    </a:ext>
                  </a:extLst>
                </a:gridCol>
                <a:gridCol w="543180">
                  <a:extLst>
                    <a:ext uri="{9D8B030D-6E8A-4147-A177-3AD203B41FA5}">
                      <a16:colId xmlns:a16="http://schemas.microsoft.com/office/drawing/2014/main" val="485455348"/>
                    </a:ext>
                  </a:extLst>
                </a:gridCol>
              </a:tblGrid>
              <a:tr h="24731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0173087"/>
                  </a:ext>
                </a:extLst>
              </a:tr>
              <a:tr h="42208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7356652"/>
                  </a:ext>
                </a:extLst>
              </a:tr>
              <a:tr h="237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CE6-3.1a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4900087"/>
                  </a:ext>
                </a:extLst>
              </a:tr>
              <a:tr h="237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CE6-3.1b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0396395"/>
                  </a:ext>
                </a:extLst>
              </a:tr>
              <a:tr h="237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CE6-3.2a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1005509"/>
                  </a:ext>
                </a:extLst>
              </a:tr>
              <a:tr h="237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CE6-3.2b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834790"/>
                  </a:ext>
                </a:extLst>
              </a:tr>
              <a:tr h="237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CE6-3.2c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8910404"/>
                  </a:ext>
                </a:extLst>
              </a:tr>
              <a:tr h="237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CE6-3.3a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4404338"/>
                  </a:ext>
                </a:extLst>
              </a:tr>
              <a:tr h="237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CE6-3.3b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9963487"/>
                  </a:ext>
                </a:extLst>
              </a:tr>
              <a:tr h="237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CE6-3.7a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0609302"/>
                  </a:ext>
                </a:extLst>
              </a:tr>
              <a:tr h="237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CE6-3.8a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2137694"/>
                  </a:ext>
                </a:extLst>
              </a:tr>
              <a:tr h="24731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CE6-3.8b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66982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EE5BFAF-C2FA-4804-8D98-40928971D0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82494"/>
              </p:ext>
            </p:extLst>
          </p:nvPr>
        </p:nvGraphicFramePr>
        <p:xfrm>
          <a:off x="353955" y="5699884"/>
          <a:ext cx="11511106" cy="895240"/>
        </p:xfrm>
        <a:graphic>
          <a:graphicData uri="http://schemas.openxmlformats.org/drawingml/2006/table">
            <a:tbl>
              <a:tblPr/>
              <a:tblGrid>
                <a:gridCol w="1043395">
                  <a:extLst>
                    <a:ext uri="{9D8B030D-6E8A-4147-A177-3AD203B41FA5}">
                      <a16:colId xmlns:a16="http://schemas.microsoft.com/office/drawing/2014/main" val="2580733760"/>
                    </a:ext>
                  </a:extLst>
                </a:gridCol>
                <a:gridCol w="1353345">
                  <a:extLst>
                    <a:ext uri="{9D8B030D-6E8A-4147-A177-3AD203B41FA5}">
                      <a16:colId xmlns:a16="http://schemas.microsoft.com/office/drawing/2014/main" val="1748962397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1240007803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3941281417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569530583"/>
                    </a:ext>
                  </a:extLst>
                </a:gridCol>
                <a:gridCol w="543179">
                  <a:extLst>
                    <a:ext uri="{9D8B030D-6E8A-4147-A177-3AD203B41FA5}">
                      <a16:colId xmlns:a16="http://schemas.microsoft.com/office/drawing/2014/main" val="706102231"/>
                    </a:ext>
                  </a:extLst>
                </a:gridCol>
                <a:gridCol w="543179">
                  <a:extLst>
                    <a:ext uri="{9D8B030D-6E8A-4147-A177-3AD203B41FA5}">
                      <a16:colId xmlns:a16="http://schemas.microsoft.com/office/drawing/2014/main" val="398643467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1535161338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2563220055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4201007978"/>
                    </a:ext>
                  </a:extLst>
                </a:gridCol>
                <a:gridCol w="543179">
                  <a:extLst>
                    <a:ext uri="{9D8B030D-6E8A-4147-A177-3AD203B41FA5}">
                      <a16:colId xmlns:a16="http://schemas.microsoft.com/office/drawing/2014/main" val="140649448"/>
                    </a:ext>
                  </a:extLst>
                </a:gridCol>
                <a:gridCol w="543179">
                  <a:extLst>
                    <a:ext uri="{9D8B030D-6E8A-4147-A177-3AD203B41FA5}">
                      <a16:colId xmlns:a16="http://schemas.microsoft.com/office/drawing/2014/main" val="3078479157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365089027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117271403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956465455"/>
                    </a:ext>
                  </a:extLst>
                </a:gridCol>
                <a:gridCol w="543179">
                  <a:extLst>
                    <a:ext uri="{9D8B030D-6E8A-4147-A177-3AD203B41FA5}">
                      <a16:colId xmlns:a16="http://schemas.microsoft.com/office/drawing/2014/main" val="3612097422"/>
                    </a:ext>
                  </a:extLst>
                </a:gridCol>
                <a:gridCol w="543179">
                  <a:extLst>
                    <a:ext uri="{9D8B030D-6E8A-4147-A177-3AD203B41FA5}">
                      <a16:colId xmlns:a16="http://schemas.microsoft.com/office/drawing/2014/main" val="4091269785"/>
                    </a:ext>
                  </a:extLst>
                </a:gridCol>
              </a:tblGrid>
              <a:tr h="225834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vs. VTM-3.0, MTS off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9367308"/>
                  </a:ext>
                </a:extLst>
              </a:tr>
              <a:tr h="2168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8894998"/>
                  </a:ext>
                </a:extLst>
              </a:tr>
              <a:tr h="2168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CE6-3.1a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-1.66%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0371693"/>
                  </a:ext>
                </a:extLst>
              </a:tr>
              <a:tr h="2258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CE6-3.1b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-1.61%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32938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9020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Results summary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>
                <a:latin typeface="+mn-lt"/>
              </a:rPr>
              <a:t>CE6-3 </a:t>
            </a:r>
            <a:r>
              <a:rPr lang="en-US" sz="5400" b="1" dirty="0"/>
              <a:t>Transform selection and signaling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785A316-CD2E-4E6E-B699-B9AA98F8EE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836367"/>
              </p:ext>
            </p:extLst>
          </p:nvPr>
        </p:nvGraphicFramePr>
        <p:xfrm>
          <a:off x="442424" y="2207236"/>
          <a:ext cx="11304664" cy="3448766"/>
        </p:xfrm>
        <a:graphic>
          <a:graphicData uri="http://schemas.openxmlformats.org/drawingml/2006/table">
            <a:tbl>
              <a:tblPr/>
              <a:tblGrid>
                <a:gridCol w="1024682">
                  <a:extLst>
                    <a:ext uri="{9D8B030D-6E8A-4147-A177-3AD203B41FA5}">
                      <a16:colId xmlns:a16="http://schemas.microsoft.com/office/drawing/2014/main" val="3678276155"/>
                    </a:ext>
                  </a:extLst>
                </a:gridCol>
                <a:gridCol w="1329074">
                  <a:extLst>
                    <a:ext uri="{9D8B030D-6E8A-4147-A177-3AD203B41FA5}">
                      <a16:colId xmlns:a16="http://schemas.microsoft.com/office/drawing/2014/main" val="3874314710"/>
                    </a:ext>
                  </a:extLst>
                </a:gridCol>
                <a:gridCol w="638920">
                  <a:extLst>
                    <a:ext uri="{9D8B030D-6E8A-4147-A177-3AD203B41FA5}">
                      <a16:colId xmlns:a16="http://schemas.microsoft.com/office/drawing/2014/main" val="54873800"/>
                    </a:ext>
                  </a:extLst>
                </a:gridCol>
                <a:gridCol w="638920">
                  <a:extLst>
                    <a:ext uri="{9D8B030D-6E8A-4147-A177-3AD203B41FA5}">
                      <a16:colId xmlns:a16="http://schemas.microsoft.com/office/drawing/2014/main" val="2482154393"/>
                    </a:ext>
                  </a:extLst>
                </a:gridCol>
                <a:gridCol w="638920">
                  <a:extLst>
                    <a:ext uri="{9D8B030D-6E8A-4147-A177-3AD203B41FA5}">
                      <a16:colId xmlns:a16="http://schemas.microsoft.com/office/drawing/2014/main" val="1190711329"/>
                    </a:ext>
                  </a:extLst>
                </a:gridCol>
                <a:gridCol w="533438">
                  <a:extLst>
                    <a:ext uri="{9D8B030D-6E8A-4147-A177-3AD203B41FA5}">
                      <a16:colId xmlns:a16="http://schemas.microsoft.com/office/drawing/2014/main" val="2182213910"/>
                    </a:ext>
                  </a:extLst>
                </a:gridCol>
                <a:gridCol w="533438">
                  <a:extLst>
                    <a:ext uri="{9D8B030D-6E8A-4147-A177-3AD203B41FA5}">
                      <a16:colId xmlns:a16="http://schemas.microsoft.com/office/drawing/2014/main" val="3795616816"/>
                    </a:ext>
                  </a:extLst>
                </a:gridCol>
                <a:gridCol w="638920">
                  <a:extLst>
                    <a:ext uri="{9D8B030D-6E8A-4147-A177-3AD203B41FA5}">
                      <a16:colId xmlns:a16="http://schemas.microsoft.com/office/drawing/2014/main" val="507864864"/>
                    </a:ext>
                  </a:extLst>
                </a:gridCol>
                <a:gridCol w="638920">
                  <a:extLst>
                    <a:ext uri="{9D8B030D-6E8A-4147-A177-3AD203B41FA5}">
                      <a16:colId xmlns:a16="http://schemas.microsoft.com/office/drawing/2014/main" val="1807930101"/>
                    </a:ext>
                  </a:extLst>
                </a:gridCol>
                <a:gridCol w="638920">
                  <a:extLst>
                    <a:ext uri="{9D8B030D-6E8A-4147-A177-3AD203B41FA5}">
                      <a16:colId xmlns:a16="http://schemas.microsoft.com/office/drawing/2014/main" val="476471603"/>
                    </a:ext>
                  </a:extLst>
                </a:gridCol>
                <a:gridCol w="533438">
                  <a:extLst>
                    <a:ext uri="{9D8B030D-6E8A-4147-A177-3AD203B41FA5}">
                      <a16:colId xmlns:a16="http://schemas.microsoft.com/office/drawing/2014/main" val="32684254"/>
                    </a:ext>
                  </a:extLst>
                </a:gridCol>
                <a:gridCol w="533438">
                  <a:extLst>
                    <a:ext uri="{9D8B030D-6E8A-4147-A177-3AD203B41FA5}">
                      <a16:colId xmlns:a16="http://schemas.microsoft.com/office/drawing/2014/main" val="1512641505"/>
                    </a:ext>
                  </a:extLst>
                </a:gridCol>
                <a:gridCol w="638920">
                  <a:extLst>
                    <a:ext uri="{9D8B030D-6E8A-4147-A177-3AD203B41FA5}">
                      <a16:colId xmlns:a16="http://schemas.microsoft.com/office/drawing/2014/main" val="4078566449"/>
                    </a:ext>
                  </a:extLst>
                </a:gridCol>
                <a:gridCol w="638920">
                  <a:extLst>
                    <a:ext uri="{9D8B030D-6E8A-4147-A177-3AD203B41FA5}">
                      <a16:colId xmlns:a16="http://schemas.microsoft.com/office/drawing/2014/main" val="1795974188"/>
                    </a:ext>
                  </a:extLst>
                </a:gridCol>
                <a:gridCol w="638920">
                  <a:extLst>
                    <a:ext uri="{9D8B030D-6E8A-4147-A177-3AD203B41FA5}">
                      <a16:colId xmlns:a16="http://schemas.microsoft.com/office/drawing/2014/main" val="263281438"/>
                    </a:ext>
                  </a:extLst>
                </a:gridCol>
                <a:gridCol w="533438">
                  <a:extLst>
                    <a:ext uri="{9D8B030D-6E8A-4147-A177-3AD203B41FA5}">
                      <a16:colId xmlns:a16="http://schemas.microsoft.com/office/drawing/2014/main" val="3751497912"/>
                    </a:ext>
                  </a:extLst>
                </a:gridCol>
                <a:gridCol w="533438">
                  <a:extLst>
                    <a:ext uri="{9D8B030D-6E8A-4147-A177-3AD203B41FA5}">
                      <a16:colId xmlns:a16="http://schemas.microsoft.com/office/drawing/2014/main" val="3731468258"/>
                    </a:ext>
                  </a:extLst>
                </a:gridCol>
              </a:tblGrid>
              <a:tr h="297308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3803732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6904290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CE6-3.1a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5527762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CE6-3.1b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0191653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CE6-3.2a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7550573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CE6-3.2b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0923584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CE6-3.2c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76100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CE6-3.3a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5737932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CE6-3.3b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2474930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CE6-3.7a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204256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CE6-3.8a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2890971"/>
                  </a:ext>
                </a:extLst>
              </a:tr>
              <a:tr h="2973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CE6-3.8b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36859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01790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Spatially varying transform</a:t>
            </a:r>
          </a:p>
          <a:p>
            <a:pPr lvl="1"/>
            <a:r>
              <a:rPr lang="en-US" sz="3200" dirty="0"/>
              <a:t>Only one sub-block has non-zero coefficient</a:t>
            </a:r>
          </a:p>
          <a:p>
            <a:pPr lvl="1"/>
            <a:r>
              <a:rPr lang="en-US" sz="3200" dirty="0"/>
              <a:t>CE6-4.1 a/b/c/d/e</a:t>
            </a:r>
            <a:endParaRPr lang="en-US" sz="2800" dirty="0"/>
          </a:p>
          <a:p>
            <a:r>
              <a:rPr lang="en-US" sz="3600" u="sng" dirty="0"/>
              <a:t>RQT-like sub-block transform</a:t>
            </a:r>
          </a:p>
          <a:p>
            <a:pPr lvl="1"/>
            <a:r>
              <a:rPr lang="en-US" sz="3200" dirty="0"/>
              <a:t>CE6-4.2a, CE6-4.3a, CE6-4.4a</a:t>
            </a:r>
            <a:endParaRPr lang="en-US" sz="2800" dirty="0"/>
          </a:p>
          <a:p>
            <a:pPr lvl="2"/>
            <a:endParaRPr lang="en-US" sz="2800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CE6-4 </a:t>
            </a:r>
            <a:r>
              <a:rPr lang="en-US" sz="5400" b="1" dirty="0"/>
              <a:t>Sub-block transform</a:t>
            </a:r>
            <a:endParaRPr lang="en-US" sz="5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11334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Test description</a:t>
            </a:r>
          </a:p>
          <a:p>
            <a:pPr lvl="2"/>
            <a:endParaRPr lang="en-US" sz="2800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CE6-4 </a:t>
            </a:r>
            <a:r>
              <a:rPr lang="en-US" sz="5400" b="1" dirty="0"/>
              <a:t>Sub-block transform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D8759AE-8A87-438C-BCD9-F078765F79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2554757"/>
              </p:ext>
            </p:extLst>
          </p:nvPr>
        </p:nvGraphicFramePr>
        <p:xfrm>
          <a:off x="279870" y="1967747"/>
          <a:ext cx="11755064" cy="4720646"/>
        </p:xfrm>
        <a:graphic>
          <a:graphicData uri="http://schemas.openxmlformats.org/drawingml/2006/table">
            <a:tbl>
              <a:tblPr firstRow="1" firstCol="1" bandRow="1"/>
              <a:tblGrid>
                <a:gridCol w="1246588">
                  <a:extLst>
                    <a:ext uri="{9D8B030D-6E8A-4147-A177-3AD203B41FA5}">
                      <a16:colId xmlns:a16="http://schemas.microsoft.com/office/drawing/2014/main" val="2689899728"/>
                    </a:ext>
                  </a:extLst>
                </a:gridCol>
                <a:gridCol w="1846848">
                  <a:extLst>
                    <a:ext uri="{9D8B030D-6E8A-4147-A177-3AD203B41FA5}">
                      <a16:colId xmlns:a16="http://schemas.microsoft.com/office/drawing/2014/main" val="2414239905"/>
                    </a:ext>
                  </a:extLst>
                </a:gridCol>
                <a:gridCol w="8661628">
                  <a:extLst>
                    <a:ext uri="{9D8B030D-6E8A-4147-A177-3AD203B41FA5}">
                      <a16:colId xmlns:a16="http://schemas.microsoft.com/office/drawing/2014/main" val="3639406210"/>
                    </a:ext>
                  </a:extLst>
                </a:gridCol>
              </a:tblGrid>
              <a:tr h="28405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Test #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Docs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Description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757170"/>
                  </a:ext>
                </a:extLst>
              </a:tr>
              <a:tr h="6123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6-4.1a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JVET-M0140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Sub-block Transform (SBT) for inter blocks</a:t>
                      </a: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 transform type of residual TU inferred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5729524"/>
                  </a:ext>
                </a:extLst>
              </a:tr>
              <a:tr h="6123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6-4.1b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Sub-block Transform (SBT) for inter blocks</a:t>
                      </a: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 transform type of residual TU always DCT-2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087963"/>
                  </a:ext>
                </a:extLst>
              </a:tr>
              <a:tr h="6123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6-4.1c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Sub-block Transform (SBT) for inter blocks</a:t>
                      </a: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 transform type of residual TU signaled (two transform candidates each TU)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5243062"/>
                  </a:ext>
                </a:extLst>
              </a:tr>
              <a:tr h="875819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6-4.1d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Sub-block Transform (SBT) for inter blocks</a:t>
                      </a: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 transform type of residual TU signaled (four transform candidates each TU, like inter MTS but with more complex context modeling)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3702255"/>
                  </a:ext>
                </a:extLst>
              </a:tr>
              <a:tr h="86362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6-4.1e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Sub-block Transform (SBT) for inter blocks</a:t>
                      </a: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 with Quad-tree split (max TU depth still 1)</a:t>
                      </a: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 transform type of residual TU inferred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5439860"/>
                  </a:ext>
                </a:extLst>
              </a:tr>
              <a:tr h="28405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6-4.2a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JVET-M0523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RQT-like concept of transform sub-block splitting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5616173"/>
                  </a:ext>
                </a:extLst>
              </a:tr>
              <a:tr h="29203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6-4.3a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JVET-M0499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RQT-like concept of transform sub-block splitting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1391635"/>
                  </a:ext>
                </a:extLst>
              </a:tr>
              <a:tr h="28405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6-4.4a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JVET-M0141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RQT-like concept of transform sub-block splitting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9415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12023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Results summary</a:t>
            </a:r>
          </a:p>
          <a:p>
            <a:pPr lvl="2"/>
            <a:endParaRPr lang="en-US" sz="2800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CE6-4 </a:t>
            </a:r>
            <a:r>
              <a:rPr lang="en-US" sz="5400" b="1" dirty="0"/>
              <a:t>Sub-block transform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25C9A4F-D465-4747-B0EC-19491E15D1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2364721"/>
              </p:ext>
            </p:extLst>
          </p:nvPr>
        </p:nvGraphicFramePr>
        <p:xfrm>
          <a:off x="344127" y="2058077"/>
          <a:ext cx="11425083" cy="4449146"/>
        </p:xfrm>
        <a:graphic>
          <a:graphicData uri="http://schemas.openxmlformats.org/drawingml/2006/table">
            <a:tbl>
              <a:tblPr/>
              <a:tblGrid>
                <a:gridCol w="1035598">
                  <a:extLst>
                    <a:ext uri="{9D8B030D-6E8A-4147-A177-3AD203B41FA5}">
                      <a16:colId xmlns:a16="http://schemas.microsoft.com/office/drawing/2014/main" val="891191410"/>
                    </a:ext>
                  </a:extLst>
                </a:gridCol>
                <a:gridCol w="1343231">
                  <a:extLst>
                    <a:ext uri="{9D8B030D-6E8A-4147-A177-3AD203B41FA5}">
                      <a16:colId xmlns:a16="http://schemas.microsoft.com/office/drawing/2014/main" val="1527956575"/>
                    </a:ext>
                  </a:extLst>
                </a:gridCol>
                <a:gridCol w="645726">
                  <a:extLst>
                    <a:ext uri="{9D8B030D-6E8A-4147-A177-3AD203B41FA5}">
                      <a16:colId xmlns:a16="http://schemas.microsoft.com/office/drawing/2014/main" val="442944079"/>
                    </a:ext>
                  </a:extLst>
                </a:gridCol>
                <a:gridCol w="645726">
                  <a:extLst>
                    <a:ext uri="{9D8B030D-6E8A-4147-A177-3AD203B41FA5}">
                      <a16:colId xmlns:a16="http://schemas.microsoft.com/office/drawing/2014/main" val="3060791179"/>
                    </a:ext>
                  </a:extLst>
                </a:gridCol>
                <a:gridCol w="645726">
                  <a:extLst>
                    <a:ext uri="{9D8B030D-6E8A-4147-A177-3AD203B41FA5}">
                      <a16:colId xmlns:a16="http://schemas.microsoft.com/office/drawing/2014/main" val="1724078473"/>
                    </a:ext>
                  </a:extLst>
                </a:gridCol>
                <a:gridCol w="539120">
                  <a:extLst>
                    <a:ext uri="{9D8B030D-6E8A-4147-A177-3AD203B41FA5}">
                      <a16:colId xmlns:a16="http://schemas.microsoft.com/office/drawing/2014/main" val="17390111"/>
                    </a:ext>
                  </a:extLst>
                </a:gridCol>
                <a:gridCol w="539120">
                  <a:extLst>
                    <a:ext uri="{9D8B030D-6E8A-4147-A177-3AD203B41FA5}">
                      <a16:colId xmlns:a16="http://schemas.microsoft.com/office/drawing/2014/main" val="2275082883"/>
                    </a:ext>
                  </a:extLst>
                </a:gridCol>
                <a:gridCol w="645726">
                  <a:extLst>
                    <a:ext uri="{9D8B030D-6E8A-4147-A177-3AD203B41FA5}">
                      <a16:colId xmlns:a16="http://schemas.microsoft.com/office/drawing/2014/main" val="2728489318"/>
                    </a:ext>
                  </a:extLst>
                </a:gridCol>
                <a:gridCol w="645726">
                  <a:extLst>
                    <a:ext uri="{9D8B030D-6E8A-4147-A177-3AD203B41FA5}">
                      <a16:colId xmlns:a16="http://schemas.microsoft.com/office/drawing/2014/main" val="874890192"/>
                    </a:ext>
                  </a:extLst>
                </a:gridCol>
                <a:gridCol w="645726">
                  <a:extLst>
                    <a:ext uri="{9D8B030D-6E8A-4147-A177-3AD203B41FA5}">
                      <a16:colId xmlns:a16="http://schemas.microsoft.com/office/drawing/2014/main" val="55899033"/>
                    </a:ext>
                  </a:extLst>
                </a:gridCol>
                <a:gridCol w="539120">
                  <a:extLst>
                    <a:ext uri="{9D8B030D-6E8A-4147-A177-3AD203B41FA5}">
                      <a16:colId xmlns:a16="http://schemas.microsoft.com/office/drawing/2014/main" val="1497833577"/>
                    </a:ext>
                  </a:extLst>
                </a:gridCol>
                <a:gridCol w="539120">
                  <a:extLst>
                    <a:ext uri="{9D8B030D-6E8A-4147-A177-3AD203B41FA5}">
                      <a16:colId xmlns:a16="http://schemas.microsoft.com/office/drawing/2014/main" val="3549869162"/>
                    </a:ext>
                  </a:extLst>
                </a:gridCol>
                <a:gridCol w="645726">
                  <a:extLst>
                    <a:ext uri="{9D8B030D-6E8A-4147-A177-3AD203B41FA5}">
                      <a16:colId xmlns:a16="http://schemas.microsoft.com/office/drawing/2014/main" val="3794527144"/>
                    </a:ext>
                  </a:extLst>
                </a:gridCol>
                <a:gridCol w="645726">
                  <a:extLst>
                    <a:ext uri="{9D8B030D-6E8A-4147-A177-3AD203B41FA5}">
                      <a16:colId xmlns:a16="http://schemas.microsoft.com/office/drawing/2014/main" val="3038770540"/>
                    </a:ext>
                  </a:extLst>
                </a:gridCol>
                <a:gridCol w="645726">
                  <a:extLst>
                    <a:ext uri="{9D8B030D-6E8A-4147-A177-3AD203B41FA5}">
                      <a16:colId xmlns:a16="http://schemas.microsoft.com/office/drawing/2014/main" val="1018837264"/>
                    </a:ext>
                  </a:extLst>
                </a:gridCol>
                <a:gridCol w="539120">
                  <a:extLst>
                    <a:ext uri="{9D8B030D-6E8A-4147-A177-3AD203B41FA5}">
                      <a16:colId xmlns:a16="http://schemas.microsoft.com/office/drawing/2014/main" val="434368358"/>
                    </a:ext>
                  </a:extLst>
                </a:gridCol>
                <a:gridCol w="539120">
                  <a:extLst>
                    <a:ext uri="{9D8B030D-6E8A-4147-A177-3AD203B41FA5}">
                      <a16:colId xmlns:a16="http://schemas.microsoft.com/office/drawing/2014/main" val="3592352346"/>
                    </a:ext>
                  </a:extLst>
                </a:gridCol>
              </a:tblGrid>
              <a:tr h="22907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5337303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5261695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823025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677198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9596185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CE6-4.1d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9743275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CE6-4.1e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9420487"/>
                  </a:ext>
                </a:extLst>
              </a:tr>
              <a:tr h="11089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CE6-4.2a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75891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CE6-4.2a + 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191252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CE6-4.3a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5347993"/>
                  </a:ext>
                </a:extLst>
              </a:tr>
              <a:tr h="2290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CE6-4.4a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68941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4402317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893774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296675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CE6-4.1d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4594412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CE6-4.1e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5888379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CE6-4.2a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0.31%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3328534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CE6-4.3a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9011073"/>
                  </a:ext>
                </a:extLst>
              </a:tr>
              <a:tr h="2290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CE6-4.4a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3421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58556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Test description</a:t>
            </a:r>
          </a:p>
          <a:p>
            <a:pPr lvl="2"/>
            <a:endParaRPr lang="en-US" sz="2800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CE6-5 </a:t>
            </a:r>
            <a:r>
              <a:rPr lang="en-US" sz="5400" b="1" dirty="0"/>
              <a:t>Secondary transform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BD92B2F-A0C5-4BC7-A6D7-681B014215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247304"/>
              </p:ext>
            </p:extLst>
          </p:nvPr>
        </p:nvGraphicFramePr>
        <p:xfrm>
          <a:off x="485369" y="2067401"/>
          <a:ext cx="11086322" cy="1734820"/>
        </p:xfrm>
        <a:graphic>
          <a:graphicData uri="http://schemas.openxmlformats.org/drawingml/2006/table">
            <a:tbl>
              <a:tblPr firstRow="1" firstCol="1" bandRow="1"/>
              <a:tblGrid>
                <a:gridCol w="1324248">
                  <a:extLst>
                    <a:ext uri="{9D8B030D-6E8A-4147-A177-3AD203B41FA5}">
                      <a16:colId xmlns:a16="http://schemas.microsoft.com/office/drawing/2014/main" val="2850134637"/>
                    </a:ext>
                  </a:extLst>
                </a:gridCol>
                <a:gridCol w="1502685">
                  <a:extLst>
                    <a:ext uri="{9D8B030D-6E8A-4147-A177-3AD203B41FA5}">
                      <a16:colId xmlns:a16="http://schemas.microsoft.com/office/drawing/2014/main" val="620837907"/>
                    </a:ext>
                  </a:extLst>
                </a:gridCol>
                <a:gridCol w="8259389">
                  <a:extLst>
                    <a:ext uri="{9D8B030D-6E8A-4147-A177-3AD203B41FA5}">
                      <a16:colId xmlns:a16="http://schemas.microsoft.com/office/drawing/2014/main" val="2719618601"/>
                    </a:ext>
                  </a:extLst>
                </a:gridCol>
              </a:tblGrid>
              <a:tr h="25125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Test #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Docs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9496757"/>
                  </a:ext>
                </a:extLst>
              </a:tr>
              <a:tr h="100796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6-5.1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JVET-M0292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Reduced Secondary Transform (RST)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 Searching best configurations of RST parameters, such as the number of transform kernels, transform set, and matrix dimension.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 RST index signaling optimization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2849087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A811D9B-D10F-4D6F-92DE-E767A25714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902308"/>
              </p:ext>
            </p:extLst>
          </p:nvPr>
        </p:nvGraphicFramePr>
        <p:xfrm>
          <a:off x="485369" y="3935725"/>
          <a:ext cx="11086322" cy="1371600"/>
        </p:xfrm>
        <a:graphic>
          <a:graphicData uri="http://schemas.openxmlformats.org/drawingml/2006/table">
            <a:tbl>
              <a:tblPr firstRow="1" firstCol="1" bandRow="1"/>
              <a:tblGrid>
                <a:gridCol w="1328537">
                  <a:extLst>
                    <a:ext uri="{9D8B030D-6E8A-4147-A177-3AD203B41FA5}">
                      <a16:colId xmlns:a16="http://schemas.microsoft.com/office/drawing/2014/main" val="799229188"/>
                    </a:ext>
                  </a:extLst>
                </a:gridCol>
                <a:gridCol w="9757785">
                  <a:extLst>
                    <a:ext uri="{9D8B030D-6E8A-4147-A177-3AD203B41FA5}">
                      <a16:colId xmlns:a16="http://schemas.microsoft.com/office/drawing/2014/main" val="2014534435"/>
                    </a:ext>
                  </a:extLst>
                </a:gridCol>
              </a:tblGrid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Feature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5098804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(A)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 transform sets (instead of 35). 2 transforms per set.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3602048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(B)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Restricted RST to allow maximum 8 multiplications/pixel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737522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(C)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RST is disabled for 4x4 TU.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9436321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(D)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16x48 matrices are employed instead of 16x64 ones.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1651485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92B4452-211B-413B-9BF2-460CF31C76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4022466"/>
              </p:ext>
            </p:extLst>
          </p:nvPr>
        </p:nvGraphicFramePr>
        <p:xfrm>
          <a:off x="485369" y="5440829"/>
          <a:ext cx="4431929" cy="1371600"/>
        </p:xfrm>
        <a:graphic>
          <a:graphicData uri="http://schemas.openxmlformats.org/drawingml/2006/table">
            <a:tbl>
              <a:tblPr firstRow="1" firstCol="1" bandRow="1"/>
              <a:tblGrid>
                <a:gridCol w="1317853">
                  <a:extLst>
                    <a:ext uri="{9D8B030D-6E8A-4147-A177-3AD203B41FA5}">
                      <a16:colId xmlns:a16="http://schemas.microsoft.com/office/drawing/2014/main" val="799229188"/>
                    </a:ext>
                  </a:extLst>
                </a:gridCol>
                <a:gridCol w="3114076">
                  <a:extLst>
                    <a:ext uri="{9D8B030D-6E8A-4147-A177-3AD203B41FA5}">
                      <a16:colId xmlns:a16="http://schemas.microsoft.com/office/drawing/2014/main" val="2014534435"/>
                    </a:ext>
                  </a:extLst>
                </a:gridCol>
              </a:tblGrid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Test #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5098804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Test 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(A)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3602048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Test 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(A) 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+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737522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Test 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(A) 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+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 + (C)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9436321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Test 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(A) 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+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 + (C) + (D)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16514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84318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Results summary</a:t>
            </a:r>
          </a:p>
          <a:p>
            <a:pPr lvl="2"/>
            <a:endParaRPr lang="en-US" sz="2800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CE6-5 </a:t>
            </a:r>
            <a:r>
              <a:rPr lang="en-US" sz="5400" b="1" dirty="0"/>
              <a:t>Secondary transform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A811D9B-D10F-4D6F-92DE-E767A25714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282680"/>
              </p:ext>
            </p:extLst>
          </p:nvPr>
        </p:nvGraphicFramePr>
        <p:xfrm>
          <a:off x="485369" y="2057400"/>
          <a:ext cx="11086322" cy="1371600"/>
        </p:xfrm>
        <a:graphic>
          <a:graphicData uri="http://schemas.openxmlformats.org/drawingml/2006/table">
            <a:tbl>
              <a:tblPr firstRow="1" firstCol="1" bandRow="1"/>
              <a:tblGrid>
                <a:gridCol w="1328537">
                  <a:extLst>
                    <a:ext uri="{9D8B030D-6E8A-4147-A177-3AD203B41FA5}">
                      <a16:colId xmlns:a16="http://schemas.microsoft.com/office/drawing/2014/main" val="799229188"/>
                    </a:ext>
                  </a:extLst>
                </a:gridCol>
                <a:gridCol w="9757785">
                  <a:extLst>
                    <a:ext uri="{9D8B030D-6E8A-4147-A177-3AD203B41FA5}">
                      <a16:colId xmlns:a16="http://schemas.microsoft.com/office/drawing/2014/main" val="2014534435"/>
                    </a:ext>
                  </a:extLst>
                </a:gridCol>
              </a:tblGrid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Feature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5098804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(A)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 transform sets (instead of 35). 2 transforms per set.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3602048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(B)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Restricted RST to allow maximum 8 multiplications/pixel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737522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(C)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RST is disabled for 4x4 TU.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9436321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(D)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16x48 matrices are employed instead of 16x64 ones.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165148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85B14E9-9FBE-43C3-91B2-E6E62BF8B9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5817908"/>
              </p:ext>
            </p:extLst>
          </p:nvPr>
        </p:nvGraphicFramePr>
        <p:xfrm>
          <a:off x="485369" y="3688521"/>
          <a:ext cx="11086326" cy="2718671"/>
        </p:xfrm>
        <a:graphic>
          <a:graphicData uri="http://schemas.openxmlformats.org/drawingml/2006/table">
            <a:tbl>
              <a:tblPr/>
              <a:tblGrid>
                <a:gridCol w="1456722">
                  <a:extLst>
                    <a:ext uri="{9D8B030D-6E8A-4147-A177-3AD203B41FA5}">
                      <a16:colId xmlns:a16="http://schemas.microsoft.com/office/drawing/2014/main" val="1307616347"/>
                    </a:ext>
                  </a:extLst>
                </a:gridCol>
                <a:gridCol w="1244988">
                  <a:extLst>
                    <a:ext uri="{9D8B030D-6E8A-4147-A177-3AD203B41FA5}">
                      <a16:colId xmlns:a16="http://schemas.microsoft.com/office/drawing/2014/main" val="2818635813"/>
                    </a:ext>
                  </a:extLst>
                </a:gridCol>
                <a:gridCol w="598498">
                  <a:extLst>
                    <a:ext uri="{9D8B030D-6E8A-4147-A177-3AD203B41FA5}">
                      <a16:colId xmlns:a16="http://schemas.microsoft.com/office/drawing/2014/main" val="704660059"/>
                    </a:ext>
                  </a:extLst>
                </a:gridCol>
                <a:gridCol w="598498">
                  <a:extLst>
                    <a:ext uri="{9D8B030D-6E8A-4147-A177-3AD203B41FA5}">
                      <a16:colId xmlns:a16="http://schemas.microsoft.com/office/drawing/2014/main" val="2417624465"/>
                    </a:ext>
                  </a:extLst>
                </a:gridCol>
                <a:gridCol w="598498">
                  <a:extLst>
                    <a:ext uri="{9D8B030D-6E8A-4147-A177-3AD203B41FA5}">
                      <a16:colId xmlns:a16="http://schemas.microsoft.com/office/drawing/2014/main" val="2996187701"/>
                    </a:ext>
                  </a:extLst>
                </a:gridCol>
                <a:gridCol w="499689">
                  <a:extLst>
                    <a:ext uri="{9D8B030D-6E8A-4147-A177-3AD203B41FA5}">
                      <a16:colId xmlns:a16="http://schemas.microsoft.com/office/drawing/2014/main" val="2868900137"/>
                    </a:ext>
                  </a:extLst>
                </a:gridCol>
                <a:gridCol w="499689">
                  <a:extLst>
                    <a:ext uri="{9D8B030D-6E8A-4147-A177-3AD203B41FA5}">
                      <a16:colId xmlns:a16="http://schemas.microsoft.com/office/drawing/2014/main" val="804527856"/>
                    </a:ext>
                  </a:extLst>
                </a:gridCol>
                <a:gridCol w="598498">
                  <a:extLst>
                    <a:ext uri="{9D8B030D-6E8A-4147-A177-3AD203B41FA5}">
                      <a16:colId xmlns:a16="http://schemas.microsoft.com/office/drawing/2014/main" val="2325512656"/>
                    </a:ext>
                  </a:extLst>
                </a:gridCol>
                <a:gridCol w="598498">
                  <a:extLst>
                    <a:ext uri="{9D8B030D-6E8A-4147-A177-3AD203B41FA5}">
                      <a16:colId xmlns:a16="http://schemas.microsoft.com/office/drawing/2014/main" val="4146114746"/>
                    </a:ext>
                  </a:extLst>
                </a:gridCol>
                <a:gridCol w="598498">
                  <a:extLst>
                    <a:ext uri="{9D8B030D-6E8A-4147-A177-3AD203B41FA5}">
                      <a16:colId xmlns:a16="http://schemas.microsoft.com/office/drawing/2014/main" val="4115055213"/>
                    </a:ext>
                  </a:extLst>
                </a:gridCol>
                <a:gridCol w="499689">
                  <a:extLst>
                    <a:ext uri="{9D8B030D-6E8A-4147-A177-3AD203B41FA5}">
                      <a16:colId xmlns:a16="http://schemas.microsoft.com/office/drawing/2014/main" val="643666644"/>
                    </a:ext>
                  </a:extLst>
                </a:gridCol>
                <a:gridCol w="499689">
                  <a:extLst>
                    <a:ext uri="{9D8B030D-6E8A-4147-A177-3AD203B41FA5}">
                      <a16:colId xmlns:a16="http://schemas.microsoft.com/office/drawing/2014/main" val="2336024620"/>
                    </a:ext>
                  </a:extLst>
                </a:gridCol>
                <a:gridCol w="598498">
                  <a:extLst>
                    <a:ext uri="{9D8B030D-6E8A-4147-A177-3AD203B41FA5}">
                      <a16:colId xmlns:a16="http://schemas.microsoft.com/office/drawing/2014/main" val="1829735175"/>
                    </a:ext>
                  </a:extLst>
                </a:gridCol>
                <a:gridCol w="598498">
                  <a:extLst>
                    <a:ext uri="{9D8B030D-6E8A-4147-A177-3AD203B41FA5}">
                      <a16:colId xmlns:a16="http://schemas.microsoft.com/office/drawing/2014/main" val="2382626145"/>
                    </a:ext>
                  </a:extLst>
                </a:gridCol>
                <a:gridCol w="598498">
                  <a:extLst>
                    <a:ext uri="{9D8B030D-6E8A-4147-A177-3AD203B41FA5}">
                      <a16:colId xmlns:a16="http://schemas.microsoft.com/office/drawing/2014/main" val="362093175"/>
                    </a:ext>
                  </a:extLst>
                </a:gridCol>
                <a:gridCol w="499689">
                  <a:extLst>
                    <a:ext uri="{9D8B030D-6E8A-4147-A177-3AD203B41FA5}">
                      <a16:colId xmlns:a16="http://schemas.microsoft.com/office/drawing/2014/main" val="541942224"/>
                    </a:ext>
                  </a:extLst>
                </a:gridCol>
                <a:gridCol w="499689">
                  <a:extLst>
                    <a:ext uri="{9D8B030D-6E8A-4147-A177-3AD203B41FA5}">
                      <a16:colId xmlns:a16="http://schemas.microsoft.com/office/drawing/2014/main" val="983458339"/>
                    </a:ext>
                  </a:extLst>
                </a:gridCol>
              </a:tblGrid>
              <a:tr h="279698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5686755"/>
                  </a:ext>
                </a:extLst>
              </a:tr>
              <a:tr h="2685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0502959"/>
                  </a:ext>
                </a:extLst>
              </a:tr>
              <a:tr h="2685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CE6-5.1 (Test 1)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-1.59%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-2.75%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-3.22%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-2.27%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8434796"/>
                  </a:ext>
                </a:extLst>
              </a:tr>
              <a:tr h="2685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CE6-5.1 (Test 2)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-3.09%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-1.83%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-2.25%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142554"/>
                  </a:ext>
                </a:extLst>
              </a:tr>
              <a:tr h="2685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CE6-5.1 (Test 3)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-1.25%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-1.59%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-2.03%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0635212"/>
                  </a:ext>
                </a:extLst>
              </a:tr>
              <a:tr h="27969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CE6-5.1 (Test 4)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-2.95%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-2.02%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4560663"/>
                  </a:ext>
                </a:extLst>
              </a:tr>
              <a:tr h="2685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CE6-5.1 (Test 1)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-1.94%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-2.34%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115795"/>
                  </a:ext>
                </a:extLst>
              </a:tr>
              <a:tr h="2685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CE6-5.1 (Test 2)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-1.89%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-2.27%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-1.21%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4088913"/>
                  </a:ext>
                </a:extLst>
              </a:tr>
              <a:tr h="2685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CE6-5.1 (Test 3)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-1.61%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-2.03%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-1.21%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9961731"/>
                  </a:ext>
                </a:extLst>
              </a:tr>
              <a:tr h="27969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CE6-5.1 (Test 4)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01216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4066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5C6D0-D661-43F6-9A88-B070F0A1C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641978-1EA9-4838-8FA3-52EE134D6245}"/>
              </a:ext>
            </a:extLst>
          </p:cNvPr>
          <p:cNvSpPr txBox="1"/>
          <p:nvPr/>
        </p:nvSpPr>
        <p:spPr>
          <a:xfrm>
            <a:off x="119389" y="1423853"/>
            <a:ext cx="11569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Results summary</a:t>
            </a:r>
            <a:endParaRPr lang="en-US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9675C5-5E00-44A8-A6F5-DD1FDDF6E45A}"/>
              </a:ext>
            </a:extLst>
          </p:cNvPr>
          <p:cNvSpPr txBox="1"/>
          <p:nvPr/>
        </p:nvSpPr>
        <p:spPr>
          <a:xfrm>
            <a:off x="3606444" y="2116655"/>
            <a:ext cx="8760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CTC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CB6011F-278D-4A5E-9B16-CF5008616217}"/>
              </a:ext>
            </a:extLst>
          </p:cNvPr>
          <p:cNvSpPr txBox="1"/>
          <p:nvPr/>
        </p:nvSpPr>
        <p:spPr>
          <a:xfrm>
            <a:off x="8388393" y="2116654"/>
            <a:ext cx="1944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CTC (low QP)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BB8FFC-B549-429F-99BC-5B51C7E469A2}"/>
              </a:ext>
            </a:extLst>
          </p:cNvPr>
          <p:cNvSpPr txBox="1"/>
          <p:nvPr/>
        </p:nvSpPr>
        <p:spPr>
          <a:xfrm>
            <a:off x="8619631" y="6262495"/>
            <a:ext cx="3452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*</a:t>
            </a:r>
            <a:r>
              <a:rPr lang="en-US" dirty="0"/>
              <a:t>Late for SW release deadline (T2)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7DB02A-7E6B-47EB-9441-B3BEDC9DCE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885" y="2525318"/>
            <a:ext cx="11818230" cy="3737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056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5C6D0-D661-43F6-9A88-B070F0A1C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641978-1EA9-4838-8FA3-52EE134D6245}"/>
              </a:ext>
            </a:extLst>
          </p:cNvPr>
          <p:cNvSpPr txBox="1"/>
          <p:nvPr/>
        </p:nvSpPr>
        <p:spPr>
          <a:xfrm>
            <a:off x="119389" y="1423853"/>
            <a:ext cx="11569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Results summary</a:t>
            </a:r>
            <a:endParaRPr lang="en-US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F3FC9B-F717-40DA-8771-465D4DA20CAD}"/>
              </a:ext>
            </a:extLst>
          </p:cNvPr>
          <p:cNvSpPr txBox="1"/>
          <p:nvPr/>
        </p:nvSpPr>
        <p:spPr>
          <a:xfrm>
            <a:off x="2685649" y="2116654"/>
            <a:ext cx="2489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CTC, w/ Inter MTS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19C0C79-7C39-42DF-AE98-35351747BC5C}"/>
              </a:ext>
            </a:extLst>
          </p:cNvPr>
          <p:cNvSpPr txBox="1"/>
          <p:nvPr/>
        </p:nvSpPr>
        <p:spPr>
          <a:xfrm>
            <a:off x="7507031" y="2116653"/>
            <a:ext cx="3676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CTC, w/ Inter MTS (low QP)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C9E48F7-3C79-43B0-900C-3A9AD2F7AF33}"/>
              </a:ext>
            </a:extLst>
          </p:cNvPr>
          <p:cNvSpPr txBox="1"/>
          <p:nvPr/>
        </p:nvSpPr>
        <p:spPr>
          <a:xfrm>
            <a:off x="8619631" y="6262495"/>
            <a:ext cx="3452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*</a:t>
            </a:r>
            <a:r>
              <a:rPr lang="en-US" dirty="0"/>
              <a:t>Late for SW release deadline (T2)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A7337A-059C-4585-B2F8-8FB52E0C0E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61" y="2578318"/>
            <a:ext cx="11905078" cy="368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496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48087" y="1690688"/>
            <a:ext cx="5757759" cy="4845763"/>
          </a:xfrm>
        </p:spPr>
        <p:txBody>
          <a:bodyPr>
            <a:normAutofit/>
          </a:bodyPr>
          <a:lstStyle/>
          <a:p>
            <a:r>
              <a:rPr lang="en-US" sz="3200" u="sng" dirty="0"/>
              <a:t>Simplification</a:t>
            </a:r>
          </a:p>
          <a:p>
            <a:pPr lvl="1"/>
            <a:r>
              <a:rPr lang="en-US" sz="2800" dirty="0"/>
              <a:t>Memory reduction</a:t>
            </a:r>
          </a:p>
          <a:p>
            <a:pPr lvl="2"/>
            <a:r>
              <a:rPr lang="en-US" sz="2400" dirty="0"/>
              <a:t>CE6-1.1 c/e</a:t>
            </a:r>
          </a:p>
          <a:p>
            <a:pPr lvl="2"/>
            <a:r>
              <a:rPr lang="en-US" sz="2400" dirty="0"/>
              <a:t>CE6-1.2 a</a:t>
            </a:r>
          </a:p>
          <a:p>
            <a:pPr lvl="2"/>
            <a:r>
              <a:rPr lang="en-US" sz="2400" dirty="0"/>
              <a:t>CE6-1.3 a/b</a:t>
            </a:r>
          </a:p>
          <a:p>
            <a:pPr lvl="2"/>
            <a:r>
              <a:rPr lang="en-US" sz="2400" dirty="0"/>
              <a:t>CE6-1.4 a/c, CE6-1.5 a/c</a:t>
            </a:r>
          </a:p>
          <a:p>
            <a:pPr lvl="1"/>
            <a:r>
              <a:rPr lang="en-US" sz="2800" dirty="0"/>
              <a:t>Complexity (operation) reduction</a:t>
            </a:r>
          </a:p>
          <a:p>
            <a:pPr lvl="2"/>
            <a:r>
              <a:rPr lang="en-US" sz="2400" dirty="0"/>
              <a:t>CE6-1.1 d</a:t>
            </a:r>
          </a:p>
          <a:p>
            <a:pPr lvl="2"/>
            <a:r>
              <a:rPr lang="en-US" sz="2400" dirty="0"/>
              <a:t>CE6-1.3 b</a:t>
            </a:r>
          </a:p>
          <a:p>
            <a:pPr lvl="2"/>
            <a:r>
              <a:rPr lang="en-US" sz="2400" dirty="0"/>
              <a:t>CE6-1.4 a/c, CE6-1.5a/c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CA8903B-44B8-4621-985D-439A77ECE0B8}"/>
              </a:ext>
            </a:extLst>
          </p:cNvPr>
          <p:cNvSpPr/>
          <p:nvPr/>
        </p:nvSpPr>
        <p:spPr>
          <a:xfrm>
            <a:off x="431232" y="1690688"/>
            <a:ext cx="4572000" cy="3144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u="sng" dirty="0"/>
              <a:t>Coding efficiency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sz="2800" dirty="0"/>
              <a:t>Replacing 4-pt DST-7 by DST-4</a:t>
            </a:r>
          </a:p>
          <a:p>
            <a:pPr marL="1143000" lvl="4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CE6-1.1a/b, CE6-1.6a/b/c</a:t>
            </a:r>
            <a:endParaRPr lang="en-US" sz="2400" dirty="0">
              <a:solidFill>
                <a:srgbClr val="FF0000"/>
              </a:solidFill>
            </a:endParaRPr>
          </a:p>
          <a:p>
            <a:pPr marL="685800" lvl="2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800" dirty="0"/>
              <a:t>Enabling 64-point MTS</a:t>
            </a:r>
          </a:p>
          <a:p>
            <a: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CE6-1.4 b/d</a:t>
            </a:r>
          </a:p>
          <a:p>
            <a: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CE6-1.5 b/d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9F58EB-9CBF-4810-9B8D-7BF3C10C6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33015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7696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Coding efficiency</a:t>
            </a:r>
          </a:p>
          <a:p>
            <a:pPr lvl="1"/>
            <a:r>
              <a:rPr lang="en-US" sz="2800" dirty="0"/>
              <a:t>Replacing 4-pt DST-7 by DST-4</a:t>
            </a:r>
          </a:p>
          <a:p>
            <a:endParaRPr lang="en-US" sz="3600" u="sng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0489F53-9654-41CA-ACD9-5906A5568B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633957"/>
              </p:ext>
            </p:extLst>
          </p:nvPr>
        </p:nvGraphicFramePr>
        <p:xfrm>
          <a:off x="838200" y="3061108"/>
          <a:ext cx="10558708" cy="2477918"/>
        </p:xfrm>
        <a:graphic>
          <a:graphicData uri="http://schemas.openxmlformats.org/drawingml/2006/table">
            <a:tbl>
              <a:tblPr firstRow="1" firstCol="1" bandRow="1"/>
              <a:tblGrid>
                <a:gridCol w="1060611">
                  <a:extLst>
                    <a:ext uri="{9D8B030D-6E8A-4147-A177-3AD203B41FA5}">
                      <a16:colId xmlns:a16="http://schemas.microsoft.com/office/drawing/2014/main" val="359924615"/>
                    </a:ext>
                  </a:extLst>
                </a:gridCol>
                <a:gridCol w="1819037">
                  <a:extLst>
                    <a:ext uri="{9D8B030D-6E8A-4147-A177-3AD203B41FA5}">
                      <a16:colId xmlns:a16="http://schemas.microsoft.com/office/drawing/2014/main" val="3695500389"/>
                    </a:ext>
                  </a:extLst>
                </a:gridCol>
                <a:gridCol w="7679060">
                  <a:extLst>
                    <a:ext uri="{9D8B030D-6E8A-4147-A177-3AD203B41FA5}">
                      <a16:colId xmlns:a16="http://schemas.microsoft.com/office/drawing/2014/main" val="2470431068"/>
                    </a:ext>
                  </a:extLst>
                </a:gridCol>
              </a:tblGrid>
              <a:tr h="574744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Test #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7984" marR="1279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Docs.</a:t>
                      </a: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7984" marR="1279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7984" marR="1279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1679314"/>
                  </a:ext>
                </a:extLst>
              </a:tr>
              <a:tr h="951587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6-1.1a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7984" marR="1279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JVET-M0496</a:t>
                      </a:r>
                    </a:p>
                  </a:txBody>
                  <a:tcPr marL="127984" marR="1279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JVET-L0287: </a:t>
                      </a:r>
                      <a:r>
                        <a:rPr lang="en-CA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Replacing </a:t>
                      </a: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4-pt DST-7 / DCT-8 by 4-pt DST-4 / DCT-4 used in MTS </a:t>
                      </a:r>
                    </a:p>
                  </a:txBody>
                  <a:tcPr marL="127984" marR="1279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984123"/>
                  </a:ext>
                </a:extLst>
              </a:tr>
              <a:tr h="951587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6-1.6a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7984" marR="1279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JVET-M0521</a:t>
                      </a:r>
                    </a:p>
                  </a:txBody>
                  <a:tcPr marL="127984" marR="1279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JVET-L0395:4-pt DST-4 and DCT-4 replacing DST-7 and DCT-8 used in MTS</a:t>
                      </a:r>
                    </a:p>
                  </a:txBody>
                  <a:tcPr marL="127984" marR="1279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86138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4456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7696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Coding efficiency</a:t>
            </a:r>
          </a:p>
          <a:p>
            <a:pPr lvl="1"/>
            <a:r>
              <a:rPr lang="en-US" sz="2800" dirty="0"/>
              <a:t>Replacing 4-pt DST-7 by DST-4</a:t>
            </a:r>
          </a:p>
          <a:p>
            <a:endParaRPr lang="en-US" sz="3600" u="sng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9B6D386-0EC2-4667-8557-6E98B08F1D6D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2885301"/>
          <a:ext cx="10515601" cy="3279460"/>
        </p:xfrm>
        <a:graphic>
          <a:graphicData uri="http://schemas.openxmlformats.org/drawingml/2006/table">
            <a:tbl>
              <a:tblPr/>
              <a:tblGrid>
                <a:gridCol w="724112">
                  <a:extLst>
                    <a:ext uri="{9D8B030D-6E8A-4147-A177-3AD203B41FA5}">
                      <a16:colId xmlns:a16="http://schemas.microsoft.com/office/drawing/2014/main" val="1479386687"/>
                    </a:ext>
                  </a:extLst>
                </a:gridCol>
                <a:gridCol w="1884821">
                  <a:extLst>
                    <a:ext uri="{9D8B030D-6E8A-4147-A177-3AD203B41FA5}">
                      <a16:colId xmlns:a16="http://schemas.microsoft.com/office/drawing/2014/main" val="2022001435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2454258640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2038360785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688069478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2451810588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883391333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4123160862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2160819217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4123651556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896708206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852390899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2543301199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728434621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4284067978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1118562961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173216588"/>
                    </a:ext>
                  </a:extLst>
                </a:gridCol>
              </a:tblGrid>
              <a:tr h="32794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5920690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6944003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3693755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CE6-1.6a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4363160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+ Inter MTS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1694553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CE6-1.6a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+ Inter MTS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4527631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CTC, Low QP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780800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CE6-1.6a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CTC, Low QP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1329086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+ Inter MTS, Low QP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053971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CE6-1.6a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+ Inter MTS, Low QP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97125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911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7696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Coding efficiency</a:t>
            </a:r>
          </a:p>
          <a:p>
            <a:pPr marL="685800" lvl="2">
              <a:spcBef>
                <a:spcPts val="1000"/>
              </a:spcBef>
            </a:pPr>
            <a:r>
              <a:rPr lang="en-US" sz="2800" dirty="0"/>
              <a:t>Enabling 64-point MTS</a:t>
            </a:r>
          </a:p>
          <a:p>
            <a:endParaRPr lang="en-US" sz="3600" u="sng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62113D4-E100-42A7-97F6-251755B461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951339"/>
              </p:ext>
            </p:extLst>
          </p:nvPr>
        </p:nvGraphicFramePr>
        <p:xfrm>
          <a:off x="948612" y="2983427"/>
          <a:ext cx="10221541" cy="3631974"/>
        </p:xfrm>
        <a:graphic>
          <a:graphicData uri="http://schemas.openxmlformats.org/drawingml/2006/table">
            <a:tbl>
              <a:tblPr firstRow="1" firstCol="1" bandRow="1"/>
              <a:tblGrid>
                <a:gridCol w="1026743">
                  <a:extLst>
                    <a:ext uri="{9D8B030D-6E8A-4147-A177-3AD203B41FA5}">
                      <a16:colId xmlns:a16="http://schemas.microsoft.com/office/drawing/2014/main" val="1300461026"/>
                    </a:ext>
                  </a:extLst>
                </a:gridCol>
                <a:gridCol w="1760950">
                  <a:extLst>
                    <a:ext uri="{9D8B030D-6E8A-4147-A177-3AD203B41FA5}">
                      <a16:colId xmlns:a16="http://schemas.microsoft.com/office/drawing/2014/main" val="3134077881"/>
                    </a:ext>
                  </a:extLst>
                </a:gridCol>
                <a:gridCol w="7433848">
                  <a:extLst>
                    <a:ext uri="{9D8B030D-6E8A-4147-A177-3AD203B41FA5}">
                      <a16:colId xmlns:a16="http://schemas.microsoft.com/office/drawing/2014/main" val="1171181622"/>
                    </a:ext>
                  </a:extLst>
                </a:gridCol>
              </a:tblGrid>
              <a:tr h="264598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Test #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Docs.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9362742"/>
                  </a:ext>
                </a:extLst>
              </a:tr>
              <a:tr h="41855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JVET-M0538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JVET-L0386, JVET-L0682: TAF for 32-pt MTS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6318907"/>
                  </a:ext>
                </a:extLst>
              </a:tr>
              <a:tr h="41855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JVET-L0386, JVET-L0682: TAF for 32-pt and 64-pt MTS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584583"/>
                  </a:ext>
                </a:extLst>
              </a:tr>
              <a:tr h="41855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JVET-L0386, JVET-L0682: TAF for 16-pt and 32-pt MTS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289138"/>
                  </a:ext>
                </a:extLst>
              </a:tr>
              <a:tr h="41855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JVET-L0386, JVET-L0682: TAF for 16-pt, 32-pt and 64-pt MTS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656648"/>
                  </a:ext>
                </a:extLst>
              </a:tr>
              <a:tr h="42329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JVET-M0080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JVET-L0135: TAF simplification for 32-pt MTS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1423032"/>
                  </a:ext>
                </a:extLst>
              </a:tr>
              <a:tr h="42329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JVET-L0135: TAF simplification for 32-pt and 64-pt MTS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5434136"/>
                  </a:ext>
                </a:extLst>
              </a:tr>
              <a:tr h="42329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JVET-L0135: TAF simplification for 16-pt and 32-pt MTS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560510"/>
                  </a:ext>
                </a:extLst>
              </a:tr>
              <a:tr h="42329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JVET-L0135: TAF simplification for 16-pt, 32-pt and 64-pt MTS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70856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04960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7696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Coding efficiency</a:t>
            </a:r>
          </a:p>
          <a:p>
            <a:pPr marL="685800" lvl="2">
              <a:spcBef>
                <a:spcPts val="1000"/>
              </a:spcBef>
            </a:pPr>
            <a:r>
              <a:rPr lang="en-US" sz="2800" dirty="0"/>
              <a:t>Enabling 64-point MTS</a:t>
            </a:r>
          </a:p>
          <a:p>
            <a:endParaRPr lang="en-US" sz="3600" u="sng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A79C3FC-5A14-475B-A56D-D83F8655FC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721501"/>
              </p:ext>
            </p:extLst>
          </p:nvPr>
        </p:nvGraphicFramePr>
        <p:xfrm>
          <a:off x="838200" y="2924272"/>
          <a:ext cx="10515601" cy="3279460"/>
        </p:xfrm>
        <a:graphic>
          <a:graphicData uri="http://schemas.openxmlformats.org/drawingml/2006/table">
            <a:tbl>
              <a:tblPr/>
              <a:tblGrid>
                <a:gridCol w="724112">
                  <a:extLst>
                    <a:ext uri="{9D8B030D-6E8A-4147-A177-3AD203B41FA5}">
                      <a16:colId xmlns:a16="http://schemas.microsoft.com/office/drawing/2014/main" val="3875589373"/>
                    </a:ext>
                  </a:extLst>
                </a:gridCol>
                <a:gridCol w="1884821">
                  <a:extLst>
                    <a:ext uri="{9D8B030D-6E8A-4147-A177-3AD203B41FA5}">
                      <a16:colId xmlns:a16="http://schemas.microsoft.com/office/drawing/2014/main" val="1684530287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2827424583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1356542212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1789076232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3271487338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2733002472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887411122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620013897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3168723440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39366571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3541994720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3618997011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1464017859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388578671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3557743426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3902280688"/>
                    </a:ext>
                  </a:extLst>
                </a:gridCol>
              </a:tblGrid>
              <a:tr h="32794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9264922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8471605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1768242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CE6-1.4b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17950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CE6-1.4c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819055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CE6-1.4d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748420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7655097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CE6-1.5b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2657459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CE6-1.5c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3202393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CE6-1.5d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99048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13538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5112</TotalTime>
  <Words>5550</Words>
  <Application>Microsoft Office PowerPoint</Application>
  <PresentationFormat>Widescreen</PresentationFormat>
  <Paragraphs>2589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Malgun Gothic</vt:lpstr>
      <vt:lpstr>宋体</vt:lpstr>
      <vt:lpstr>等线</vt:lpstr>
      <vt:lpstr>Arial</vt:lpstr>
      <vt:lpstr>Calibri</vt:lpstr>
      <vt:lpstr>Calibri Light</vt:lpstr>
      <vt:lpstr>Times New Roman</vt:lpstr>
      <vt:lpstr>Office Theme</vt:lpstr>
      <vt:lpstr>CE6: Summary Report on Transforms and Transform Signaling</vt:lpstr>
      <vt:lpstr>CE6 Overview</vt:lpstr>
      <vt:lpstr>CE6-1 Transform core design </vt:lpstr>
      <vt:lpstr>CE6-1 Transform core design </vt:lpstr>
      <vt:lpstr>CE6-1 Transform core design </vt:lpstr>
      <vt:lpstr>CE6-1 Transform core design </vt:lpstr>
      <vt:lpstr>CE6-1 Transform core design </vt:lpstr>
      <vt:lpstr>CE6-1 Transform core design </vt:lpstr>
      <vt:lpstr>CE6-1 Transform core design </vt:lpstr>
      <vt:lpstr>CE6-1 Transform core design </vt:lpstr>
      <vt:lpstr>CE6-1 Transform core design </vt:lpstr>
      <vt:lpstr>CE6-1 Transform core design </vt:lpstr>
      <vt:lpstr>CE6-1 Transform core design </vt:lpstr>
      <vt:lpstr>CE6-1 Transform core design </vt:lpstr>
      <vt:lpstr>CE6-1 Transform core design </vt:lpstr>
      <vt:lpstr>CE6-2 Fast Transform</vt:lpstr>
      <vt:lpstr>CE6-2 Fast Transform</vt:lpstr>
      <vt:lpstr>CE6-2 Fast Transform</vt:lpstr>
      <vt:lpstr>CE6-3 Transform selection and signaling</vt:lpstr>
      <vt:lpstr>CE6-3 Transform selection and signaling</vt:lpstr>
      <vt:lpstr>CE6-3 Transform selection and signaling</vt:lpstr>
      <vt:lpstr>CE6-3 Transform selection and signaling</vt:lpstr>
      <vt:lpstr>CE6-4 Sub-block transform</vt:lpstr>
      <vt:lpstr>CE6-4 Sub-block transform</vt:lpstr>
      <vt:lpstr>CE6-4 Sub-block transform</vt:lpstr>
      <vt:lpstr>CE6-5 Secondary transform</vt:lpstr>
      <vt:lpstr>CE6-5 Secondary transform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CE6: Summary Report on Transforms and Transform Signalling</dc:title>
  <dc:creator>Xin Zhao</dc:creator>
  <cp:lastModifiedBy>Xin Zhao</cp:lastModifiedBy>
  <cp:revision>279</cp:revision>
  <dcterms:created xsi:type="dcterms:W3CDTF">2018-09-29T01:12:00Z</dcterms:created>
  <dcterms:modified xsi:type="dcterms:W3CDTF">2019-01-09T23:33:22Z</dcterms:modified>
</cp:coreProperties>
</file>