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26"/>
  </p:notesMasterIdLst>
  <p:sldIdLst>
    <p:sldId id="282" r:id="rId2"/>
    <p:sldId id="272" r:id="rId3"/>
    <p:sldId id="287" r:id="rId4"/>
    <p:sldId id="298" r:id="rId5"/>
    <p:sldId id="306" r:id="rId6"/>
    <p:sldId id="323" r:id="rId7"/>
    <p:sldId id="327" r:id="rId8"/>
    <p:sldId id="292" r:id="rId9"/>
    <p:sldId id="310" r:id="rId10"/>
    <p:sldId id="324" r:id="rId11"/>
    <p:sldId id="294" r:id="rId12"/>
    <p:sldId id="316" r:id="rId13"/>
    <p:sldId id="331" r:id="rId14"/>
    <p:sldId id="295" r:id="rId15"/>
    <p:sldId id="317" r:id="rId16"/>
    <p:sldId id="333" r:id="rId17"/>
    <p:sldId id="325" r:id="rId18"/>
    <p:sldId id="326" r:id="rId19"/>
    <p:sldId id="334" r:id="rId20"/>
    <p:sldId id="335" r:id="rId21"/>
    <p:sldId id="336" r:id="rId22"/>
    <p:sldId id="337" r:id="rId23"/>
    <p:sldId id="286" r:id="rId24"/>
    <p:sldId id="285" r:id="rId2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80435" autoAdjust="0"/>
  </p:normalViewPr>
  <p:slideViewPr>
    <p:cSldViewPr>
      <p:cViewPr varScale="1">
        <p:scale>
          <a:sx n="55" d="100"/>
          <a:sy n="55" d="100"/>
        </p:scale>
        <p:origin x="1608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>
            <a:extLst>
              <a:ext uri="{FF2B5EF4-FFF2-40B4-BE49-F238E27FC236}">
                <a16:creationId xmlns:a16="http://schemas.microsoft.com/office/drawing/2014/main" id="{5039DA60-93F4-479B-B99B-ECCAD2EB2E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>
            <a:extLst>
              <a:ext uri="{FF2B5EF4-FFF2-40B4-BE49-F238E27FC236}">
                <a16:creationId xmlns:a16="http://schemas.microsoft.com/office/drawing/2014/main" id="{8934C12F-D2B1-4A1C-99E8-6B53FC1D166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>
            <a:extLst>
              <a:ext uri="{FF2B5EF4-FFF2-40B4-BE49-F238E27FC236}">
                <a16:creationId xmlns:a16="http://schemas.microsoft.com/office/drawing/2014/main" id="{0EA01170-FC39-4593-8F09-A0B92A6BD5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A3FBA4-9140-4C58-A4B0-2C1A2FF9D4C5}" type="slidenum">
              <a:rPr lang="zh-CN" altLang="en-US" smtClean="0"/>
              <a:pPr>
                <a:spcBef>
                  <a:spcPct val="0"/>
                </a:spcBef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456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these sequences, it is more difficult to encode with the exiting coding tools.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688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monitor/phone/tablet screen </a:t>
            </a:r>
            <a:endParaRPr lang="en-US" altLang="zh-CN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AOV 80 million daily active users</a:t>
            </a:r>
            <a:r>
              <a:rPr lang="zh-CN" altLang="en-US" dirty="0"/>
              <a:t>（</a:t>
            </a:r>
            <a:r>
              <a:rPr lang="en-US" altLang="zh-CN" dirty="0"/>
              <a:t>DAU</a:t>
            </a:r>
            <a:r>
              <a:rPr lang="zh-CN" altLang="en-US" dirty="0"/>
              <a:t>）</a:t>
            </a:r>
            <a:r>
              <a:rPr lang="en-US" altLang="zh-CN" dirty="0"/>
              <a:t>PUBG mobile 2 million daily active users (DAU), and it is  among the 3 Top free mobile games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009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2018/7/13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987218-DB63-4F77-A2D1-D43EB0E765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773238"/>
            <a:ext cx="7772400" cy="21177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Tencent test sequences, and Class F test set restructure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C32E0DB-1C1C-4D91-8DE9-CC04FEB7D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3650" y="3975844"/>
            <a:ext cx="6400800" cy="7493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</a:rPr>
              <a:t>JVET-K0294                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                             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副标题 2">
            <a:extLst>
              <a:ext uri="{FF2B5EF4-FFF2-40B4-BE49-F238E27FC236}">
                <a16:creationId xmlns:a16="http://schemas.microsoft.com/office/drawing/2014/main" id="{40D87720-6F35-4E0E-9F53-585F37726400}"/>
              </a:ext>
            </a:extLst>
          </p:cNvPr>
          <p:cNvSpPr txBox="1">
            <a:spLocks/>
          </p:cNvSpPr>
          <p:nvPr/>
        </p:nvSpPr>
        <p:spPr>
          <a:xfrm>
            <a:off x="1411288" y="3598863"/>
            <a:ext cx="6400800" cy="33496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1200" i="1" dirty="0">
              <a:solidFill>
                <a:schemeClr val="accent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77" name="TextBox 3">
            <a:extLst>
              <a:ext uri="{FF2B5EF4-FFF2-40B4-BE49-F238E27FC236}">
                <a16:creationId xmlns:a16="http://schemas.microsoft.com/office/drawing/2014/main" id="{D0EC1867-E619-4108-BC59-E811997EB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1680" y="4581525"/>
            <a:ext cx="554461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Arial" panose="020B0604020202020204" pitchFamily="34" charset="0"/>
              </a:rPr>
              <a:t>Jing Ye, </a:t>
            </a:r>
            <a:r>
              <a:rPr lang="en-US" altLang="en-US" sz="1800" dirty="0">
                <a:latin typeface="Arial" panose="020B0604020202020204" pitchFamily="34" charset="0"/>
              </a:rPr>
              <a:t>Stephan Wenger</a:t>
            </a:r>
            <a:r>
              <a:rPr lang="en-US" altLang="en-US" sz="1800" b="1" dirty="0">
                <a:latin typeface="Arial" panose="020B0604020202020204" pitchFamily="34" charset="0"/>
              </a:rPr>
              <a:t>, </a:t>
            </a:r>
            <a:r>
              <a:rPr lang="en-US" altLang="en-US" sz="1800" dirty="0">
                <a:latin typeface="Arial" panose="020B0604020202020204" pitchFamily="34" charset="0"/>
              </a:rPr>
              <a:t>Xiang Li, Shan Liu, Lori Wu, </a:t>
            </a:r>
            <a:r>
              <a:rPr lang="en-US" altLang="en-US" sz="1800" dirty="0" err="1">
                <a:latin typeface="Arial" panose="020B0604020202020204" pitchFamily="34" charset="0"/>
              </a:rPr>
              <a:t>Chemin</a:t>
            </a:r>
            <a:r>
              <a:rPr lang="en-US" altLang="en-US" sz="1800" dirty="0">
                <a:latin typeface="Arial" panose="020B0604020202020204" pitchFamily="34" charset="0"/>
              </a:rPr>
              <a:t> </a:t>
            </a:r>
            <a:r>
              <a:rPr lang="en-US" altLang="en-US" sz="1800" dirty="0" err="1">
                <a:latin typeface="Arial" panose="020B0604020202020204" pitchFamily="34" charset="0"/>
              </a:rPr>
              <a:t>Xie</a:t>
            </a:r>
            <a:r>
              <a:rPr lang="en-US" altLang="en-US" sz="1800" dirty="0">
                <a:latin typeface="Arial" panose="020B0604020202020204" pitchFamily="34" charset="0"/>
              </a:rPr>
              <a:t>, Keane Liu, </a:t>
            </a:r>
            <a:r>
              <a:rPr lang="en-US" altLang="en-US" sz="1800" dirty="0" err="1">
                <a:latin typeface="Arial" panose="020B0604020202020204" pitchFamily="34" charset="0"/>
              </a:rPr>
              <a:t>Berton</a:t>
            </a:r>
            <a:r>
              <a:rPr lang="en-US" altLang="en-US" sz="1800" dirty="0">
                <a:latin typeface="Arial" panose="020B0604020202020204" pitchFamily="34" charset="0"/>
              </a:rPr>
              <a:t> Wang, Ping Liu, Kane Dong, Ying </a:t>
            </a:r>
            <a:r>
              <a:rPr lang="en-US" altLang="en-US" sz="1800" dirty="0" err="1">
                <a:latin typeface="Arial" panose="020B0604020202020204" pitchFamily="34" charset="0"/>
              </a:rPr>
              <a:t>Kuang</a:t>
            </a:r>
            <a:r>
              <a:rPr lang="en-US" altLang="en-US" sz="1800" dirty="0">
                <a:latin typeface="Arial" panose="020B0604020202020204" pitchFamily="34" charset="0"/>
              </a:rPr>
              <a:t>, </a:t>
            </a:r>
            <a:r>
              <a:rPr lang="en-US" altLang="en-US" sz="1800" dirty="0" err="1">
                <a:latin typeface="Arial" panose="020B0604020202020204" pitchFamily="34" charset="0"/>
              </a:rPr>
              <a:t>Weizhong</a:t>
            </a:r>
            <a:r>
              <a:rPr lang="en-US" altLang="en-US" sz="1800" dirty="0">
                <a:latin typeface="Arial" panose="020B0604020202020204" pitchFamily="34" charset="0"/>
              </a:rPr>
              <a:t> Feng (Tencent)</a:t>
            </a:r>
          </a:p>
        </p:txBody>
      </p:sp>
    </p:spTree>
    <p:extLst>
      <p:ext uri="{BB962C8B-B14F-4D97-AF65-F5344CB8AC3E}">
        <p14:creationId xmlns:p14="http://schemas.microsoft.com/office/powerpoint/2010/main" val="4052203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1AACF-956F-48A2-A711-038EB6D46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Tencent_Concert1</a:t>
            </a:r>
            <a:endParaRPr 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049423-5E12-4D5D-B9C7-3C3B0B0A20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Subjective viewing results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4BD9BB-A7D3-4F3F-A74E-E57478AB3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2960052"/>
            <a:ext cx="4536504" cy="34589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34DE14E-5ABA-48B2-AC79-358DAF8999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928182"/>
            <a:ext cx="4578302" cy="3490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649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E77D3-3F8E-434B-B414-DAFC9364A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宋体" panose="02010600030101010101" pitchFamily="2" charset="-122"/>
              </a:rPr>
              <a:t>Tencent_AOV5</a:t>
            </a:r>
            <a:b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87F582F-1D54-4900-940F-0CCEA7262F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916832"/>
            <a:ext cx="6920604" cy="3888432"/>
          </a:xfrm>
        </p:spPr>
      </p:pic>
    </p:spTree>
    <p:extLst>
      <p:ext uri="{BB962C8B-B14F-4D97-AF65-F5344CB8AC3E}">
        <p14:creationId xmlns:p14="http://schemas.microsoft.com/office/powerpoint/2010/main" val="10903358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E77D3-3F8E-434B-B414-DAFC9364A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宋体" panose="02010600030101010101" pitchFamily="2" charset="-122"/>
              </a:rPr>
              <a:t>Tencent_AOV5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594784-D8E5-47D9-9CB1-791ACC339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RD curves by HM and BMS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668E13-DF62-4C7C-9D86-564211D2E3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7" y="2852936"/>
            <a:ext cx="4628571" cy="307619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C647225-5CCF-4964-97E8-5C54F81C3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2818" y="2852963"/>
            <a:ext cx="4714286" cy="3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3270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1AACF-956F-48A2-A711-038EB6D46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宋体" panose="02010600030101010101" pitchFamily="2" charset="-122"/>
              </a:rPr>
              <a:t>Tencent_AOV5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049423-5E12-4D5D-B9C7-3C3B0B0A20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Subjective viewing results</a:t>
            </a:r>
          </a:p>
        </p:txBody>
      </p:sp>
      <p:pic>
        <p:nvPicPr>
          <p:cNvPr id="1026" name="Chart 44">
            <a:extLst>
              <a:ext uri="{FF2B5EF4-FFF2-40B4-BE49-F238E27FC236}">
                <a16:creationId xmlns:a16="http://schemas.microsoft.com/office/drawing/2014/main" id="{455F3DBA-D534-4161-8C2D-855949C2F1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82242"/>
            <a:ext cx="4427984" cy="3597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C91B852-6AE6-43DB-8FEE-71A422CA51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7179" y="2965457"/>
            <a:ext cx="4451037" cy="361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483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03259-FDF8-408D-86CF-2EC157687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Tencent_AOV6</a:t>
            </a: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CBAC9CC-D80E-4B75-A46E-E699A82A39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48" y="1844824"/>
            <a:ext cx="7038503" cy="3960440"/>
          </a:xfrm>
        </p:spPr>
      </p:pic>
    </p:spTree>
    <p:extLst>
      <p:ext uri="{BB962C8B-B14F-4D97-AF65-F5344CB8AC3E}">
        <p14:creationId xmlns:p14="http://schemas.microsoft.com/office/powerpoint/2010/main" val="1985723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03259-FDF8-408D-86CF-2EC157687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Tencent_AOV6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8048C-DF1A-402C-AB95-9122D565E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RD curves by HM and BMS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027D22-A0C4-4621-8D45-FEBE424E06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51584"/>
            <a:ext cx="4761905" cy="3171429"/>
          </a:xfrm>
          <a:prstGeom prst="rect">
            <a:avLst/>
          </a:prstGeom>
        </p:spPr>
      </p:pic>
      <p:pic>
        <p:nvPicPr>
          <p:cNvPr id="5123" name="Picture 3">
            <a:extLst>
              <a:ext uri="{FF2B5EF4-FFF2-40B4-BE49-F238E27FC236}">
                <a16:creationId xmlns:a16="http://schemas.microsoft.com/office/drawing/2014/main" id="{1ED57C10-68F2-4A97-9ED4-3AC99C276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50962"/>
            <a:ext cx="462915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71462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1AACF-956F-48A2-A711-038EB6D46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宋体" panose="02010600030101010101" pitchFamily="2" charset="-122"/>
              </a:rPr>
              <a:t>Tencent_AOV6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049423-5E12-4D5D-B9C7-3C3B0B0A20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Subjective viewing results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6CC53A-3F94-49FD-857D-323D2A5965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3140968"/>
            <a:ext cx="4643973" cy="37170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F106AB2-CEB4-4935-818E-A16E47D68F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113571"/>
            <a:ext cx="4608511" cy="368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2480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03259-FDF8-408D-86CF-2EC157687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Tencent_AOV7</a:t>
            </a: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EAD685A-956E-45A5-B30A-DC97E9BAD6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157" y="1916832"/>
            <a:ext cx="6993304" cy="3960440"/>
          </a:xfrm>
        </p:spPr>
      </p:pic>
    </p:spTree>
    <p:extLst>
      <p:ext uri="{BB962C8B-B14F-4D97-AF65-F5344CB8AC3E}">
        <p14:creationId xmlns:p14="http://schemas.microsoft.com/office/powerpoint/2010/main" val="5421093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03259-FDF8-408D-86CF-2EC157687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Tencent_AOV7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8048C-DF1A-402C-AB95-9122D565E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RD curves by HM and BMS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9AA56F-4D3B-400C-A1A3-0CB01EE374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36912"/>
            <a:ext cx="4638095" cy="3095238"/>
          </a:xfrm>
          <a:prstGeom prst="rect">
            <a:avLst/>
          </a:prstGeom>
        </p:spPr>
      </p:pic>
      <p:pic>
        <p:nvPicPr>
          <p:cNvPr id="6147" name="Picture 3">
            <a:extLst>
              <a:ext uri="{FF2B5EF4-FFF2-40B4-BE49-F238E27FC236}">
                <a16:creationId xmlns:a16="http://schemas.microsoft.com/office/drawing/2014/main" id="{35D539EF-8626-4A3A-A02E-64297281AF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312" y="2617318"/>
            <a:ext cx="4738688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02090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1AACF-956F-48A2-A711-038EB6D46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宋体" panose="02010600030101010101" pitchFamily="2" charset="-122"/>
              </a:rPr>
              <a:t>Tencent_AOV7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049423-5E12-4D5D-B9C7-3C3B0B0A20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Subjective viewing results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D4D035-6CBE-4EDA-A466-52548A9DE5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2627423"/>
            <a:ext cx="4608512" cy="36813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BF32C2-03F8-4048-8EAE-16C0C9799B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0054" y="2651183"/>
            <a:ext cx="4563210" cy="3645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487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/>
          <a:lstStyle/>
          <a:p>
            <a:r>
              <a:rPr lang="en-US" altLang="en-US" sz="2800" dirty="0">
                <a:ea typeface="宋体" panose="02010600030101010101" pitchFamily="2" charset="-122"/>
              </a:rPr>
              <a:t>As online streaming services are getting popular, more and more content is streamed over the Internet.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Some of that content is quite different from the test materials currently in use, and have their unique characteristics: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Frequent light changes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Scenes with zoom-in, and zoom-out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Panning and rotation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Computer generated texture details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6E4CB-037D-4B5D-84C4-1422A52C4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Anchor: Basketball Drive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AAFC4A-31F8-4866-809D-B3BE2E9F70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214B2D-AEDB-4346-998D-5ABDFF6CDE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1047" y="1953656"/>
            <a:ext cx="4801936" cy="385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938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39A9D-9C3F-4002-A299-877814991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(1): Replace current class F with SCC422 sequences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944A1D0-9D95-4E16-AF52-FD6D2CAB04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267582"/>
              </p:ext>
            </p:extLst>
          </p:nvPr>
        </p:nvGraphicFramePr>
        <p:xfrm>
          <a:off x="755576" y="2420888"/>
          <a:ext cx="7488832" cy="22967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2034785873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852704864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78837746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408867998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Category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Resolution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Sequence name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Fps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9855750"/>
                  </a:ext>
                </a:extLst>
              </a:tr>
              <a:tr h="1576647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SCC 4:2:0 TGM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1920x1080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1920x1080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1920x1080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1920x1080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FlyingGraphics</a:t>
                      </a:r>
                      <a:r>
                        <a:rPr lang="en-CA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*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Desktop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Console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ChineseEditing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60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60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60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60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54904840"/>
                  </a:ext>
                </a:extLst>
              </a:tr>
            </a:tbl>
          </a:graphicData>
        </a:graphic>
      </p:graphicFrame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BD9205B-E0E8-4DE0-9616-59791BC902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4798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39A9D-9C3F-4002-A299-877814991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eSports to class F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D1965EB-F85D-DC40-86EA-9AB40560C37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9308870"/>
              </p:ext>
            </p:extLst>
          </p:nvPr>
        </p:nvGraphicFramePr>
        <p:xfrm>
          <a:off x="827583" y="2348880"/>
          <a:ext cx="7488833" cy="22384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47394">
                  <a:extLst>
                    <a:ext uri="{9D8B030D-6E8A-4147-A177-3AD203B41FA5}">
                      <a16:colId xmlns:a16="http://schemas.microsoft.com/office/drawing/2014/main" val="2099697296"/>
                    </a:ext>
                  </a:extLst>
                </a:gridCol>
                <a:gridCol w="1805949">
                  <a:extLst>
                    <a:ext uri="{9D8B030D-6E8A-4147-A177-3AD203B41FA5}">
                      <a16:colId xmlns:a16="http://schemas.microsoft.com/office/drawing/2014/main" val="2153316273"/>
                    </a:ext>
                  </a:extLst>
                </a:gridCol>
                <a:gridCol w="3069497">
                  <a:extLst>
                    <a:ext uri="{9D8B030D-6E8A-4147-A177-3AD203B41FA5}">
                      <a16:colId xmlns:a16="http://schemas.microsoft.com/office/drawing/2014/main" val="3653260406"/>
                    </a:ext>
                  </a:extLst>
                </a:gridCol>
                <a:gridCol w="865993">
                  <a:extLst>
                    <a:ext uri="{9D8B030D-6E8A-4147-A177-3AD203B41FA5}">
                      <a16:colId xmlns:a16="http://schemas.microsoft.com/office/drawing/2014/main" val="2500627779"/>
                    </a:ext>
                  </a:extLst>
                </a:gridCol>
              </a:tblGrid>
              <a:tr h="650126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>
                          <a:effectLst/>
                        </a:rPr>
                        <a:t>Category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 dirty="0">
                          <a:effectLst/>
                        </a:rPr>
                        <a:t>Resolution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>
                          <a:effectLst/>
                        </a:rPr>
                        <a:t>Sequence name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>
                          <a:effectLst/>
                        </a:rPr>
                        <a:t>Fps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9045459"/>
                  </a:ext>
                </a:extLst>
              </a:tr>
              <a:tr h="158835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>
                          <a:effectLst/>
                        </a:rPr>
                        <a:t>(New)</a:t>
                      </a:r>
                      <a:br>
                        <a:rPr lang="en-CA" sz="2000">
                          <a:effectLst/>
                        </a:rPr>
                      </a:br>
                      <a:r>
                        <a:rPr lang="en-CA" sz="2000">
                          <a:effectLst/>
                        </a:rPr>
                        <a:t>Class F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>
                          <a:effectLst/>
                        </a:rPr>
                        <a:t>1920x1080</a:t>
                      </a:r>
                      <a:endParaRPr lang="en-US" sz="2800">
                        <a:effectLst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>
                          <a:effectLst/>
                        </a:rPr>
                        <a:t>1920x1080</a:t>
                      </a:r>
                      <a:endParaRPr lang="en-US" sz="2800">
                        <a:effectLst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1920x1080</a:t>
                      </a:r>
                      <a:endParaRPr lang="en-US" sz="2800">
                        <a:effectLst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>
                          <a:effectLst/>
                        </a:rPr>
                        <a:t>1920x1080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>
                          <a:effectLst/>
                        </a:rPr>
                        <a:t>FlyingGraphics*</a:t>
                      </a:r>
                      <a:endParaRPr lang="en-US" sz="2800">
                        <a:effectLst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>
                          <a:effectLst/>
                        </a:rPr>
                        <a:t>Desktop</a:t>
                      </a:r>
                      <a:endParaRPr lang="en-US" sz="2800">
                        <a:effectLst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>
                          <a:effectLst/>
                        </a:rPr>
                        <a:t>Console</a:t>
                      </a:r>
                      <a:endParaRPr lang="en-US" sz="2800">
                        <a:effectLst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>
                          <a:effectLst/>
                        </a:rPr>
                        <a:t>AOV5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 dirty="0">
                          <a:effectLst/>
                        </a:rPr>
                        <a:t>60</a:t>
                      </a:r>
                      <a:endParaRPr lang="en-US" sz="2800" dirty="0">
                        <a:effectLst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 dirty="0">
                          <a:effectLst/>
                        </a:rPr>
                        <a:t>60</a:t>
                      </a:r>
                      <a:endParaRPr lang="en-US" sz="2800" dirty="0">
                        <a:effectLst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000" dirty="0">
                          <a:effectLst/>
                        </a:rPr>
                        <a:t>60</a:t>
                      </a:r>
                      <a:endParaRPr lang="en-US" sz="2800" dirty="0">
                        <a:effectLst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2000" dirty="0">
                          <a:effectLst/>
                        </a:rPr>
                        <a:t>60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99006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63796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2C816-E672-4C1D-A7FE-57D64BEE7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altLang="zh-CN" dirty="0"/>
              <a:t>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C562B7-2A35-45FE-9FD8-F7635BE90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 proposed sequences are from popular Internet streaming content currently underrepresented in our test set.</a:t>
            </a:r>
          </a:p>
          <a:p>
            <a:r>
              <a:rPr lang="en-US" sz="2400" dirty="0"/>
              <a:t>They are </a:t>
            </a:r>
            <a:r>
              <a:rPr lang="en-US" altLang="en-US" sz="2400" dirty="0">
                <a:ea typeface="宋体" panose="02010600030101010101" pitchFamily="2" charset="-122"/>
              </a:rPr>
              <a:t>challenging to compress with existing video codec.</a:t>
            </a:r>
          </a:p>
          <a:p>
            <a:r>
              <a:rPr lang="en-US" altLang="en-US" sz="2400" dirty="0">
                <a:ea typeface="宋体" panose="02010600030101010101" pitchFamily="2" charset="-122"/>
              </a:rPr>
              <a:t>They are good source material for subjective viewing test.</a:t>
            </a:r>
          </a:p>
          <a:p>
            <a:r>
              <a:rPr lang="en-US" altLang="en-US" sz="2400" dirty="0">
                <a:ea typeface="宋体" panose="02010600030101010101" pitchFamily="2" charset="-122"/>
              </a:rPr>
              <a:t>They are made available with a copyright statement that allows their use in standardization activities</a:t>
            </a:r>
          </a:p>
          <a:p>
            <a:r>
              <a:rPr lang="en-US" altLang="en-US" sz="2400" dirty="0">
                <a:ea typeface="宋体" panose="02010600030101010101" pitchFamily="2" charset="-122"/>
              </a:rPr>
              <a:t>We suggest to include one of these sequences in the test conditions</a:t>
            </a:r>
            <a:r>
              <a:rPr lang="en-US" sz="2400" dirty="0"/>
              <a:t>.  In particular, we propose to replace the current class F test set with the SCC422 test set, and replace therein the sequence “Chinese Typing” with the new eSports sequence AOV5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745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3F4EB7C-9905-45F8-BF9E-ADEDEB80D1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</a:t>
            </a:r>
            <a:r>
              <a:rPr lang="en-US" altLang="zh-CN" dirty="0"/>
              <a:t>hank you!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BE724D9-253F-4FC9-A35B-E96EAD69A1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21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268DB-B23E-412C-92FF-BEE6F7E02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Sequences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643F54-6B2F-4268-929F-BB765FABC9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We provided one concert sequences, and three eSports sequences.</a:t>
            </a:r>
          </a:p>
          <a:p>
            <a:r>
              <a:rPr lang="en-US" sz="2800" dirty="0"/>
              <a:t>The 1920x1080 25fps concert sequence is captured by </a:t>
            </a:r>
            <a:r>
              <a:rPr lang="en-CA" sz="2800" dirty="0"/>
              <a:t>Atomos Shogun Studio in MOV format with a bitrate of 115Mb/s. FFMPEG is used to extract the YUV from the MOV files. </a:t>
            </a:r>
          </a:p>
          <a:p>
            <a:r>
              <a:rPr lang="en-US" sz="2800" dirty="0"/>
              <a:t>The three 1920x1080 60fps Gaming (eSports) sequences are captured from the screen in YUV 4:4:4 format, and it is converted into 4:2:0 format by </a:t>
            </a:r>
            <a:r>
              <a:rPr lang="en-US" sz="2800" dirty="0" err="1"/>
              <a:t>HDRtools</a:t>
            </a:r>
            <a:r>
              <a:rPr lang="en-US" sz="2800" dirty="0"/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1885790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7BDFB-366E-4242-B4D8-82252922A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/>
              <a:t>The test sequences (2)</a:t>
            </a:r>
          </a:p>
        </p:txBody>
      </p:sp>
      <p:graphicFrame>
        <p:nvGraphicFramePr>
          <p:cNvPr id="16" name="Content Placeholder 15">
            <a:extLst>
              <a:ext uri="{FF2B5EF4-FFF2-40B4-BE49-F238E27FC236}">
                <a16:creationId xmlns:a16="http://schemas.microsoft.com/office/drawing/2014/main" id="{C7C224F9-D089-44C3-9973-D4D855986F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1483574"/>
              </p:ext>
            </p:extLst>
          </p:nvPr>
        </p:nvGraphicFramePr>
        <p:xfrm>
          <a:off x="457200" y="1844824"/>
          <a:ext cx="8352928" cy="398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4680">
                  <a:extLst>
                    <a:ext uri="{9D8B030D-6E8A-4147-A177-3AD203B41FA5}">
                      <a16:colId xmlns:a16="http://schemas.microsoft.com/office/drawing/2014/main" val="3913602857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val="519526843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742588049"/>
                    </a:ext>
                  </a:extLst>
                </a:gridCol>
                <a:gridCol w="1717848">
                  <a:extLst>
                    <a:ext uri="{9D8B030D-6E8A-4147-A177-3AD203B41FA5}">
                      <a16:colId xmlns:a16="http://schemas.microsoft.com/office/drawing/2014/main" val="577399335"/>
                    </a:ext>
                  </a:extLst>
                </a:gridCol>
              </a:tblGrid>
              <a:tr h="79780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Sequence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Source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Frame rate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Frames Number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4702247"/>
                  </a:ext>
                </a:extLst>
              </a:tr>
              <a:tr h="79780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Tencent_AOV5_1920x1080_60_8bit_420.yuv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Screen capture AOV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 fps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73821209"/>
                  </a:ext>
                </a:extLst>
              </a:tr>
              <a:tr h="79780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Tencent_AOV6_1920x1080_60_8bit_420.yuv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Screen capture AOV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 fps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4256677"/>
                  </a:ext>
                </a:extLst>
              </a:tr>
              <a:tr h="79780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Tencent_AOV7_1920x1080_60_8bit_420.yuv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Screen capture AOV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 fps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21112681"/>
                  </a:ext>
                </a:extLst>
              </a:tr>
              <a:tr h="79780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Tencent_Concert1_1920x1080_25_8bit_420.yuv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Atomos Shogun Studio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 fps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3342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4951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BCFBA0-7402-4E3F-BA8C-5588AE091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 evaluations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6F1A75-284D-4E30-BAF8-17E000A0D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/>
          <a:lstStyle/>
          <a:p>
            <a:r>
              <a:rPr lang="en-US" dirty="0"/>
              <a:t>Anchor: HM-16-16 Tested: BMS-rc1</a:t>
            </a:r>
          </a:p>
          <a:p>
            <a:r>
              <a:rPr lang="en-US" dirty="0"/>
              <a:t>QP set 1: 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351F859-275C-4FAC-BCA5-785E667C94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308" y="2708920"/>
            <a:ext cx="6731383" cy="3754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8290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BCFBA0-7402-4E3F-BA8C-5588AE091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 evaluations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6F1A75-284D-4E30-BAF8-17E000A0D4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Anchor: HM-16-16 Tested: BMS-rc1</a:t>
            </a:r>
          </a:p>
          <a:p>
            <a:r>
              <a:rPr lang="en-US" dirty="0"/>
              <a:t>QP set 2: 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FD79FD4A-E6AF-4C53-92A0-260979C7A5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740770"/>
            <a:ext cx="6696744" cy="3734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8052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A7885-10D8-4543-A39F-037B05472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Subjective evaluations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A60C1D-F1FC-42B7-8791-0F406ED3CE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A formal subject evaluation has been conducted</a:t>
            </a:r>
          </a:p>
          <a:p>
            <a:r>
              <a:rPr lang="en-CA" dirty="0"/>
              <a:t>Instructions for the expression of the impairment scores were given according to BT-2095 “Subjective assessment of video quality using Expert Viewing Protocol”.</a:t>
            </a:r>
          </a:p>
          <a:p>
            <a:r>
              <a:rPr lang="en-CA" dirty="0"/>
              <a:t>18 human viewers participated to the test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472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1AACF-956F-48A2-A711-038EB6D46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Tencent_Concert1</a:t>
            </a:r>
            <a:endParaRPr 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B82C84E-1A46-41C7-B0FD-8D95E56A38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538" y="1772816"/>
            <a:ext cx="6788436" cy="3744416"/>
          </a:xfrm>
        </p:spPr>
      </p:pic>
    </p:spTree>
    <p:extLst>
      <p:ext uri="{BB962C8B-B14F-4D97-AF65-F5344CB8AC3E}">
        <p14:creationId xmlns:p14="http://schemas.microsoft.com/office/powerpoint/2010/main" val="29169531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1AACF-956F-48A2-A711-038EB6D46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Tencent_Concert1</a:t>
            </a:r>
            <a:endParaRPr 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049423-5E12-4D5D-B9C7-3C3B0B0A20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RD curves by HM and BMS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DAA645D2-8F5B-4972-8165-9AAF2A5F7F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80928"/>
            <a:ext cx="4596184" cy="305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4082857-B5FF-4C23-B4B7-F480FD0F0B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2951" y="2780929"/>
            <a:ext cx="4541049" cy="301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219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21559</TotalTime>
  <Words>602</Words>
  <Application>Microsoft Office PowerPoint</Application>
  <PresentationFormat>On-screen Show (4:3)</PresentationFormat>
  <Paragraphs>117</Paragraphs>
  <Slides>24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 Unicode MS</vt:lpstr>
      <vt:lpstr>宋体</vt:lpstr>
      <vt:lpstr>宋体</vt:lpstr>
      <vt:lpstr>微软雅黑</vt:lpstr>
      <vt:lpstr>Arial</vt:lpstr>
      <vt:lpstr>Calibri</vt:lpstr>
      <vt:lpstr>Times New Roman</vt:lpstr>
      <vt:lpstr>Office 主题</vt:lpstr>
      <vt:lpstr>Tencent test sequences, and Class F test set restructure</vt:lpstr>
      <vt:lpstr>Introduction</vt:lpstr>
      <vt:lpstr>Proposed Sequences (1)</vt:lpstr>
      <vt:lpstr>The test sequences (2)</vt:lpstr>
      <vt:lpstr>Objective evaluations</vt:lpstr>
      <vt:lpstr>Objective evaluations</vt:lpstr>
      <vt:lpstr>Subjective evaluations</vt:lpstr>
      <vt:lpstr>Tencent_Concert1</vt:lpstr>
      <vt:lpstr>Tencent_Concert1</vt:lpstr>
      <vt:lpstr>Tencent_Concert1</vt:lpstr>
      <vt:lpstr>Tencent_AOV5 </vt:lpstr>
      <vt:lpstr>Tencent_AOV5</vt:lpstr>
      <vt:lpstr>Tencent_AOV5</vt:lpstr>
      <vt:lpstr>Tencent_AOV6</vt:lpstr>
      <vt:lpstr>Tencent_AOV6</vt:lpstr>
      <vt:lpstr>Tencent_AOV6</vt:lpstr>
      <vt:lpstr>Tencent_AOV7</vt:lpstr>
      <vt:lpstr>Tencent_AOV7</vt:lpstr>
      <vt:lpstr>Tencent_AOV7</vt:lpstr>
      <vt:lpstr>Anchor: Basketball Drive</vt:lpstr>
      <vt:lpstr>Proposal (1): Replace current class F with SCC422 sequences</vt:lpstr>
      <vt:lpstr>Proposal eSports to class F</vt:lpstr>
      <vt:lpstr>Conclusion</vt:lpstr>
      <vt:lpstr>Thank you!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jingye(JingYe)</cp:lastModifiedBy>
  <cp:revision>175</cp:revision>
  <dcterms:created xsi:type="dcterms:W3CDTF">2010-10-25T03:40:34Z</dcterms:created>
  <dcterms:modified xsi:type="dcterms:W3CDTF">2018-07-13T09:38:32Z</dcterms:modified>
</cp:coreProperties>
</file>