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22"/>
  </p:notesMasterIdLst>
  <p:handoutMasterIdLst>
    <p:handoutMasterId r:id="rId23"/>
  </p:handoutMasterIdLst>
  <p:sldIdLst>
    <p:sldId id="527" r:id="rId4"/>
    <p:sldId id="547" r:id="rId5"/>
    <p:sldId id="537" r:id="rId6"/>
    <p:sldId id="540" r:id="rId7"/>
    <p:sldId id="545" r:id="rId8"/>
    <p:sldId id="546" r:id="rId9"/>
    <p:sldId id="543" r:id="rId10"/>
    <p:sldId id="538" r:id="rId11"/>
    <p:sldId id="539" r:id="rId12"/>
    <p:sldId id="541" r:id="rId13"/>
    <p:sldId id="542" r:id="rId14"/>
    <p:sldId id="552" r:id="rId15"/>
    <p:sldId id="551" r:id="rId16"/>
    <p:sldId id="544" r:id="rId17"/>
    <p:sldId id="530" r:id="rId18"/>
    <p:sldId id="548" r:id="rId19"/>
    <p:sldId id="549" r:id="rId20"/>
    <p:sldId id="550" r:id="rId21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2" autoAdjust="0"/>
    <p:restoredTop sz="94649" autoAdjust="0"/>
  </p:normalViewPr>
  <p:slideViewPr>
    <p:cSldViewPr snapToGrid="0">
      <p:cViewPr varScale="1">
        <p:scale>
          <a:sx n="112" d="100"/>
          <a:sy n="112" d="100"/>
        </p:scale>
        <p:origin x="-1018" y="-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324951"/>
            <a:ext cx="6264041" cy="1332109"/>
          </a:xfrm>
        </p:spPr>
        <p:txBody>
          <a:bodyPr/>
          <a:lstStyle/>
          <a:p>
            <a:r>
              <a:rPr lang="en-US" dirty="0" smtClean="0"/>
              <a:t>JVET-K0212</a:t>
            </a:r>
            <a:br>
              <a:rPr lang="en-US" dirty="0" smtClean="0"/>
            </a:br>
            <a:r>
              <a:rPr lang="en-US" dirty="0" smtClean="0"/>
              <a:t>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7479323" y="4032739"/>
            <a:ext cx="1600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Nicholson</a:t>
            </a: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Intra Refresh Summary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752212"/>
              </p:ext>
            </p:extLst>
          </p:nvPr>
        </p:nvGraphicFramePr>
        <p:xfrm>
          <a:off x="2480869" y="697043"/>
          <a:ext cx="5314950" cy="401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Visio" r:id="rId3" imgW="7825481" imgH="5911110" progId="Visio.Drawing.11">
                  <p:embed/>
                </p:oleObj>
              </mc:Choice>
              <mc:Fallback>
                <p:oleObj name="Visio" r:id="rId3" imgW="7825481" imgH="5911110" progId="Visio.Drawing.11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869" y="697043"/>
                        <a:ext cx="5314950" cy="401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327493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Reference Intra </a:t>
            </a:r>
            <a:r>
              <a:rPr lang="en-US" dirty="0"/>
              <a:t>Refresh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03994"/>
            <a:ext cx="8754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Early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assessment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VTM 1.1, JVET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>
                <a:latin typeface="Frutiger LT Std 45 Light" panose="020B0402020204020204" pitchFamily="34" charset="0"/>
              </a:rPr>
              <a:t>(</a:t>
            </a:r>
            <a:r>
              <a:rPr lang="fr-FR" sz="2000" dirty="0" err="1">
                <a:latin typeface="Frutiger LT Std 45 Light" panose="020B0402020204020204" pitchFamily="34" charset="0"/>
              </a:rPr>
              <a:t>only</a:t>
            </a:r>
            <a:r>
              <a:rPr lang="fr-FR" sz="2000" dirty="0">
                <a:latin typeface="Frutiger LT Std 45 Light" panose="020B0402020204020204" pitchFamily="34" charset="0"/>
              </a:rPr>
              <a:t> class B and E)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and Low-DelayB-10 test conditions.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Column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of size 16 and 64 pixels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tested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especially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for Class E.</a:t>
            </a:r>
            <a:endParaRPr lang="fr-FR" sz="16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82567"/>
              </p:ext>
            </p:extLst>
          </p:nvPr>
        </p:nvGraphicFramePr>
        <p:xfrm>
          <a:off x="1297120" y="2505497"/>
          <a:ext cx="6699885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3320"/>
                <a:gridCol w="1163320"/>
                <a:gridCol w="788035"/>
                <a:gridCol w="610870"/>
                <a:gridCol w="802640"/>
                <a:gridCol w="802640"/>
                <a:gridCol w="684530"/>
                <a:gridCol w="68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MarketPlace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5.82%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7.62%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8.16%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14.00%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13.17%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13.17%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RitualDance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8.37%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12.77%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13.67%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13.56%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17.01%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17.82%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Cactus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7.99%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10.54%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10.72%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19.18%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20.09%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20.60%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BasketBallDrive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8,95%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17,37%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16,92%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13,36%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</a:rPr>
                        <a:t>20,22%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19,47%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10.12%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10.86%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27.97%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26.50%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27.51%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8,25%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11,84%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12,07%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</a:rPr>
                        <a:t>17,62%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</a:rPr>
                        <a:t>19,40%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</a:rPr>
                        <a:t>19,71%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FourPeople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28.61%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28.40%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28.79%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83.90%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82.79%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82.85%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Johnny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34.92%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35.54%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35.92%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101.97%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105.39%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106.82%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KristenAndSara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25.38%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25.07%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24.34%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78.42%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76.75%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76.61%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29,67%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88,10%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88,31%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88,76%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225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Reference Intra </a:t>
            </a:r>
            <a:r>
              <a:rPr lang="en-US" dirty="0" smtClean="0"/>
              <a:t>Refresh (2)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03994"/>
            <a:ext cx="875425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Previous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comparison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not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fair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due to « 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period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= -1 »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Results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LDB-10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period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=20 to compare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column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64.</a:t>
            </a: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Arial" panose="020B0604020202020204" pitchFamily="34" charset="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still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785306"/>
              </p:ext>
            </p:extLst>
          </p:nvPr>
        </p:nvGraphicFramePr>
        <p:xfrm>
          <a:off x="2227295" y="2476150"/>
          <a:ext cx="4958250" cy="1611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2258"/>
                <a:gridCol w="1282258"/>
                <a:gridCol w="884702"/>
                <a:gridCol w="754516"/>
                <a:gridCol w="754516"/>
              </a:tblGrid>
              <a:tr h="2685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685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8559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FourPeople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25,33%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38,23%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37,15%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685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Johnny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25,77%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48,09%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43,10%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685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KristenAndSara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25,87%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41,64%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44,57%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685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</a:rPr>
                        <a:t>Average</a:t>
                      </a:r>
                      <a:endParaRPr lang="fr-FR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25,66%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42,66%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41,61%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327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2" y="965410"/>
            <a:ext cx="89463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Improved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Reference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Modifications: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+ Skip and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Pred_mode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not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written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+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CU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Relevant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358870"/>
              </p:ext>
            </p:extLst>
          </p:nvPr>
        </p:nvGraphicFramePr>
        <p:xfrm>
          <a:off x="1324415" y="2535070"/>
          <a:ext cx="6699885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3320"/>
                <a:gridCol w="1163320"/>
                <a:gridCol w="788035"/>
                <a:gridCol w="610870"/>
                <a:gridCol w="802640"/>
                <a:gridCol w="802640"/>
                <a:gridCol w="684530"/>
                <a:gridCol w="68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MarketPlace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-1,31%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-3,27%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-3,79%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-1,50%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-2,94%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RitualDance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-5,13%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-8,93%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-9,35%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-5,20%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-8,29%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-8,85%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Cactus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-2,91%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-4,99%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-5,20%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-3,00%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-4,58%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-5,11%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BasketBallDrive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-11,08%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-11,58%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-5,24%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-9,95%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-10,59%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-1,14%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-2,33%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-1,60%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-1,38%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-1,43%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-1,49%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-3,16%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-6,12%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-6,30%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-3,26%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-5,40%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-5,80%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FourPeople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-2.74%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-2.94%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-3.56%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-2.55%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-2.87%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Johnny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-2,67%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KristenAndSara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-3,21%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-3,04%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-2,94%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-2,78%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-2,78%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-2,55%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345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classicaly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achieved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 real life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video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encoder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at 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cost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coding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efficiency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he more 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easily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inter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coded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the more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</a:t>
            </a:r>
            <a:r>
              <a:rPr lang="fr-FR" sz="1600" dirty="0" err="1">
                <a:latin typeface="Frutiger LT Std 45 Light" panose="020B0402020204020204" pitchFamily="34" charset="0"/>
              </a:rPr>
              <a:t>suitable</a:t>
            </a:r>
            <a:r>
              <a:rPr lang="fr-FR" sz="1600" dirty="0">
                <a:latin typeface="Frutiger LT Std 45 Light" panose="020B0402020204020204" pitchFamily="34" charset="0"/>
              </a:rPr>
              <a:t>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normative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Minimal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at PPS and Slice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Small modification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encoder and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decoder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to exploit the IR position.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Results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show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the IR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while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providing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all IR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advantages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reduction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(and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error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robustness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).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explore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a Ad Hoc Group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dedicated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on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Definition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CTC and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appropriate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test set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Explore/cross-check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modifications as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well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as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improvements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i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modifications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idx="12"/>
          </p:nvPr>
        </p:nvGraphicFramePr>
        <p:xfrm>
          <a:off x="1711484" y="891381"/>
          <a:ext cx="5760720" cy="3352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seq_parameter_set_rbsp(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sps_seq_parameter_set_id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chroma_format_idc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chroma_format_idc  = =  3 )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	separate_colour_plane_flag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pic_width_in_luma_samples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pic_height_in_luma_samples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bit_depth_luma_minus8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bit_depth_chroma_minus8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log2_ctu_size_minus2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log2_min_qt_size_intra_slices_minus2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log2_min_qt_size_inter_slices_minus2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max_mtt_hierarchy_depth_inter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max_mtt_hierarchy_depth_intra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intra_refresh_enabled_flag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if( 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intra_refresh_mode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intra_refresh_delta_qp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rbsp_trailing_bits(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78388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17</a:t>
            </a:fld>
            <a:endParaRPr lang="en-US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1335059002"/>
              </p:ext>
            </p:extLst>
          </p:nvPr>
        </p:nvGraphicFramePr>
        <p:xfrm>
          <a:off x="1760696" y="881961"/>
          <a:ext cx="5760720" cy="1828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slice_header(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slice_pic_parameter_set_id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slice_address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slice_type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 (  slice_type  !=  I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log2_diff_ctu_max_bt_size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if (intra_refresh_enabled_flag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intra_refresh_direction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intra_refresh_position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byte_alignment(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07339"/>
              </p:ext>
            </p:extLst>
          </p:nvPr>
        </p:nvGraphicFramePr>
        <p:xfrm>
          <a:off x="1760831" y="3451058"/>
          <a:ext cx="5758815" cy="762000"/>
        </p:xfrm>
        <a:graphic>
          <a:graphicData uri="http://schemas.openxmlformats.org/drawingml/2006/table">
            <a:tbl>
              <a:tblPr/>
              <a:tblGrid>
                <a:gridCol w="5027295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coding_unit( x0, y0,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cbWidth,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slice_type  !=  I 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&amp;&amp; !intra_refresh_cu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pred_mode_flag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_tradnl" sz="1000">
                          <a:effectLst/>
                          <a:latin typeface="Times New Roman"/>
                          <a:ea typeface="Malgun Gothic"/>
                        </a:rPr>
                        <a:t>…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s-ES_tradnl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4194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2"/>
          </p:nvPr>
        </p:nvSpPr>
        <p:spPr>
          <a:xfrm>
            <a:off x="609599" y="812043"/>
            <a:ext cx="8063023" cy="3504778"/>
          </a:xfrm>
        </p:spPr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derived at frame level according to </a:t>
            </a:r>
            <a:r>
              <a:rPr lang="en-US" sz="1800" b="1" dirty="0" err="1">
                <a:highlight>
                  <a:srgbClr val="FFFF00"/>
                </a:highlight>
                <a:latin typeface="Times New Roman"/>
                <a:ea typeface="Times New Roman"/>
              </a:rPr>
              <a:t>intra_refresh_position</a:t>
            </a:r>
            <a:r>
              <a:rPr lang="en-US" sz="1800" b="1" dirty="0">
                <a:highlight>
                  <a:srgbClr val="FFFF00"/>
                </a:highlight>
                <a:latin typeface="Times New Roman"/>
                <a:ea typeface="Times New Roman"/>
              </a:rPr>
              <a:t> value.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equal to 1 if the CU belongs to the Intra Refresh area.</a:t>
            </a:r>
            <a:endParaRPr lang="fr-FR" sz="1800" dirty="0">
              <a:latin typeface="Times New Roman"/>
              <a:ea typeface="Times New Roman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latin typeface="Times New Roman"/>
                <a:ea typeface="Times New Roman"/>
              </a:rPr>
              <a:t>….</a:t>
            </a:r>
            <a:endParaRPr lang="fr-FR" sz="18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Times New Roman"/>
              <a:buChar char="–"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Each sample p[ x ][ y ] is derived as follows: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If one or more of the following conditions are true, the sample p[ x ][ y ] is marked as "not available for intra prediction":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765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The variable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availableN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FALSE.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constrained_intra_pred_flag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1.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 is equal to 1.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Otherwise, the sample p[ x ][ y ] is marked as "available for intra prediction" and the sample at the location (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) is assigned to p[ x ][ y ].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041856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17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key for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several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market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use-cases.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Not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only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video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conferencing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any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application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with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man in the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loop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(cloud gaming, drones,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remote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system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operation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…)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Contribution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market</a:t>
            </a:r>
            <a:r>
              <a:rPr lang="fr-FR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which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needs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ultra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one key marketing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feature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selling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encoders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(and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error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resilience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)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were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 mandate of 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JVET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CfP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endParaRPr lang="fr-FR" sz="24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</a:rPr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962234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comes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various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parts of a streaming system: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configuration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such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as GOP structure (=&gt;no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reordering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/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time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itself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(=&gt;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dependent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slices)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Network handling: 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size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significantly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higher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than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Inter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get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took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the time of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several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sent.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00100" lvl="1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No normative 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solution to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address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specifically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issue</a:t>
            </a:r>
            <a:endParaRPr lang="fr-FR" sz="2000" b="1" u="sng" dirty="0">
              <a:latin typeface="Frutiger LT Std 45 Light" panose="020B0402020204020204" pitchFamily="34" charset="0"/>
              <a:cs typeface="+mn-cs"/>
            </a:endParaRPr>
          </a:p>
          <a:p>
            <a:pPr lvl="2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4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616996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solution: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65819"/>
            <a:ext cx="875425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(IR)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often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used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solve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issue by encoder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manufacturers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A group of pixels (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column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, line, pseudo-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random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…)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periodically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forced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instead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sending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one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big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(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ok).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The position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pixels moves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along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so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 </a:t>
            </a:r>
            <a:r>
              <a:rPr lang="fr-FR" b="1" dirty="0">
                <a:latin typeface="Frutiger LT Std 45 Light" panose="020B0402020204020204" pitchFamily="34" charset="0"/>
                <a:cs typeface="+mn-cs"/>
              </a:rPr>
              <a:t>c</a:t>
            </a:r>
            <a:r>
              <a:rPr lang="fr-FR" b="1" dirty="0" smtClean="0">
                <a:latin typeface="Frutiger LT Std 45 Light" panose="020B0402020204020204" pitchFamily="34" charset="0"/>
                <a:cs typeface="+mn-cs"/>
              </a:rPr>
              <a:t>lean </a:t>
            </a:r>
            <a:r>
              <a:rPr lang="fr-FR" b="1" dirty="0" err="1" smtClean="0">
                <a:latin typeface="Frutiger LT Std 45 Light" panose="020B0402020204020204" pitchFamily="34" charset="0"/>
                <a:cs typeface="+mn-cs"/>
              </a:rPr>
              <a:t>region</a:t>
            </a:r>
            <a:r>
              <a:rPr lang="fr-FR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produced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the reconstruction: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408782"/>
              </p:ext>
            </p:extLst>
          </p:nvPr>
        </p:nvGraphicFramePr>
        <p:xfrm>
          <a:off x="1176547" y="2924616"/>
          <a:ext cx="6790905" cy="1311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" name="Visio" r:id="rId3" imgW="13120357" imgH="2529630" progId="Visio.Drawing.11">
                  <p:embed/>
                </p:oleObj>
              </mc:Choice>
              <mc:Fallback>
                <p:oleObj name="Visio" r:id="rId3" imgW="13120357" imgH="25296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547" y="2924616"/>
                        <a:ext cx="6790905" cy="13116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146496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6" y="746975"/>
            <a:ext cx="8028931" cy="373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871989"/>
            <a:ext cx="2839792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5325423" y="859782"/>
            <a:ext cx="495828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5743991" y="746975"/>
            <a:ext cx="727656" cy="379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x</a:t>
            </a:r>
            <a:r>
              <a:rPr lang="fr-FR" b="1" dirty="0" smtClean="0">
                <a:solidFill>
                  <a:srgbClr val="FF0000"/>
                </a:solidFill>
              </a:rPr>
              <a:t>8!!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438480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3" y="787288"/>
            <a:ext cx="7992128" cy="37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904187"/>
            <a:ext cx="2839792" cy="373486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022645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 drawbacks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0964"/>
            <a:ext cx="8754254" cy="359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This solution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 « trick » at the encoder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Needs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several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modifications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make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bitrate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Constrained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Prediction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(CIP)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clean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Motion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vector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restrictions (do not point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dirty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regions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Reference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constraints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at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-looping, etc.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Stream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connection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not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well-managed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42900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This situation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can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be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improved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a </a:t>
            </a: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c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lean and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appropriate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normative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syntax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309312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8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i="1" dirty="0" err="1" smtClean="0">
                <a:latin typeface="Frutiger LT Std 45 Light" panose="020B0402020204020204" pitchFamily="34" charset="0"/>
                <a:cs typeface="+mn-cs"/>
              </a:rPr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Take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care of the IR position for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MVs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derivation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Define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two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delta QP by slice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depending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the position.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4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1915665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PPS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intra_refresh_enabled_flag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intra_refresh_mode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intra_refresh_size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intra_refresh_delta_qp</a:t>
            </a:r>
            <a:r>
              <a:rPr lang="fr-FR" dirty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Slice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intra_refresh_direction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intra_refresh_position</a:t>
            </a:r>
            <a:r>
              <a:rPr lang="fr-FR" i="1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06231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25521</TotalTime>
  <Words>1096</Words>
  <Application>Microsoft Office PowerPoint</Application>
  <PresentationFormat>Affichage à l'écran (16:9)</PresentationFormat>
  <Paragraphs>386</Paragraphs>
  <Slides>18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1. VITEC_template_2016_Q3</vt:lpstr>
      <vt:lpstr>1. VITEC_Title_2016_Q3</vt:lpstr>
      <vt:lpstr>3. VITEC_ TY_2016_Q3</vt:lpstr>
      <vt:lpstr>Visio</vt:lpstr>
      <vt:lpstr>JVET-K0212 Improved Intra Refresh</vt:lpstr>
      <vt:lpstr>Context: Low latency</vt:lpstr>
      <vt:lpstr>Context: Low latency</vt:lpstr>
      <vt:lpstr>Classical solution: Intra Refresh</vt:lpstr>
      <vt:lpstr>Without Intra Refresh</vt:lpstr>
      <vt:lpstr>Intra Refresh</vt:lpstr>
      <vt:lpstr>Intra Refresh drawbacks</vt:lpstr>
      <vt:lpstr>Proposal: Improved Intra Refresh</vt:lpstr>
      <vt:lpstr>New signalization</vt:lpstr>
      <vt:lpstr>Normative Intra Refresh Summary</vt:lpstr>
      <vt:lpstr>Results: Reference Intra Refresh (1)</vt:lpstr>
      <vt:lpstr>Results: Reference Intra Refresh (2)</vt:lpstr>
      <vt:lpstr>Results: Improved Intra Refresh</vt:lpstr>
      <vt:lpstr>Conclusion</vt:lpstr>
      <vt:lpstr>Thank you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403</cp:revision>
  <cp:lastPrinted>2012-02-08T21:07:19Z</cp:lastPrinted>
  <dcterms:created xsi:type="dcterms:W3CDTF">2012-03-01T15:39:10Z</dcterms:created>
  <dcterms:modified xsi:type="dcterms:W3CDTF">2018-07-15T12:36:41Z</dcterms:modified>
</cp:coreProperties>
</file>