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6.xml" ContentType="application/vnd.openxmlformats-officedocument.theme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7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8.xml" ContentType="application/vnd.openxmlformats-officedocument.theme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theme/theme9.xml" ContentType="application/vnd.openxmlformats-officedocument.theme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0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theme/theme11.xml" ContentType="application/vnd.openxmlformats-officedocument.theme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theme/theme12.xml" ContentType="application/vnd.openxmlformats-officedocument.theme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theme/theme13.xml" ContentType="application/vnd.openxmlformats-officedocument.theme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theme/theme14.xml" ContentType="application/vnd.openxmlformats-officedocument.theme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theme/theme15.xml" ContentType="application/vnd.openxmlformats-officedocument.theme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theme/theme16.xml" ContentType="application/vnd.openxmlformats-officedocument.theme+xml"/>
  <Override PartName="/ppt/theme/theme17.xml" ContentType="application/vnd.openxmlformats-officedocument.theme+xml"/>
  <Override PartName="/ppt/theme/theme18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  <p:sldMasterId id="2147483686" r:id="rId2"/>
    <p:sldMasterId id="2147483699" r:id="rId3"/>
    <p:sldMasterId id="2147483712" r:id="rId4"/>
    <p:sldMasterId id="2147483725" r:id="rId5"/>
    <p:sldMasterId id="2147483738" r:id="rId6"/>
    <p:sldMasterId id="2147483751" r:id="rId7"/>
    <p:sldMasterId id="2147483764" r:id="rId8"/>
    <p:sldMasterId id="2147483777" r:id="rId9"/>
    <p:sldMasterId id="2147483790" r:id="rId10"/>
    <p:sldMasterId id="2147483803" r:id="rId11"/>
    <p:sldMasterId id="2147483816" r:id="rId12"/>
    <p:sldMasterId id="2147483829" r:id="rId13"/>
    <p:sldMasterId id="2147483842" r:id="rId14"/>
    <p:sldMasterId id="2147483855" r:id="rId15"/>
    <p:sldMasterId id="2147483868" r:id="rId16"/>
  </p:sldMasterIdLst>
  <p:notesMasterIdLst>
    <p:notesMasterId r:id="rId35"/>
  </p:notesMasterIdLst>
  <p:handoutMasterIdLst>
    <p:handoutMasterId r:id="rId36"/>
  </p:handoutMasterIdLst>
  <p:sldIdLst>
    <p:sldId id="256" r:id="rId17"/>
    <p:sldId id="400" r:id="rId18"/>
    <p:sldId id="410" r:id="rId19"/>
    <p:sldId id="411" r:id="rId20"/>
    <p:sldId id="412" r:id="rId21"/>
    <p:sldId id="413" r:id="rId22"/>
    <p:sldId id="414" r:id="rId23"/>
    <p:sldId id="415" r:id="rId24"/>
    <p:sldId id="422" r:id="rId25"/>
    <p:sldId id="416" r:id="rId26"/>
    <p:sldId id="418" r:id="rId27"/>
    <p:sldId id="419" r:id="rId28"/>
    <p:sldId id="420" r:id="rId29"/>
    <p:sldId id="429" r:id="rId30"/>
    <p:sldId id="421" r:id="rId31"/>
    <p:sldId id="423" r:id="rId32"/>
    <p:sldId id="424" r:id="rId33"/>
    <p:sldId id="431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ouise Lee (李亞璇)" initials="LL(" lastIdx="0" clrIdx="0">
    <p:extLst>
      <p:ext uri="{19B8F6BF-5375-455C-9EA6-DF929625EA0E}">
        <p15:presenceInfo xmlns:p15="http://schemas.microsoft.com/office/powerpoint/2012/main" userId="S-1-5-21-1711831044-1024940897-1435325219-1344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D0FF"/>
    <a:srgbClr val="FFC7CE"/>
    <a:srgbClr val="CCFFCC"/>
    <a:srgbClr val="FF9900"/>
    <a:srgbClr val="000000"/>
    <a:srgbClr val="0070C0"/>
    <a:srgbClr val="C5EFFF"/>
    <a:srgbClr val="EAF8FF"/>
    <a:srgbClr val="33CCFF"/>
    <a:srgbClr val="FDE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89" autoAdjust="0"/>
    <p:restoredTop sz="96433" autoAdjust="0"/>
  </p:normalViewPr>
  <p:slideViewPr>
    <p:cSldViewPr snapToGrid="0">
      <p:cViewPr varScale="1">
        <p:scale>
          <a:sx n="64" d="100"/>
          <a:sy n="64" d="100"/>
        </p:scale>
        <p:origin x="1425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2.xml"/><Relationship Id="rId26" Type="http://schemas.openxmlformats.org/officeDocument/2006/relationships/slide" Target="slides/slide10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5.xml"/><Relationship Id="rId34" Type="http://schemas.openxmlformats.org/officeDocument/2006/relationships/slide" Target="slides/slide18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33" Type="http://schemas.openxmlformats.org/officeDocument/2006/relationships/slide" Target="slides/slide17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4.xml"/><Relationship Id="rId29" Type="http://schemas.openxmlformats.org/officeDocument/2006/relationships/slide" Target="slides/slide13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8.xml"/><Relationship Id="rId32" Type="http://schemas.openxmlformats.org/officeDocument/2006/relationships/slide" Target="slides/slide16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7.xml"/><Relationship Id="rId28" Type="http://schemas.openxmlformats.org/officeDocument/2006/relationships/slide" Target="slides/slide12.xml"/><Relationship Id="rId36" Type="http://schemas.openxmlformats.org/officeDocument/2006/relationships/handoutMaster" Target="handoutMasters/handoutMaster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3.xml"/><Relationship Id="rId31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6.xml"/><Relationship Id="rId27" Type="http://schemas.openxmlformats.org/officeDocument/2006/relationships/slide" Target="slides/slide11.xml"/><Relationship Id="rId30" Type="http://schemas.openxmlformats.org/officeDocument/2006/relationships/slide" Target="slides/slide14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36780A-D864-41D9-BF99-75F0BB002443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501B45-8A47-4465-A50B-557B7179C7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0241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0F05AB-396F-4C30-97FC-0D59D434DF52}" type="datetimeFigureOut">
              <a:rPr lang="zh-TW" altLang="en-US" smtClean="0"/>
              <a:t>2018/7/13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0ABBF6-01E8-4D1C-A114-D00C6B0ED07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509412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0ABBF6-01E8-4D1C-A114-D00C6B0ED07E}" type="slidenum">
              <a:rPr lang="zh-TW" altLang="en-US" smtClean="0"/>
              <a:t>17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151341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5.xml"/></Relationships>
</file>

<file path=ppt/slideLayouts/_rels/slideLayout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5.xml"/></Relationships>
</file>

<file path=ppt/slideLayouts/_rels/slideLayout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6.xml"/></Relationships>
</file>

<file path=ppt/slideLayouts/_rels/slideLayout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6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6" name="Footer Placeholder 4"/>
          <p:cNvSpPr txBox="1">
            <a:spLocks/>
          </p:cNvSpPr>
          <p:nvPr/>
        </p:nvSpPr>
        <p:spPr>
          <a:xfrm>
            <a:off x="3594100" y="1097941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69BE28"/>
                </a:solidFill>
              </a:rPr>
              <a:t>INTERNAL USE</a:t>
            </a:r>
            <a:endParaRPr lang="en-US" altLang="zh-TW" sz="800" b="1" dirty="0">
              <a:solidFill>
                <a:srgbClr val="69BE28"/>
              </a:solidFill>
            </a:endParaRPr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rgbClr val="F3821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0" name="Picture 9" descr="pattern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823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EFD62A07-AB2C-413D-8B70-B71FCC849ED2}" type="datetime1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51000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1269800"/>
          </a:xfrm>
        </p:spPr>
        <p:txBody>
          <a:bodyPr t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59EA6403-6B32-41F2-BEDC-76039C8A8A9E}" type="datetime1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866900"/>
            <a:ext cx="8229600" cy="428942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28940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3000" b="1" cap="all" spc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22A2460D-B8F0-46E4-BAD8-253D36CE4F56}" type="datetime1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333370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35582476-42BB-4374-8E0A-44FE21E4F2A4}" type="datetime1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917850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A4AD912-9949-410E-BA0B-B47740B4400F}" type="datetime1">
              <a:rPr lang="en-US" smtClean="0"/>
              <a:t>7/13/2018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44436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85B490B1-8521-434F-B1CB-51DCEBBB2CB3}" type="datetime1">
              <a:rPr lang="en-US" smtClean="0"/>
              <a:t>7/13/2018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730457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B0F1DC57-0455-400B-B75B-C929C332BDCF}" type="datetime1">
              <a:rPr lang="en-US" smtClean="0"/>
              <a:t>7/13/2018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94414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EFD1905-BC7E-4CD9-A558-32EA74983082}" type="datetime1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07927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221472FA-2DA2-475C-A94E-295CE2717255}" type="datetime1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090419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81781E80-AD0B-4E4D-8AA3-49A7761B2258}" type="datetime1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351094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274D611E-652F-4AE7-808C-E278C7CC6A85}" type="datetime1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5471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A51AB4C8-A5A6-47F8-BC3F-D63C282D19DF}" type="datetime1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02708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pattern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0895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End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0" name="Text Box 8"/>
          <p:cNvSpPr txBox="1">
            <a:spLocks noChangeArrowheads="1"/>
          </p:cNvSpPr>
          <p:nvPr userDrawn="1"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54756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1143000"/>
          </a:xfrm>
        </p:spPr>
        <p:txBody>
          <a:bodyPr tIns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03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3962400" y="6775450"/>
            <a:ext cx="1846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0A0B1EC-4C4D-47D7-8D91-78AA36B21113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89990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FF15BAE-CB59-4748-9029-2E1420E133C0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5430083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8A9E305-3E8D-4C24-B059-43E5F611408D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390903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413A64D-3255-4DE9-ADCF-9AEE54E8D9E4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688933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E037012-5921-4726-AA18-45B30CFE78D6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108149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51D6642-0A07-4A21-9143-03B62803BF5A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4131107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27A5947-6871-49B0-9651-70B11FF6BE12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2246485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ACA8B3E-393A-4FAF-95AF-30CFEB65A8E6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29465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6F4ADCF2-3A9A-4049-89A7-86C6963584D1}" type="datetime1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9929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20B9BBC-B3ED-46D8-98C4-8D8C73EAA92A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9567076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6BAAED2-3B34-41D4-9470-8F75824FD4EE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356908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6" name="Footer Placeholder 4"/>
          <p:cNvSpPr txBox="1">
            <a:spLocks/>
          </p:cNvSpPr>
          <p:nvPr/>
        </p:nvSpPr>
        <p:spPr>
          <a:xfrm>
            <a:off x="3594100" y="1097941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69BE28"/>
                </a:solidFill>
              </a:rPr>
              <a:t>INTERNAL USE</a:t>
            </a:r>
            <a:endParaRPr lang="en-US" altLang="zh-TW" sz="800" b="1" dirty="0">
              <a:solidFill>
                <a:srgbClr val="69BE28"/>
              </a:solidFill>
            </a:endParaRPr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rgbClr val="F3821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0" name="Picture 9" descr="pattern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3128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End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agline-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80768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1269800"/>
          </a:xfrm>
        </p:spPr>
        <p:txBody>
          <a:bodyPr t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9A233B3-35B3-4799-A22A-D2189E7CDFD9}" type="datetime1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866900"/>
            <a:ext cx="8229600" cy="428942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24677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3000" b="1" cap="all" spc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C7E1997-CD22-46F5-85EE-0119BB2E1D66}" type="datetime1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043726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ABD0763-2D8E-4127-839F-199F11576904}" type="datetime1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717693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F91E1B65-FE0A-49FD-8142-4E87BE7D3AC1}" type="datetime1">
              <a:rPr lang="en-US" smtClean="0"/>
              <a:t>7/13/2018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74571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317C4A89-39A1-454E-AC5D-4EF24B96F152}" type="datetime1">
              <a:rPr lang="en-US" smtClean="0"/>
              <a:t>7/13/2018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2677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F41A5D88-54CD-4420-81FA-4CC594ADD36D}" type="datetime1">
              <a:rPr lang="en-US" smtClean="0"/>
              <a:t>7/13/2018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686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8327E-A28E-413C-BFC3-6B7E6C664FA1}" type="datetime1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335142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F5804214-978A-433A-9C69-9ADA930AD017}" type="datetime1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916561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2BE39D68-C3FB-463A-9BA9-E3B34A2F4943}" type="datetime1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963174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F1E8E9FB-A170-4498-A57F-ABA99EE1841A}" type="datetime1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203113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EFCAC6CC-7A9A-48B5-B4BE-63736E94964F}" type="datetime1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944473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pattern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827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End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0" name="Text Box 8"/>
          <p:cNvSpPr txBox="1">
            <a:spLocks noChangeArrowheads="1"/>
          </p:cNvSpPr>
          <p:nvPr userDrawn="1"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4857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1143000"/>
          </a:xfrm>
        </p:spPr>
        <p:txBody>
          <a:bodyPr tIns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03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3962400" y="6775450"/>
            <a:ext cx="1846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E47C3D4-4514-45F6-AD72-858E8E7BA0C0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415380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5659739-9830-4184-9B04-AB4ED4D28D59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6201204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BA6C246-6BC4-4549-8479-AF1AFB0A74F3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215180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EE3A70F-6D04-4AE2-8C99-26B1D9C84685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77767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pattern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6677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B5BA733-6D5C-4CEE-9BC0-5FBF604FCC6F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5121302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A4D4C4F-31A8-4348-AF0F-6861C822FBE5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787876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C4BFBA1F-1445-4514-A93D-D23159A0DF7A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0352865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ADE1A54-D58C-47B2-B375-770DE993F4A8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4418594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CF377CC-468F-4AB5-B8A0-BA3A82EC0BA2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7814723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A580FCD-E4F6-4BCB-B4C9-97C96F20E887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0263447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6" name="Footer Placeholder 4"/>
          <p:cNvSpPr txBox="1">
            <a:spLocks/>
          </p:cNvSpPr>
          <p:nvPr/>
        </p:nvSpPr>
        <p:spPr>
          <a:xfrm>
            <a:off x="3594100" y="1097941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69BE28"/>
                </a:solidFill>
              </a:rPr>
              <a:t>INTERNAL USE</a:t>
            </a:r>
            <a:endParaRPr lang="en-US" altLang="zh-TW" sz="800" b="1" dirty="0">
              <a:solidFill>
                <a:srgbClr val="69BE28"/>
              </a:solidFill>
            </a:endParaRPr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rgbClr val="F3821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0" name="Picture 9" descr="pattern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7430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End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agline-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50286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1269800"/>
          </a:xfrm>
        </p:spPr>
        <p:txBody>
          <a:bodyPr t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848773AB-AB3D-4021-952A-32247674BF8C}" type="datetime1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866900"/>
            <a:ext cx="8229600" cy="428942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291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3000" b="1" cap="all" spc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A9CB27C4-10E3-4A94-8B5A-D517A4758B5E}" type="datetime1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5057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End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0" name="Text Box 8"/>
          <p:cNvSpPr txBox="1">
            <a:spLocks noChangeArrowheads="1"/>
          </p:cNvSpPr>
          <p:nvPr userDrawn="1"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23709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5EC7A330-195F-424E-9F8F-EB4F47A6776A}" type="datetime1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566247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335AFDFA-3C9F-476A-9EC9-3C56FFCDD10F}" type="datetime1">
              <a:rPr lang="en-US" smtClean="0"/>
              <a:t>7/13/2018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418114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D550F3A9-8A3A-4343-ACC7-F03DA1713689}" type="datetime1">
              <a:rPr lang="en-US" smtClean="0"/>
              <a:t>7/13/2018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742788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A7E40C4D-D126-40D1-A4F3-21EDA5597FC4}" type="datetime1">
              <a:rPr lang="en-US" smtClean="0"/>
              <a:t>7/13/2018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831872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7FFEA076-EBA0-4459-862A-4ECD1EF73D2A}" type="datetime1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23589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AF904D17-2449-42C5-8CFE-8689204F2AD3}" type="datetime1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509261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0C334DBC-1225-429D-97EF-D0D6B59C164B}" type="datetime1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731837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F081F45B-6AB0-4452-A80F-A7C81CCC1835}" type="datetime1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560993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pattern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9733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End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0" name="Text Box 8"/>
          <p:cNvSpPr txBox="1">
            <a:spLocks noChangeArrowheads="1"/>
          </p:cNvSpPr>
          <p:nvPr userDrawn="1"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7110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1143000"/>
          </a:xfrm>
        </p:spPr>
        <p:txBody>
          <a:bodyPr tIns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03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3962400" y="6775450"/>
            <a:ext cx="1846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C19C59B-B81F-4A63-B3C4-9CE81794E4D7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6394868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1143000"/>
          </a:xfrm>
        </p:spPr>
        <p:txBody>
          <a:bodyPr tIns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03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3962400" y="6775450"/>
            <a:ext cx="1846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BDA7073-F6EB-40B7-A0B5-46C35A0A9EAF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699766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C64BB186-9C8C-432F-A679-8AA7885A5010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986170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6F6C5D3-EBFB-497F-9512-A1763F819600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0522563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0105195-6D72-4ED2-B2DC-0F0EE092019B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702418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E15FFB4-666D-4A1D-9897-DC1CB0E15F71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3762675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A7B1E1B-E6FD-4D33-B9C2-D90A375A4C70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3901937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136F862-D8FE-4C3C-9F27-789128494456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5357657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C74CFC2-2A31-4EBC-889F-98C4114D7463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6491233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41B13DC-A733-46E5-BA89-1478C9886723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7357832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68FCE14-4AF2-4658-9AA4-2A8D5D8A4EB3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46732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851A72D-62C8-4381-B333-0304470EAE4B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4800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rgbClr val="F3821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0" name="Picture 9" descr="pattern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  <p:sp>
        <p:nvSpPr>
          <p:cNvPr id="6" name="文字方塊 5"/>
          <p:cNvSpPr txBox="1"/>
          <p:nvPr userDrawn="1"/>
        </p:nvSpPr>
        <p:spPr>
          <a:xfrm>
            <a:off x="7954995" y="93446"/>
            <a:ext cx="11544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9900"/>
                </a:solidFill>
              </a:rPr>
              <a:t>JVET-K0142</a:t>
            </a:r>
            <a:endParaRPr lang="en-US" sz="1600" dirty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644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End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agline-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3" name="文字方塊 2"/>
          <p:cNvSpPr txBox="1"/>
          <p:nvPr userDrawn="1"/>
        </p:nvSpPr>
        <p:spPr>
          <a:xfrm>
            <a:off x="7954995" y="93446"/>
            <a:ext cx="11544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9900"/>
                </a:solidFill>
              </a:rPr>
              <a:t>JVET-K0142</a:t>
            </a:r>
            <a:endParaRPr lang="en-US" sz="1600" dirty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9718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1269800"/>
          </a:xfrm>
        </p:spPr>
        <p:txBody>
          <a:bodyPr t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83B57BB-7C24-44E0-8F6F-2811B4F7878B}" type="datetime1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701800"/>
            <a:ext cx="8229600" cy="4289426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1026" name="Picture 2" descr="http://we/Content/images/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940" y="6362551"/>
            <a:ext cx="786373" cy="197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字方塊 2"/>
          <p:cNvSpPr txBox="1"/>
          <p:nvPr userDrawn="1"/>
        </p:nvSpPr>
        <p:spPr>
          <a:xfrm>
            <a:off x="7954995" y="93446"/>
            <a:ext cx="11544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smtClean="0">
                <a:solidFill>
                  <a:srgbClr val="FF9900"/>
                </a:solidFill>
              </a:rPr>
              <a:t>JVET-K0142</a:t>
            </a:r>
          </a:p>
        </p:txBody>
      </p:sp>
    </p:spTree>
    <p:extLst>
      <p:ext uri="{BB962C8B-B14F-4D97-AF65-F5344CB8AC3E}">
        <p14:creationId xmlns:p14="http://schemas.microsoft.com/office/powerpoint/2010/main" val="42288039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3000" b="1" cap="all" spc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73F54144-926A-43B4-9BED-48A9F78452A0}" type="datetime1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文字方塊 2"/>
          <p:cNvSpPr txBox="1"/>
          <p:nvPr userDrawn="1"/>
        </p:nvSpPr>
        <p:spPr>
          <a:xfrm>
            <a:off x="7954995" y="93446"/>
            <a:ext cx="11544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smtClean="0">
                <a:solidFill>
                  <a:srgbClr val="FF9900"/>
                </a:solidFill>
              </a:rPr>
              <a:t>JVET-K0142</a:t>
            </a:r>
          </a:p>
        </p:txBody>
      </p:sp>
    </p:spTree>
    <p:extLst>
      <p:ext uri="{BB962C8B-B14F-4D97-AF65-F5344CB8AC3E}">
        <p14:creationId xmlns:p14="http://schemas.microsoft.com/office/powerpoint/2010/main" val="35578973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FB93C22E-C825-46E7-B31F-AFAD5BBED8D6}" type="datetime1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文字方塊 2"/>
          <p:cNvSpPr txBox="1"/>
          <p:nvPr userDrawn="1"/>
        </p:nvSpPr>
        <p:spPr>
          <a:xfrm>
            <a:off x="7954995" y="93446"/>
            <a:ext cx="11544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smtClean="0">
                <a:solidFill>
                  <a:srgbClr val="FF9900"/>
                </a:solidFill>
              </a:rPr>
              <a:t>JVET-K0142</a:t>
            </a:r>
          </a:p>
        </p:txBody>
      </p:sp>
    </p:spTree>
    <p:extLst>
      <p:ext uri="{BB962C8B-B14F-4D97-AF65-F5344CB8AC3E}">
        <p14:creationId xmlns:p14="http://schemas.microsoft.com/office/powerpoint/2010/main" val="15386092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DC210659-7240-4348-9854-C8FAC9833EA4}" type="datetime1">
              <a:rPr lang="en-US" smtClean="0"/>
              <a:t>7/13/2018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文字方塊 2"/>
          <p:cNvSpPr txBox="1"/>
          <p:nvPr userDrawn="1"/>
        </p:nvSpPr>
        <p:spPr>
          <a:xfrm>
            <a:off x="7954995" y="93446"/>
            <a:ext cx="11544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smtClean="0">
                <a:solidFill>
                  <a:srgbClr val="FF9900"/>
                </a:solidFill>
              </a:rPr>
              <a:t>JVET-K0142</a:t>
            </a:r>
          </a:p>
        </p:txBody>
      </p:sp>
    </p:spTree>
    <p:extLst>
      <p:ext uri="{BB962C8B-B14F-4D97-AF65-F5344CB8AC3E}">
        <p14:creationId xmlns:p14="http://schemas.microsoft.com/office/powerpoint/2010/main" val="27832455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184CD238-3A0A-4B1F-8FC0-62710D079268}" type="datetime1">
              <a:rPr lang="en-US" smtClean="0"/>
              <a:t>7/13/2018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sp>
        <p:nvSpPr>
          <p:cNvPr id="6" name="文字方塊 2"/>
          <p:cNvSpPr txBox="1"/>
          <p:nvPr userDrawn="1"/>
        </p:nvSpPr>
        <p:spPr>
          <a:xfrm>
            <a:off x="7954995" y="93446"/>
            <a:ext cx="11544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smtClean="0">
                <a:solidFill>
                  <a:srgbClr val="FF9900"/>
                </a:solidFill>
              </a:rPr>
              <a:t>JVET-K0142</a:t>
            </a:r>
          </a:p>
        </p:txBody>
      </p:sp>
    </p:spTree>
    <p:extLst>
      <p:ext uri="{BB962C8B-B14F-4D97-AF65-F5344CB8AC3E}">
        <p14:creationId xmlns:p14="http://schemas.microsoft.com/office/powerpoint/2010/main" val="40968941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6464DB4D-0EB4-4513-8AE0-A396FD6E357D}" type="datetime1">
              <a:rPr lang="en-US" smtClean="0"/>
              <a:t>7/13/2018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sp>
        <p:nvSpPr>
          <p:cNvPr id="5" name="文字方塊 2"/>
          <p:cNvSpPr txBox="1"/>
          <p:nvPr userDrawn="1"/>
        </p:nvSpPr>
        <p:spPr>
          <a:xfrm>
            <a:off x="7954995" y="93446"/>
            <a:ext cx="11544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smtClean="0">
                <a:solidFill>
                  <a:srgbClr val="FF9900"/>
                </a:solidFill>
              </a:rPr>
              <a:t>JVET-K0142</a:t>
            </a:r>
          </a:p>
        </p:txBody>
      </p:sp>
    </p:spTree>
    <p:extLst>
      <p:ext uri="{BB962C8B-B14F-4D97-AF65-F5344CB8AC3E}">
        <p14:creationId xmlns:p14="http://schemas.microsoft.com/office/powerpoint/2010/main" val="20923324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429440A5-0518-4E3C-B1EE-29E969BDBC1F}" type="datetime1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文字方塊 2"/>
          <p:cNvSpPr txBox="1"/>
          <p:nvPr userDrawn="1"/>
        </p:nvSpPr>
        <p:spPr>
          <a:xfrm>
            <a:off x="7954995" y="93446"/>
            <a:ext cx="11544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smtClean="0">
                <a:solidFill>
                  <a:srgbClr val="FF9900"/>
                </a:solidFill>
              </a:rPr>
              <a:t>JVET-K0142</a:t>
            </a:r>
          </a:p>
        </p:txBody>
      </p:sp>
    </p:spTree>
    <p:extLst>
      <p:ext uri="{BB962C8B-B14F-4D97-AF65-F5344CB8AC3E}">
        <p14:creationId xmlns:p14="http://schemas.microsoft.com/office/powerpoint/2010/main" val="2124917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177B30A4-9652-48E9-A177-B60B29DC4E7F}" type="datetime1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文字方塊 2"/>
          <p:cNvSpPr txBox="1"/>
          <p:nvPr userDrawn="1"/>
        </p:nvSpPr>
        <p:spPr>
          <a:xfrm>
            <a:off x="7954995" y="93446"/>
            <a:ext cx="11544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smtClean="0">
                <a:solidFill>
                  <a:srgbClr val="FF9900"/>
                </a:solidFill>
              </a:rPr>
              <a:t>JVET-K0142</a:t>
            </a:r>
          </a:p>
        </p:txBody>
      </p:sp>
    </p:spTree>
    <p:extLst>
      <p:ext uri="{BB962C8B-B14F-4D97-AF65-F5344CB8AC3E}">
        <p14:creationId xmlns:p14="http://schemas.microsoft.com/office/powerpoint/2010/main" val="20463397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5820900-ACB1-4657-9C73-D2F70388A0E0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2811046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4B4DE01C-F5E6-488E-A144-3907291F3881}" type="datetime1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文字方塊 2"/>
          <p:cNvSpPr txBox="1"/>
          <p:nvPr userDrawn="1"/>
        </p:nvSpPr>
        <p:spPr>
          <a:xfrm>
            <a:off x="7954995" y="93446"/>
            <a:ext cx="11544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smtClean="0">
                <a:solidFill>
                  <a:srgbClr val="FF9900"/>
                </a:solidFill>
              </a:rPr>
              <a:t>JVET-K0142</a:t>
            </a:r>
          </a:p>
        </p:txBody>
      </p:sp>
    </p:spTree>
    <p:extLst>
      <p:ext uri="{BB962C8B-B14F-4D97-AF65-F5344CB8AC3E}">
        <p14:creationId xmlns:p14="http://schemas.microsoft.com/office/powerpoint/2010/main" val="3290749202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E9B9B24E-6187-4D40-AE4F-F8FCDC364BB2}" type="datetime1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文字方塊 2"/>
          <p:cNvSpPr txBox="1"/>
          <p:nvPr userDrawn="1"/>
        </p:nvSpPr>
        <p:spPr>
          <a:xfrm>
            <a:off x="7954995" y="93446"/>
            <a:ext cx="11544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smtClean="0">
                <a:solidFill>
                  <a:srgbClr val="FF9900"/>
                </a:solidFill>
              </a:rPr>
              <a:t>JVET-K0142</a:t>
            </a:r>
          </a:p>
        </p:txBody>
      </p:sp>
    </p:spTree>
    <p:extLst>
      <p:ext uri="{BB962C8B-B14F-4D97-AF65-F5344CB8AC3E}">
        <p14:creationId xmlns:p14="http://schemas.microsoft.com/office/powerpoint/2010/main" val="2698932914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pattern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121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End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0" name="Text Box 8"/>
          <p:cNvSpPr txBox="1">
            <a:spLocks noChangeArrowheads="1"/>
          </p:cNvSpPr>
          <p:nvPr userDrawn="1"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08653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1143000"/>
          </a:xfrm>
        </p:spPr>
        <p:txBody>
          <a:bodyPr tIns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03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3962400" y="6775450"/>
            <a:ext cx="1846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75F9C0E-40A1-424D-8294-14857A47F060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5097975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C4C4795-0F2B-4470-9316-F3342EEA1668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3002861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99955CA-242C-4D7B-97B4-E78EA1EE9FAA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5872767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31D7794-41A3-4E3F-AE4E-0E8101193E35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360508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0EC55D3-4F45-4E80-95C8-9AEE31F4B7F7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124116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72446F0-4782-4B98-9C82-75C4CC751736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66292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B1C8842-37E6-4017-BBFD-5C3798F53AEA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178962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180DA30-2518-400B-B341-8E3FB1362F87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7080012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59DD546-4373-453F-8FE2-7C8D87FE63CB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3923725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7F0F626-D224-4894-ADE8-725AC86C1B29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765588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65EAFDC-613A-45A7-8C45-9FF2B4733622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6203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End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agline-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6904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39503F5-3E87-40C1-8C40-A42B02D0A59E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59703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AA683A0-C042-4DF4-A2EE-DCE4781137EF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54003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D99C140-8C30-4263-805C-18FFFE943C6B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44502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CC952648-5BB7-446F-BD2C-3D61E244E599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07443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5830B61-90EE-4046-A054-ACE4108BABBF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15272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DF5DCBD-D338-4DEB-99CE-EDEB2A13394E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70417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6" name="Footer Placeholder 4"/>
          <p:cNvSpPr txBox="1">
            <a:spLocks/>
          </p:cNvSpPr>
          <p:nvPr/>
        </p:nvSpPr>
        <p:spPr>
          <a:xfrm>
            <a:off x="3594100" y="1097941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69BE28"/>
                </a:solidFill>
              </a:rPr>
              <a:t>INTERNAL USE</a:t>
            </a:r>
            <a:endParaRPr lang="en-US" altLang="zh-TW" sz="800" b="1" dirty="0">
              <a:solidFill>
                <a:srgbClr val="69BE28"/>
              </a:solidFill>
            </a:endParaRPr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rgbClr val="F3821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0" name="Picture 9" descr="pattern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9114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End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agline-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4192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866900"/>
            <a:ext cx="8229600" cy="428942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9C273C8-D7BF-45F8-8346-DC4498C6106F}" type="datetime1">
              <a:rPr lang="en-US" smtClean="0"/>
              <a:t>7/13/2018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1604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3000" b="1" cap="all" spc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BD92E4BF-1F8E-42CF-8E23-C33EABAF7723}" type="datetime1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4507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1269800"/>
          </a:xfrm>
        </p:spPr>
        <p:txBody>
          <a:bodyPr t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A06DC171-2139-4578-8A5E-8A7DE32BFB10}" type="datetime1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866900"/>
            <a:ext cx="8229600" cy="428942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04982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E91C36E8-4FFE-4D71-9182-E1242418BA80}" type="datetime1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8880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7871A688-2EF4-4DFD-83E5-2F31EE5E7CB3}" type="datetime1">
              <a:rPr lang="en-US" smtClean="0"/>
              <a:t>7/13/2018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46909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B8BDB2B-2776-49C2-B15C-65C8F072A470}" type="datetime1">
              <a:rPr lang="en-US" smtClean="0"/>
              <a:t>7/13/2018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26973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E772FF76-7B45-4734-AB56-6756B96E39E1}" type="datetime1">
              <a:rPr lang="en-US" smtClean="0"/>
              <a:t>7/13/2018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69345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4C071C43-908E-40A4-9A7B-A9F5F08E71F2}" type="datetime1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23202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81D8F594-8846-43D6-A5F5-3E0B91ACC347}" type="datetime1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95702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5A168B75-BDDC-42A7-BD2A-5ED895740C4F}" type="datetime1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27090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6486800E-4EAD-4676-8F1D-F02616AE0E6C}" type="datetime1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36712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pattern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3308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End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0" name="Text Box 8"/>
          <p:cNvSpPr txBox="1">
            <a:spLocks noChangeArrowheads="1"/>
          </p:cNvSpPr>
          <p:nvPr userDrawn="1"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5902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3000" b="1" cap="all" spc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746A7047-F8B1-498D-9F5D-045E347A1A28}" type="datetime1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8843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1143000"/>
          </a:xfrm>
        </p:spPr>
        <p:txBody>
          <a:bodyPr tIns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03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3962400" y="6775450"/>
            <a:ext cx="1846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4FE3B7E-B95C-4F88-ACB9-DC7A7F56B707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629642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E0D13C8-E1F0-46AD-98F4-77589F327E2C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695370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7753952-4AFD-4D7F-BDB8-D884861E6CE9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738450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91E77D68-C3F6-42D9-816E-E9684E0065F0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26551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724F838-6BC3-4856-8225-80275822411E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090514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9CA915DC-B0AC-42B7-B228-FBECDCFF7C6A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146719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A41EF47-C624-4D08-98F5-8A2DE31B1074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161213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54E8F07-D4F8-44F2-8AF8-FD67B0EB54E0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2199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75BE0ED-80A5-429B-9C11-FEDA8E544849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208633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A24F55E-480F-4DBC-B214-11FA358EBF58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9075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617BFDE6-0F67-4E2E-A235-3912B10B1ADF}" type="datetime1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4330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rgbClr val="F3821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6" name="Footer Placeholder 4"/>
          <p:cNvSpPr txBox="1">
            <a:spLocks/>
          </p:cNvSpPr>
          <p:nvPr/>
        </p:nvSpPr>
        <p:spPr>
          <a:xfrm>
            <a:off x="3594100" y="1090518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F3821E"/>
                </a:solidFill>
              </a:rPr>
              <a:t>CONFIDENTIAL A</a:t>
            </a:r>
            <a:endParaRPr lang="en-US" altLang="zh-TW" sz="800" b="1" dirty="0">
              <a:solidFill>
                <a:srgbClr val="F3821E"/>
              </a:solidFill>
            </a:endParaRPr>
          </a:p>
        </p:txBody>
      </p:sp>
      <p:pic>
        <p:nvPicPr>
          <p:cNvPr id="2" name="Picture 1" descr="pattern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7332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End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agline-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05794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1134535"/>
          </a:xfrm>
        </p:spPr>
        <p:txBody>
          <a:bodyPr t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3F3D8-E834-4488-99AA-126F6BBE7CE5}" type="datetime1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457200" y="1854201"/>
            <a:ext cx="8229600" cy="431440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23386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3000" b="1" cap="all" spc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/>
          <a:lstStyle>
            <a:lvl1pPr marL="0" indent="0">
              <a:buNone/>
              <a:defRPr sz="20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AF491-05BC-49A6-8689-352FCDAFF10C}" type="datetime1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46229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B84B8-4CEA-4928-BE75-A7978D7083EC}" type="datetime1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4914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890B7-2CB4-449D-B290-C1A5E591777A}" type="datetime1">
              <a:rPr lang="en-US" smtClean="0"/>
              <a:t>7/13/2018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69889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BE6F3-FAEB-4AEF-A7EF-79CD41A1AC94}" type="datetime1">
              <a:rPr lang="en-US" smtClean="0"/>
              <a:t>7/13/2018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245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960A5-72E8-4DAB-BB59-75BAEF4E4CBD}" type="datetime1">
              <a:rPr lang="en-US" smtClean="0"/>
              <a:t>7/13/2018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74719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6A53-AA91-43DC-BB01-041D3EA4C8B6}" type="datetime1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91956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D43DF-E805-4139-9C1F-3D0214BFF0AF}" type="datetime1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326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EA96DBD5-BEFE-48CE-99AB-4788814214EB}" type="datetime1">
              <a:rPr lang="en-US" smtClean="0"/>
              <a:t>7/13/2018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09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B5B41-FA41-47D3-BD3D-26963852C32E}" type="datetime1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42234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5D0D6-923B-4665-A23B-DCFA1A972214}" type="datetime1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28844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4"/>
          <p:cNvSpPr txBox="1">
            <a:spLocks/>
          </p:cNvSpPr>
          <p:nvPr userDrawn="1"/>
        </p:nvSpPr>
        <p:spPr>
          <a:xfrm>
            <a:off x="3594100" y="1090518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  <p:pic>
        <p:nvPicPr>
          <p:cNvPr id="10" name="Picture 9" descr="pattern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8886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End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1" name="Text Box 8"/>
          <p:cNvSpPr txBox="1">
            <a:spLocks noChangeArrowheads="1"/>
          </p:cNvSpPr>
          <p:nvPr userDrawn="1"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6581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1468966"/>
          </a:xfrm>
        </p:spPr>
        <p:txBody>
          <a:bodyPr tIns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71133"/>
            <a:ext cx="8229600" cy="425450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3962400" y="6775450"/>
            <a:ext cx="1846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1EA4049-13D5-464D-9C1E-DF66213E67E0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781656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5855C6C-0B09-400A-ABB9-2DE64158A318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168656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3474AB3-360A-41BF-AA3E-9F400CAFA596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753250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94D802FB-B1D4-4239-9417-5326EB727D88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496715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6440A53-8C01-4FBB-B826-A60DB23FBC15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999854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E5F916D-EBEF-43C9-9C3B-4F044DFF74B9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9905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B0A0E2D8-E09F-4BC7-BA91-82CD8E45CE81}" type="datetime1">
              <a:rPr lang="en-US" smtClean="0"/>
              <a:t>7/13/2018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748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2308C7D-09CF-480D-9D9E-D6D490343690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561829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F91068E-041E-42D9-9170-EE0C27C0B74E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973403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2E75FED-37B0-4B7C-8D97-B6CC4FADE65A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777437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F564535-2E79-4812-A82F-600AC31E4D9A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85142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rgbClr val="F3821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0" name="Picture 9" descr="pattern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4723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End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agline-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88471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1269800"/>
          </a:xfrm>
        </p:spPr>
        <p:txBody>
          <a:bodyPr t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F22011DC-A69B-46BE-9852-286299C9C3C5}" type="datetime1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866900"/>
            <a:ext cx="8229600" cy="428942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47798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3000" b="1" cap="all" spc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2EF1AAD1-3742-451F-99D5-94DCFD219461}" type="datetime1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81458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1B195FF5-1FCF-4587-AF16-DA939D3BCB11}" type="datetime1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98717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50882613-E2C3-4A74-BB42-D524DE7E6C3D}" type="datetime1">
              <a:rPr lang="en-US" smtClean="0"/>
              <a:t>7/13/2018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52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0FE0DCF5-C5DD-4057-9AF1-DAAED40D32E3}" type="datetime1">
              <a:rPr lang="en-US" smtClean="0"/>
              <a:t>7/13/2018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8912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6CDA11B8-36FE-492E-806A-71EABA6DF64B}" type="datetime1">
              <a:rPr lang="en-US" smtClean="0"/>
              <a:t>7/13/2018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01752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4CCAF379-A522-4362-9966-1CCA29DB4935}" type="datetime1">
              <a:rPr lang="en-US" smtClean="0"/>
              <a:t>7/13/2018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26643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65C341DF-0ED2-4BE6-89C1-919066BF8755}" type="datetime1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72426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51D2D67C-A12C-4840-BBBE-F9E42D8B0903}" type="datetime1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21330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31C6DC35-1098-458C-BD74-68404EE77FF5}" type="datetime1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54537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B4F7065D-EA28-420B-9309-0C68B4DE607A}" type="datetime1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02341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pattern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857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End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0" name="Text Box 8"/>
          <p:cNvSpPr txBox="1">
            <a:spLocks noChangeArrowheads="1"/>
          </p:cNvSpPr>
          <p:nvPr userDrawn="1"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76591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1143000"/>
          </a:xfrm>
        </p:spPr>
        <p:txBody>
          <a:bodyPr tIns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03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3962400" y="6775450"/>
            <a:ext cx="1846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08A0DF3-4C02-4071-8A4D-E465C311BE7D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592842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5677D20-C888-4227-8768-7CC9447333D4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964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8F07F771-0075-4BA8-8F09-7B01C5413A45}" type="datetime1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06089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C210CB2B-8D94-4C89-BC2B-CD8241764C66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790108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85BF748-AE2A-4D5D-9901-19F8BD10628B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045998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03CFFDF-84E7-4E99-8D28-8291E077AB22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467042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5574D10-AADA-4A06-86ED-BAD9E6060AD7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760606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D85035A-E4C0-4B41-8C29-4A7088C16AEE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497632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FBDEF33-1B33-458D-957A-59E5DDFFED21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882943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E0132E2-FFB8-44BF-A9A7-754706CEB50F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233102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F992254-F56F-4366-AAF1-453EA88F958D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8656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6" name="Footer Placeholder 4"/>
          <p:cNvSpPr txBox="1">
            <a:spLocks/>
          </p:cNvSpPr>
          <p:nvPr/>
        </p:nvSpPr>
        <p:spPr>
          <a:xfrm>
            <a:off x="3594100" y="1097941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69BE28"/>
                </a:solidFill>
              </a:rPr>
              <a:t>INTERNAL USE</a:t>
            </a:r>
            <a:endParaRPr lang="en-US" altLang="zh-TW" sz="800" b="1" dirty="0">
              <a:solidFill>
                <a:srgbClr val="69BE28"/>
              </a:solidFill>
            </a:endParaRPr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rgbClr val="F3821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0" name="Picture 9" descr="pattern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4382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End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agline-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3005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7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12.xml"/><Relationship Id="rId7" Type="http://schemas.openxmlformats.org/officeDocument/2006/relationships/slideLayout" Target="../slideLayouts/slideLayout116.xml"/><Relationship Id="rId12" Type="http://schemas.openxmlformats.org/officeDocument/2006/relationships/slideLayout" Target="../slideLayouts/slideLayout121.xml"/><Relationship Id="rId2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110.xml"/><Relationship Id="rId6" Type="http://schemas.openxmlformats.org/officeDocument/2006/relationships/slideLayout" Target="../slideLayouts/slideLayout115.xml"/><Relationship Id="rId11" Type="http://schemas.openxmlformats.org/officeDocument/2006/relationships/slideLayout" Target="../slideLayouts/slideLayout120.xml"/><Relationship Id="rId5" Type="http://schemas.openxmlformats.org/officeDocument/2006/relationships/slideLayout" Target="../slideLayouts/slideLayout114.xml"/><Relationship Id="rId10" Type="http://schemas.openxmlformats.org/officeDocument/2006/relationships/slideLayout" Target="../slideLayouts/slideLayout119.xml"/><Relationship Id="rId4" Type="http://schemas.openxmlformats.org/officeDocument/2006/relationships/slideLayout" Target="../slideLayouts/slideLayout113.xml"/><Relationship Id="rId9" Type="http://schemas.openxmlformats.org/officeDocument/2006/relationships/slideLayout" Target="../slideLayouts/slideLayout118.xml"/><Relationship Id="rId14" Type="http://schemas.openxmlformats.org/officeDocument/2006/relationships/image" Target="../media/image2.pn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slideLayout" Target="../slideLayouts/slideLayout133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Relationship Id="rId14" Type="http://schemas.openxmlformats.org/officeDocument/2006/relationships/image" Target="../media/image1.png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1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36.xml"/><Relationship Id="rId7" Type="http://schemas.openxmlformats.org/officeDocument/2006/relationships/slideLayout" Target="../slideLayouts/slideLayout140.xml"/><Relationship Id="rId12" Type="http://schemas.openxmlformats.org/officeDocument/2006/relationships/slideLayout" Target="../slideLayouts/slideLayout145.xml"/><Relationship Id="rId2" Type="http://schemas.openxmlformats.org/officeDocument/2006/relationships/slideLayout" Target="../slideLayouts/slideLayout135.xml"/><Relationship Id="rId1" Type="http://schemas.openxmlformats.org/officeDocument/2006/relationships/slideLayout" Target="../slideLayouts/slideLayout134.xml"/><Relationship Id="rId6" Type="http://schemas.openxmlformats.org/officeDocument/2006/relationships/slideLayout" Target="../slideLayouts/slideLayout139.xml"/><Relationship Id="rId11" Type="http://schemas.openxmlformats.org/officeDocument/2006/relationships/slideLayout" Target="../slideLayouts/slideLayout144.xml"/><Relationship Id="rId5" Type="http://schemas.openxmlformats.org/officeDocument/2006/relationships/slideLayout" Target="../slideLayouts/slideLayout138.xml"/><Relationship Id="rId10" Type="http://schemas.openxmlformats.org/officeDocument/2006/relationships/slideLayout" Target="../slideLayouts/slideLayout143.xml"/><Relationship Id="rId4" Type="http://schemas.openxmlformats.org/officeDocument/2006/relationships/slideLayout" Target="../slideLayouts/slideLayout137.xml"/><Relationship Id="rId9" Type="http://schemas.openxmlformats.org/officeDocument/2006/relationships/slideLayout" Target="../slideLayouts/slideLayout142.xml"/><Relationship Id="rId14" Type="http://schemas.openxmlformats.org/officeDocument/2006/relationships/image" Target="../media/image2.png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3.xml"/><Relationship Id="rId13" Type="http://schemas.openxmlformats.org/officeDocument/2006/relationships/theme" Target="../theme/theme13.xml"/><Relationship Id="rId3" Type="http://schemas.openxmlformats.org/officeDocument/2006/relationships/slideLayout" Target="../slideLayouts/slideLayout148.xml"/><Relationship Id="rId7" Type="http://schemas.openxmlformats.org/officeDocument/2006/relationships/slideLayout" Target="../slideLayouts/slideLayout152.xml"/><Relationship Id="rId12" Type="http://schemas.openxmlformats.org/officeDocument/2006/relationships/slideLayout" Target="../slideLayouts/slideLayout157.xml"/><Relationship Id="rId2" Type="http://schemas.openxmlformats.org/officeDocument/2006/relationships/slideLayout" Target="../slideLayouts/slideLayout147.xml"/><Relationship Id="rId1" Type="http://schemas.openxmlformats.org/officeDocument/2006/relationships/slideLayout" Target="../slideLayouts/slideLayout146.xml"/><Relationship Id="rId6" Type="http://schemas.openxmlformats.org/officeDocument/2006/relationships/slideLayout" Target="../slideLayouts/slideLayout151.xml"/><Relationship Id="rId11" Type="http://schemas.openxmlformats.org/officeDocument/2006/relationships/slideLayout" Target="../slideLayouts/slideLayout156.xml"/><Relationship Id="rId5" Type="http://schemas.openxmlformats.org/officeDocument/2006/relationships/slideLayout" Target="../slideLayouts/slideLayout150.xml"/><Relationship Id="rId10" Type="http://schemas.openxmlformats.org/officeDocument/2006/relationships/slideLayout" Target="../slideLayouts/slideLayout155.xml"/><Relationship Id="rId4" Type="http://schemas.openxmlformats.org/officeDocument/2006/relationships/slideLayout" Target="../slideLayouts/slideLayout149.xml"/><Relationship Id="rId9" Type="http://schemas.openxmlformats.org/officeDocument/2006/relationships/slideLayout" Target="../slideLayouts/slideLayout154.xml"/><Relationship Id="rId14" Type="http://schemas.openxmlformats.org/officeDocument/2006/relationships/image" Target="../media/image1.png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5.xml"/><Relationship Id="rId13" Type="http://schemas.openxmlformats.org/officeDocument/2006/relationships/theme" Target="../theme/theme14.xml"/><Relationship Id="rId3" Type="http://schemas.openxmlformats.org/officeDocument/2006/relationships/slideLayout" Target="../slideLayouts/slideLayout160.xml"/><Relationship Id="rId7" Type="http://schemas.openxmlformats.org/officeDocument/2006/relationships/slideLayout" Target="../slideLayouts/slideLayout164.xml"/><Relationship Id="rId12" Type="http://schemas.openxmlformats.org/officeDocument/2006/relationships/slideLayout" Target="../slideLayouts/slideLayout169.xml"/><Relationship Id="rId2" Type="http://schemas.openxmlformats.org/officeDocument/2006/relationships/slideLayout" Target="../slideLayouts/slideLayout159.xml"/><Relationship Id="rId1" Type="http://schemas.openxmlformats.org/officeDocument/2006/relationships/slideLayout" Target="../slideLayouts/slideLayout158.xml"/><Relationship Id="rId6" Type="http://schemas.openxmlformats.org/officeDocument/2006/relationships/slideLayout" Target="../slideLayouts/slideLayout163.xml"/><Relationship Id="rId11" Type="http://schemas.openxmlformats.org/officeDocument/2006/relationships/slideLayout" Target="../slideLayouts/slideLayout168.xml"/><Relationship Id="rId5" Type="http://schemas.openxmlformats.org/officeDocument/2006/relationships/slideLayout" Target="../slideLayouts/slideLayout162.xml"/><Relationship Id="rId10" Type="http://schemas.openxmlformats.org/officeDocument/2006/relationships/slideLayout" Target="../slideLayouts/slideLayout167.xml"/><Relationship Id="rId4" Type="http://schemas.openxmlformats.org/officeDocument/2006/relationships/slideLayout" Target="../slideLayouts/slideLayout161.xml"/><Relationship Id="rId9" Type="http://schemas.openxmlformats.org/officeDocument/2006/relationships/slideLayout" Target="../slideLayouts/slideLayout166.xml"/><Relationship Id="rId14" Type="http://schemas.openxmlformats.org/officeDocument/2006/relationships/image" Target="../media/image2.png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7.xml"/><Relationship Id="rId13" Type="http://schemas.openxmlformats.org/officeDocument/2006/relationships/theme" Target="../theme/theme15.xml"/><Relationship Id="rId3" Type="http://schemas.openxmlformats.org/officeDocument/2006/relationships/slideLayout" Target="../slideLayouts/slideLayout172.xml"/><Relationship Id="rId7" Type="http://schemas.openxmlformats.org/officeDocument/2006/relationships/slideLayout" Target="../slideLayouts/slideLayout176.xml"/><Relationship Id="rId12" Type="http://schemas.openxmlformats.org/officeDocument/2006/relationships/slideLayout" Target="../slideLayouts/slideLayout181.xml"/><Relationship Id="rId2" Type="http://schemas.openxmlformats.org/officeDocument/2006/relationships/slideLayout" Target="../slideLayouts/slideLayout171.xml"/><Relationship Id="rId1" Type="http://schemas.openxmlformats.org/officeDocument/2006/relationships/slideLayout" Target="../slideLayouts/slideLayout170.xml"/><Relationship Id="rId6" Type="http://schemas.openxmlformats.org/officeDocument/2006/relationships/slideLayout" Target="../slideLayouts/slideLayout175.xml"/><Relationship Id="rId11" Type="http://schemas.openxmlformats.org/officeDocument/2006/relationships/slideLayout" Target="../slideLayouts/slideLayout180.xml"/><Relationship Id="rId5" Type="http://schemas.openxmlformats.org/officeDocument/2006/relationships/slideLayout" Target="../slideLayouts/slideLayout174.xml"/><Relationship Id="rId10" Type="http://schemas.openxmlformats.org/officeDocument/2006/relationships/slideLayout" Target="../slideLayouts/slideLayout179.xml"/><Relationship Id="rId4" Type="http://schemas.openxmlformats.org/officeDocument/2006/relationships/slideLayout" Target="../slideLayouts/slideLayout173.xml"/><Relationship Id="rId9" Type="http://schemas.openxmlformats.org/officeDocument/2006/relationships/slideLayout" Target="../slideLayouts/slideLayout178.xml"/><Relationship Id="rId14" Type="http://schemas.openxmlformats.org/officeDocument/2006/relationships/image" Target="../media/image1.png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9.xml"/><Relationship Id="rId13" Type="http://schemas.openxmlformats.org/officeDocument/2006/relationships/theme" Target="../theme/theme16.xml"/><Relationship Id="rId3" Type="http://schemas.openxmlformats.org/officeDocument/2006/relationships/slideLayout" Target="../slideLayouts/slideLayout184.xml"/><Relationship Id="rId7" Type="http://schemas.openxmlformats.org/officeDocument/2006/relationships/slideLayout" Target="../slideLayouts/slideLayout188.xml"/><Relationship Id="rId12" Type="http://schemas.openxmlformats.org/officeDocument/2006/relationships/slideLayout" Target="../slideLayouts/slideLayout193.xml"/><Relationship Id="rId2" Type="http://schemas.openxmlformats.org/officeDocument/2006/relationships/slideLayout" Target="../slideLayouts/slideLayout183.xml"/><Relationship Id="rId1" Type="http://schemas.openxmlformats.org/officeDocument/2006/relationships/slideLayout" Target="../slideLayouts/slideLayout182.xml"/><Relationship Id="rId6" Type="http://schemas.openxmlformats.org/officeDocument/2006/relationships/slideLayout" Target="../slideLayouts/slideLayout187.xml"/><Relationship Id="rId11" Type="http://schemas.openxmlformats.org/officeDocument/2006/relationships/slideLayout" Target="../slideLayouts/slideLayout192.xml"/><Relationship Id="rId5" Type="http://schemas.openxmlformats.org/officeDocument/2006/relationships/slideLayout" Target="../slideLayouts/slideLayout186.xml"/><Relationship Id="rId10" Type="http://schemas.openxmlformats.org/officeDocument/2006/relationships/slideLayout" Target="../slideLayouts/slideLayout191.xml"/><Relationship Id="rId4" Type="http://schemas.openxmlformats.org/officeDocument/2006/relationships/slideLayout" Target="../slideLayouts/slideLayout185.xml"/><Relationship Id="rId9" Type="http://schemas.openxmlformats.org/officeDocument/2006/relationships/slideLayout" Target="../slideLayouts/slideLayout190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image" Target="../media/image2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73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Relationship Id="rId14" Type="http://schemas.openxmlformats.org/officeDocument/2006/relationships/image" Target="../media/image2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1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6.xml"/><Relationship Id="rId7" Type="http://schemas.openxmlformats.org/officeDocument/2006/relationships/slideLayout" Target="../slideLayouts/slideLayout80.xml"/><Relationship Id="rId12" Type="http://schemas.openxmlformats.org/officeDocument/2006/relationships/slideLayout" Target="../slideLayouts/slideLayout85.xml"/><Relationship Id="rId2" Type="http://schemas.openxmlformats.org/officeDocument/2006/relationships/slideLayout" Target="../slideLayouts/slideLayout75.xml"/><Relationship Id="rId1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9.xml"/><Relationship Id="rId11" Type="http://schemas.openxmlformats.org/officeDocument/2006/relationships/slideLayout" Target="../slideLayouts/slideLayout84.xml"/><Relationship Id="rId5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83.xml"/><Relationship Id="rId4" Type="http://schemas.openxmlformats.org/officeDocument/2006/relationships/slideLayout" Target="../slideLayouts/slideLayout77.xml"/><Relationship Id="rId9" Type="http://schemas.openxmlformats.org/officeDocument/2006/relationships/slideLayout" Target="../slideLayouts/slideLayout82.xml"/><Relationship Id="rId14" Type="http://schemas.openxmlformats.org/officeDocument/2006/relationships/image" Target="../media/image1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3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8.xml"/><Relationship Id="rId7" Type="http://schemas.openxmlformats.org/officeDocument/2006/relationships/slideLayout" Target="../slideLayouts/slideLayout92.xml"/><Relationship Id="rId12" Type="http://schemas.openxmlformats.org/officeDocument/2006/relationships/slideLayout" Target="../slideLayouts/slideLayout97.xml"/><Relationship Id="rId2" Type="http://schemas.openxmlformats.org/officeDocument/2006/relationships/slideLayout" Target="../slideLayouts/slideLayout87.xml"/><Relationship Id="rId1" Type="http://schemas.openxmlformats.org/officeDocument/2006/relationships/slideLayout" Target="../slideLayouts/slideLayout86.xml"/><Relationship Id="rId6" Type="http://schemas.openxmlformats.org/officeDocument/2006/relationships/slideLayout" Target="../slideLayouts/slideLayout91.xml"/><Relationship Id="rId11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95.xml"/><Relationship Id="rId4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4.xml"/><Relationship Id="rId14" Type="http://schemas.openxmlformats.org/officeDocument/2006/relationships/image" Target="../media/image2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5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100.xml"/><Relationship Id="rId7" Type="http://schemas.openxmlformats.org/officeDocument/2006/relationships/slideLayout" Target="../slideLayouts/slideLayout104.xml"/><Relationship Id="rId12" Type="http://schemas.openxmlformats.org/officeDocument/2006/relationships/slideLayout" Target="../slideLayouts/slideLayout109.xml"/><Relationship Id="rId2" Type="http://schemas.openxmlformats.org/officeDocument/2006/relationships/slideLayout" Target="../slideLayouts/slideLayout99.xml"/><Relationship Id="rId1" Type="http://schemas.openxmlformats.org/officeDocument/2006/relationships/slideLayout" Target="../slideLayouts/slideLayout98.xml"/><Relationship Id="rId6" Type="http://schemas.openxmlformats.org/officeDocument/2006/relationships/slideLayout" Target="../slideLayouts/slideLayout103.xml"/><Relationship Id="rId11" Type="http://schemas.openxmlformats.org/officeDocument/2006/relationships/slideLayout" Target="../slideLayouts/slideLayout108.xml"/><Relationship Id="rId5" Type="http://schemas.openxmlformats.org/officeDocument/2006/relationships/slideLayout" Target="../slideLayouts/slideLayout102.xml"/><Relationship Id="rId10" Type="http://schemas.openxmlformats.org/officeDocument/2006/relationships/slideLayout" Target="../slideLayouts/slideLayout107.xml"/><Relationship Id="rId4" Type="http://schemas.openxmlformats.org/officeDocument/2006/relationships/slideLayout" Target="../slideLayouts/slideLayout101.xml"/><Relationship Id="rId9" Type="http://schemas.openxmlformats.org/officeDocument/2006/relationships/slideLayout" Target="../slideLayouts/slideLayout106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64AFEE8F-7775-4C8A-BBC6-3FD774BE1387}" type="datetime1">
              <a:rPr lang="en-US" smtClean="0"/>
              <a:t>7/13/2018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Logotype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69BE28"/>
                </a:solidFill>
              </a:rPr>
              <a:t>INTERNAL USE</a:t>
            </a:r>
            <a:endParaRPr lang="en-US" altLang="zh-TW" sz="800" b="1" dirty="0">
              <a:solidFill>
                <a:srgbClr val="69BE28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9386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▪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4AD819E6-02D5-4CFB-9313-2E12C75C8CF2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3"/>
                </a:solidFill>
              </a:rPr>
              <a:t>INTERNAL USE</a:t>
            </a:r>
            <a:endParaRPr lang="en-US" altLang="zh-TW" sz="800" b="1" dirty="0">
              <a:solidFill>
                <a:schemeClr val="accent3"/>
              </a:solidFill>
            </a:endParaRPr>
          </a:p>
        </p:txBody>
      </p:sp>
      <p:pic>
        <p:nvPicPr>
          <p:cNvPr id="17" name="Picture 16" descr="Logotype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18167"/>
            <a:ext cx="8229600" cy="46154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9737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2" r:id="rId2"/>
    <p:sldLayoutId id="2147483793" r:id="rId3"/>
    <p:sldLayoutId id="2147483794" r:id="rId4"/>
    <p:sldLayoutId id="2147483795" r:id="rId5"/>
    <p:sldLayoutId id="2147483796" r:id="rId6"/>
    <p:sldLayoutId id="2147483797" r:id="rId7"/>
    <p:sldLayoutId id="2147483798" r:id="rId8"/>
    <p:sldLayoutId id="2147483799" r:id="rId9"/>
    <p:sldLayoutId id="2147483800" r:id="rId10"/>
    <p:sldLayoutId id="2147483801" r:id="rId11"/>
    <p:sldLayoutId id="2147483802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Lucida Grande"/>
        <a:buChar char="▪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▪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E9539F85-CC3C-4B7C-AB24-379723121405}" type="datetime1">
              <a:rPr lang="en-US" smtClean="0"/>
              <a:t>7/13/2018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69BE28"/>
                </a:solidFill>
              </a:rPr>
              <a:t>INTERNAL USE</a:t>
            </a:r>
            <a:endParaRPr lang="en-US" altLang="zh-TW" sz="800" b="1" dirty="0">
              <a:solidFill>
                <a:srgbClr val="69BE28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5911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  <p:sldLayoutId id="2147483815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▪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3C9F6A3F-8659-49EA-B7A9-002735CFFB8F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3"/>
                </a:solidFill>
              </a:rPr>
              <a:t>INTERNAL USE</a:t>
            </a:r>
            <a:endParaRPr lang="en-US" altLang="zh-TW" sz="800" b="1" dirty="0">
              <a:solidFill>
                <a:schemeClr val="accent3"/>
              </a:solidFill>
            </a:endParaRPr>
          </a:p>
        </p:txBody>
      </p:sp>
      <p:pic>
        <p:nvPicPr>
          <p:cNvPr id="17" name="Picture 16" descr="Logotype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18167"/>
            <a:ext cx="8229600" cy="46154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4097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  <p:sldLayoutId id="2147483828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Lucida Grande"/>
        <a:buChar char="▪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▪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9F01C2D6-176C-4457-B41E-6274B5D4469C}" type="datetime1">
              <a:rPr lang="en-US" smtClean="0"/>
              <a:t>7/13/2018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69BE28"/>
                </a:solidFill>
              </a:rPr>
              <a:t>INTERNAL USE</a:t>
            </a:r>
            <a:endParaRPr lang="en-US" altLang="zh-TW" sz="800" b="1" dirty="0">
              <a:solidFill>
                <a:srgbClr val="69BE28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6083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  <p:sldLayoutId id="2147483841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▪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8764EBF4-E1B1-4A20-847D-E4122C3106FD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3"/>
                </a:solidFill>
              </a:rPr>
              <a:t>INTERNAL USE</a:t>
            </a:r>
            <a:endParaRPr lang="en-US" altLang="zh-TW" sz="800" b="1" dirty="0">
              <a:solidFill>
                <a:schemeClr val="accent3"/>
              </a:solidFill>
            </a:endParaRPr>
          </a:p>
        </p:txBody>
      </p:sp>
      <p:pic>
        <p:nvPicPr>
          <p:cNvPr id="17" name="Picture 16" descr="Logotype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18167"/>
            <a:ext cx="8229600" cy="46154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2503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  <p:sldLayoutId id="2147483853" r:id="rId11"/>
    <p:sldLayoutId id="2147483854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Lucida Grande"/>
        <a:buChar char="▪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▪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7C9D081B-57E4-4968-B306-0D5E06DFE52B}" type="datetime1">
              <a:rPr lang="en-US" smtClean="0"/>
              <a:t>7/13/2018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69BE28"/>
                </a:solidFill>
              </a:rPr>
              <a:t>INTERNAL USE</a:t>
            </a:r>
            <a:endParaRPr lang="en-US" altLang="zh-TW" sz="800" b="1" dirty="0">
              <a:solidFill>
                <a:srgbClr val="69BE28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4375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6" r:id="rId1"/>
    <p:sldLayoutId id="2147483857" r:id="rId2"/>
    <p:sldLayoutId id="2147483858" r:id="rId3"/>
    <p:sldLayoutId id="2147483859" r:id="rId4"/>
    <p:sldLayoutId id="2147483860" r:id="rId5"/>
    <p:sldLayoutId id="2147483861" r:id="rId6"/>
    <p:sldLayoutId id="2147483862" r:id="rId7"/>
    <p:sldLayoutId id="2147483863" r:id="rId8"/>
    <p:sldLayoutId id="2147483864" r:id="rId9"/>
    <p:sldLayoutId id="2147483865" r:id="rId10"/>
    <p:sldLayoutId id="2147483866" r:id="rId11"/>
    <p:sldLayoutId id="2147483867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▪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FF28261F-65B0-4133-A7F6-39E23B3698F1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3"/>
                </a:solidFill>
              </a:rPr>
              <a:t>INTERNAL USE</a:t>
            </a:r>
            <a:endParaRPr lang="en-US" altLang="zh-TW" sz="800" b="1" dirty="0">
              <a:solidFill>
                <a:schemeClr val="accent3"/>
              </a:solidFill>
            </a:endParaRPr>
          </a:p>
        </p:txBody>
      </p:sp>
      <p:pic>
        <p:nvPicPr>
          <p:cNvPr id="17" name="Picture 16" descr="Logotype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18167"/>
            <a:ext cx="8229600" cy="46154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7097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  <p:sldLayoutId id="2147483870" r:id="rId2"/>
    <p:sldLayoutId id="2147483871" r:id="rId3"/>
    <p:sldLayoutId id="2147483872" r:id="rId4"/>
    <p:sldLayoutId id="2147483873" r:id="rId5"/>
    <p:sldLayoutId id="2147483874" r:id="rId6"/>
    <p:sldLayoutId id="2147483875" r:id="rId7"/>
    <p:sldLayoutId id="2147483876" r:id="rId8"/>
    <p:sldLayoutId id="2147483877" r:id="rId9"/>
    <p:sldLayoutId id="2147483878" r:id="rId10"/>
    <p:sldLayoutId id="2147483879" r:id="rId11"/>
    <p:sldLayoutId id="2147483880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Lucida Grande"/>
        <a:buChar char="▪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▪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62BD37B2-DF4B-4360-8EC0-FFA5C4B672DB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3"/>
                </a:solidFill>
              </a:rPr>
              <a:t>INTERNAL USE</a:t>
            </a:r>
            <a:endParaRPr lang="en-US" altLang="zh-TW" sz="800" b="1" dirty="0">
              <a:solidFill>
                <a:schemeClr val="accent3"/>
              </a:solidFill>
            </a:endParaRPr>
          </a:p>
        </p:txBody>
      </p:sp>
      <p:pic>
        <p:nvPicPr>
          <p:cNvPr id="17" name="Picture 16" descr="Logotype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18167"/>
            <a:ext cx="8229600" cy="46154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5619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Lucida Grande"/>
        <a:buChar char="▪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▪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F2D13D31-2219-4401-BFD9-74F6C083F1F9}" type="datetime1">
              <a:rPr lang="en-US" smtClean="0"/>
              <a:t>7/13/2018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69BE28"/>
                </a:solidFill>
              </a:rPr>
              <a:t>INTERNAL USE</a:t>
            </a:r>
            <a:endParaRPr lang="en-US" altLang="zh-TW" sz="800" b="1" dirty="0">
              <a:solidFill>
                <a:srgbClr val="69BE28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5657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▪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6E398AD7-B38B-4E1E-B7D5-61D3C51C0824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3"/>
                </a:solidFill>
              </a:rPr>
              <a:t>INTERNAL USE</a:t>
            </a:r>
            <a:endParaRPr lang="en-US" altLang="zh-TW" sz="800" b="1" dirty="0">
              <a:solidFill>
                <a:schemeClr val="accent3"/>
              </a:solidFill>
            </a:endParaRPr>
          </a:p>
        </p:txBody>
      </p:sp>
      <p:pic>
        <p:nvPicPr>
          <p:cNvPr id="17" name="Picture 16" descr="Logotype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18167"/>
            <a:ext cx="8229600" cy="46154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12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Lucida Grande"/>
        <a:buChar char="▪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▪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FEA2BF08-65EF-4CFC-951B-FCDE5972349F}" type="datetime1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rgbClr val="F3821E"/>
                </a:solidFill>
              </a:defRPr>
            </a:lvl1pPr>
          </a:lstStyle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9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F3821E"/>
                </a:solidFill>
              </a:rPr>
              <a:t>CONFIDENTIAL A</a:t>
            </a:r>
            <a:endParaRPr lang="en-US" altLang="zh-TW" sz="800" b="1" dirty="0">
              <a:solidFill>
                <a:srgbClr val="F3821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431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Calibri Bold"/>
        <a:buChar char="▪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tx1"/>
        </a:buClr>
        <a:buFont typeface="Calibri Bold"/>
        <a:buChar char="•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Calibri Bold"/>
        <a:buChar char="▪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tx1"/>
        </a:buClr>
        <a:buFont typeface="Calibri Bold"/>
        <a:buChar char="•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Calibri Bold"/>
        <a:buChar char="▪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46896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2581F9CF-5651-4B86-9AE5-C029433802B4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rgbClr val="F3821E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F3821E"/>
                </a:solidFill>
              </a:rPr>
              <a:t>CONFIDENTIAL A</a:t>
            </a:r>
            <a:endParaRPr lang="en-US" altLang="zh-TW" sz="800" b="1" dirty="0">
              <a:solidFill>
                <a:srgbClr val="F3821E"/>
              </a:solidFill>
            </a:endParaRPr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  <p:sp>
        <p:nvSpPr>
          <p:cNvPr id="10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6483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Lucida Grande"/>
        <a:buChar char="▪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bg1"/>
        </a:buClr>
        <a:buFont typeface="Arial"/>
        <a:buChar char="•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Calibri Bold"/>
        <a:buChar char="•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▪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1F4D068B-2FA1-4988-9837-4CF54A53FFC4}" type="datetime1">
              <a:rPr lang="en-US" smtClean="0"/>
              <a:t>7/13/2018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69BE28"/>
                </a:solidFill>
              </a:rPr>
              <a:t>INTERNAL USE</a:t>
            </a:r>
            <a:endParaRPr lang="en-US" altLang="zh-TW" sz="800" b="1" dirty="0">
              <a:solidFill>
                <a:srgbClr val="69BE28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1943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▪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D7FB5B71-D69B-491A-822D-DF1EC77B2F2D}" type="datetime1">
              <a:rPr lang="en-US" smtClean="0"/>
              <a:t>7/13/2018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3"/>
                </a:solidFill>
              </a:rPr>
              <a:t>INTERNAL USE</a:t>
            </a:r>
            <a:endParaRPr lang="en-US" altLang="zh-TW" sz="800" b="1" dirty="0">
              <a:solidFill>
                <a:schemeClr val="accent3"/>
              </a:solidFill>
            </a:endParaRPr>
          </a:p>
        </p:txBody>
      </p:sp>
      <p:pic>
        <p:nvPicPr>
          <p:cNvPr id="17" name="Picture 16" descr="Logotype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18167"/>
            <a:ext cx="8229600" cy="46154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5544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  <p:sldLayoutId id="2147483776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Lucida Grande"/>
        <a:buChar char="▪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▪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D1C337F4-C46F-48D1-9BBF-4C83E8413F36}" type="datetime1">
              <a:rPr lang="en-US" smtClean="0"/>
              <a:t>7/13/2018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69BE28"/>
                </a:solidFill>
              </a:rPr>
              <a:t>INTERNAL USE</a:t>
            </a:r>
            <a:endParaRPr lang="en-US" altLang="zh-TW" sz="800" b="1" dirty="0">
              <a:solidFill>
                <a:srgbClr val="69BE28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0736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789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▪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7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7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7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7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7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2938072" y="4017363"/>
            <a:ext cx="6098147" cy="839451"/>
          </a:xfrm>
        </p:spPr>
        <p:txBody>
          <a:bodyPr>
            <a:noAutofit/>
          </a:bodyPr>
          <a:lstStyle/>
          <a:p>
            <a:pPr hangingPunct="0"/>
            <a:r>
              <a:rPr lang="en-US" sz="2400" dirty="0"/>
              <a:t>Sheng-Yen Lin, Lin Liu</a:t>
            </a:r>
            <a:r>
              <a:rPr lang="en-CA" sz="2400" dirty="0"/>
              <a:t>, Cheng-</a:t>
            </a:r>
            <a:r>
              <a:rPr lang="en-CA" sz="2400" dirty="0" err="1"/>
              <a:t>Hsuan</a:t>
            </a:r>
            <a:r>
              <a:rPr lang="en-CA" sz="2400" dirty="0"/>
              <a:t> Shih, Jian-Liang Lin, Hung-</a:t>
            </a:r>
            <a:r>
              <a:rPr lang="en-CA" sz="2400" dirty="0" err="1"/>
              <a:t>Chih</a:t>
            </a:r>
            <a:r>
              <a:rPr lang="en-CA" sz="2400" dirty="0"/>
              <a:t> Lin, Shen-Kai Chang and Chi-Cheng </a:t>
            </a:r>
            <a:r>
              <a:rPr lang="en-CA" sz="2400" dirty="0" smtClean="0"/>
              <a:t>Ju</a:t>
            </a:r>
            <a:endParaRPr lang="en-US" sz="24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305331" y="1422162"/>
            <a:ext cx="5898629" cy="2372337"/>
          </a:xfrm>
        </p:spPr>
        <p:txBody>
          <a:bodyPr>
            <a:normAutofit/>
          </a:bodyPr>
          <a:lstStyle/>
          <a:p>
            <a:r>
              <a:rPr lang="en-US" dirty="0" smtClean="0"/>
              <a:t>JVET-K0142</a:t>
            </a:r>
            <a:br>
              <a:rPr lang="en-US" dirty="0" smtClean="0"/>
            </a:br>
            <a:r>
              <a:rPr lang="en-US" altLang="zh-TW" b="0" dirty="0"/>
              <a:t>AHG 8: </a:t>
            </a:r>
            <a:r>
              <a:rPr lang="en-CA" b="0" dirty="0"/>
              <a:t>360°-based </a:t>
            </a:r>
            <a:r>
              <a:rPr lang="en-CA" b="0" dirty="0" smtClean="0"/>
              <a:t/>
            </a:r>
            <a:br>
              <a:rPr lang="en-CA" b="0" dirty="0" smtClean="0"/>
            </a:br>
            <a:r>
              <a:rPr lang="en-CA" b="0" dirty="0" smtClean="0"/>
              <a:t>In-loop </a:t>
            </a:r>
            <a:r>
              <a:rPr lang="en-CA" b="0" dirty="0"/>
              <a:t>Filters for </a:t>
            </a:r>
            <a:r>
              <a:rPr lang="en-CA" b="0" dirty="0" err="1"/>
              <a:t>Cubemap</a:t>
            </a:r>
            <a:r>
              <a:rPr lang="en-CA" b="0" dirty="0"/>
              <a:t> Projection</a:t>
            </a: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3780424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Subjective </a:t>
            </a:r>
            <a:r>
              <a:rPr lang="en-US" dirty="0" smtClean="0"/>
              <a:t>Quality Evaluation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CA" altLang="zh-TW" dirty="0"/>
              <a:t>Reconstructed YUV encoded </a:t>
            </a:r>
            <a:r>
              <a:rPr lang="en-CA" altLang="zh-TW" dirty="0" smtClean="0"/>
              <a:t>under VTM-1.0 with QP </a:t>
            </a:r>
            <a:r>
              <a:rPr lang="en-CA" altLang="zh-TW" dirty="0"/>
              <a:t>= 37</a:t>
            </a:r>
          </a:p>
          <a:p>
            <a:r>
              <a:rPr lang="en-US" dirty="0" smtClean="0"/>
              <a:t>Viewport</a:t>
            </a:r>
            <a:endParaRPr lang="en-US" dirty="0"/>
          </a:p>
          <a:p>
            <a:pPr lvl="1"/>
            <a:r>
              <a:rPr lang="en-US" dirty="0" smtClean="0"/>
              <a:t>Vertex </a:t>
            </a:r>
            <a:r>
              <a:rPr lang="en-US" dirty="0"/>
              <a:t>2 is tested (the one near the discontinuous edge)</a:t>
            </a:r>
          </a:p>
          <a:p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383467" y="3277973"/>
            <a:ext cx="6377066" cy="2713253"/>
            <a:chOff x="1789018" y="3407899"/>
            <a:chExt cx="6847778" cy="2913527"/>
          </a:xfrm>
        </p:grpSpPr>
        <p:grpSp>
          <p:nvGrpSpPr>
            <p:cNvPr id="5" name="Group 4"/>
            <p:cNvGrpSpPr/>
            <p:nvPr/>
          </p:nvGrpSpPr>
          <p:grpSpPr>
            <a:xfrm>
              <a:off x="2348993" y="3407899"/>
              <a:ext cx="6287803" cy="2913527"/>
              <a:chOff x="1016908" y="2332896"/>
              <a:chExt cx="6287803" cy="2913527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1016908" y="2332896"/>
                <a:ext cx="4370291" cy="2913527"/>
                <a:chOff x="741213" y="3353438"/>
                <a:chExt cx="3484989" cy="2323326"/>
              </a:xfrm>
            </p:grpSpPr>
            <p:pic>
              <p:nvPicPr>
                <p:cNvPr id="11" name="Picture 10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41213" y="3353438"/>
                  <a:ext cx="3484988" cy="2323326"/>
                </a:xfrm>
                <a:prstGeom prst="rect">
                  <a:avLst/>
                </a:prstGeom>
              </p:spPr>
            </p:pic>
            <p:cxnSp>
              <p:nvCxnSpPr>
                <p:cNvPr id="12" name="Straight Connector 11"/>
                <p:cNvCxnSpPr/>
                <p:nvPr/>
              </p:nvCxnSpPr>
              <p:spPr>
                <a:xfrm>
                  <a:off x="741213" y="4508532"/>
                  <a:ext cx="3484989" cy="0"/>
                </a:xfrm>
                <a:prstGeom prst="line">
                  <a:avLst/>
                </a:prstGeom>
                <a:ln w="28575">
                  <a:solidFill>
                    <a:schemeClr val="accent6"/>
                  </a:solidFill>
                  <a:prstDash val="sysDash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Straight Connector 12"/>
                <p:cNvCxnSpPr/>
                <p:nvPr/>
              </p:nvCxnSpPr>
              <p:spPr>
                <a:xfrm>
                  <a:off x="1905062" y="3353438"/>
                  <a:ext cx="0" cy="2323326"/>
                </a:xfrm>
                <a:prstGeom prst="line">
                  <a:avLst/>
                </a:prstGeom>
                <a:ln>
                  <a:solidFill>
                    <a:schemeClr val="bg1"/>
                  </a:solidFill>
                  <a:prstDash val="dash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Connector 13"/>
                <p:cNvCxnSpPr/>
                <p:nvPr/>
              </p:nvCxnSpPr>
              <p:spPr>
                <a:xfrm>
                  <a:off x="3060234" y="3353438"/>
                  <a:ext cx="0" cy="2323326"/>
                </a:xfrm>
                <a:prstGeom prst="line">
                  <a:avLst/>
                </a:prstGeom>
                <a:ln>
                  <a:solidFill>
                    <a:schemeClr val="bg1"/>
                  </a:solidFill>
                  <a:prstDash val="dash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0" name="TextBox 9"/>
              <p:cNvSpPr txBox="1"/>
              <p:nvPr/>
            </p:nvSpPr>
            <p:spPr>
              <a:xfrm>
                <a:off x="5373659" y="3607886"/>
                <a:ext cx="1931052" cy="3635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>
                    <a:solidFill>
                      <a:schemeClr val="accent2"/>
                    </a:solidFill>
                  </a:rPr>
                  <a:t>discontinuous edge</a:t>
                </a:r>
                <a:endParaRPr lang="en-US" sz="1600" dirty="0">
                  <a:solidFill>
                    <a:schemeClr val="accent2"/>
                  </a:solidFill>
                </a:endParaRPr>
              </a:p>
            </p:txBody>
          </p:sp>
        </p:grpSp>
        <p:sp>
          <p:nvSpPr>
            <p:cNvPr id="6" name="Arc 5"/>
            <p:cNvSpPr/>
            <p:nvPr/>
          </p:nvSpPr>
          <p:spPr>
            <a:xfrm>
              <a:off x="4656450" y="4292023"/>
              <a:ext cx="1201344" cy="1128802"/>
            </a:xfrm>
            <a:prstGeom prst="arc">
              <a:avLst>
                <a:gd name="adj1" fmla="val 10824775"/>
                <a:gd name="adj2" fmla="val 0"/>
              </a:avLst>
            </a:prstGeom>
            <a:ln w="38100"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Arc 6"/>
            <p:cNvSpPr/>
            <p:nvPr/>
          </p:nvSpPr>
          <p:spPr>
            <a:xfrm rot="5400000">
              <a:off x="1752747" y="4300261"/>
              <a:ext cx="1201344" cy="1128802"/>
            </a:xfrm>
            <a:prstGeom prst="arc">
              <a:avLst>
                <a:gd name="adj1" fmla="val 16137813"/>
                <a:gd name="adj2" fmla="val 0"/>
              </a:avLst>
            </a:prstGeom>
            <a:ln w="38100"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5211814" y="4819354"/>
              <a:ext cx="90616" cy="90616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358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4000" dirty="0"/>
              <a:t>Anchor: </a:t>
            </a:r>
            <a:r>
              <a:rPr lang="en-CA" sz="4000" dirty="0" smtClean="0"/>
              <a:t/>
            </a:r>
            <a:br>
              <a:rPr lang="en-CA" sz="4000" dirty="0" smtClean="0"/>
            </a:br>
            <a:r>
              <a:rPr lang="en-CA" sz="4000" dirty="0" smtClean="0"/>
              <a:t>Conventional </a:t>
            </a:r>
            <a:r>
              <a:rPr lang="en-CA" sz="4000" dirty="0"/>
              <a:t>In-loop Filtering</a:t>
            </a:r>
            <a:endParaRPr lang="en-US" sz="4000" dirty="0"/>
          </a:p>
        </p:txBody>
      </p:sp>
      <p:pic>
        <p:nvPicPr>
          <p:cNvPr id="4" name="Picture 3" descr="Picture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375" y="1944000"/>
            <a:ext cx="5937250" cy="39497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11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461212" y="5922000"/>
            <a:ext cx="62215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Cropped viewport of Balboa </a:t>
            </a:r>
            <a:r>
              <a:rPr lang="en-US" dirty="0" smtClean="0"/>
              <a:t>(frame 3) </a:t>
            </a:r>
            <a:r>
              <a:rPr lang="en-US" dirty="0"/>
              <a:t>u</a:t>
            </a:r>
            <a:r>
              <a:rPr lang="en-US" dirty="0" smtClean="0"/>
              <a:t>nder VTM1.0 with QP 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8458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Method 1: 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>Disable </a:t>
            </a:r>
            <a:r>
              <a:rPr lang="en-US" sz="4000" dirty="0"/>
              <a:t>Filtering at Discontinuous Edge</a:t>
            </a:r>
          </a:p>
        </p:txBody>
      </p:sp>
      <p:pic>
        <p:nvPicPr>
          <p:cNvPr id="4" name="Picture 3" descr="Picture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375" y="1944000"/>
            <a:ext cx="5937250" cy="39497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461212" y="5922000"/>
            <a:ext cx="62215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Cropped viewport of Balboa </a:t>
            </a:r>
            <a:r>
              <a:rPr lang="en-US" dirty="0" smtClean="0"/>
              <a:t>(frame 3) </a:t>
            </a:r>
            <a:r>
              <a:rPr lang="en-US" dirty="0"/>
              <a:t>u</a:t>
            </a:r>
            <a:r>
              <a:rPr lang="en-US" dirty="0" smtClean="0"/>
              <a:t>nder VTM1.0 with QP 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00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Method 2: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Filtering </a:t>
            </a:r>
            <a:r>
              <a:rPr lang="en-US" dirty="0"/>
              <a:t>based on geometric continuity</a:t>
            </a:r>
          </a:p>
        </p:txBody>
      </p:sp>
      <p:pic>
        <p:nvPicPr>
          <p:cNvPr id="4" name="Picture 3" descr="Picture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375" y="1944000"/>
            <a:ext cx="5937250" cy="39497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461212" y="5922000"/>
            <a:ext cx="62215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Cropped viewport of Balboa </a:t>
            </a:r>
            <a:r>
              <a:rPr lang="en-US" dirty="0" smtClean="0"/>
              <a:t>(frame 3) </a:t>
            </a:r>
            <a:r>
              <a:rPr lang="en-US" dirty="0"/>
              <a:t>u</a:t>
            </a:r>
            <a:r>
              <a:rPr lang="en-US" dirty="0" smtClean="0"/>
              <a:t>nder VTM1.0 with QP 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017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4000" dirty="0"/>
              <a:t>Anchor: </a:t>
            </a:r>
            <a:r>
              <a:rPr lang="en-CA" sz="4000" dirty="0" smtClean="0"/>
              <a:t/>
            </a:r>
            <a:br>
              <a:rPr lang="en-CA" sz="4000" dirty="0" smtClean="0"/>
            </a:br>
            <a:r>
              <a:rPr lang="en-CA" sz="4000" dirty="0" smtClean="0"/>
              <a:t>Conventional </a:t>
            </a:r>
            <a:r>
              <a:rPr lang="en-CA" sz="4000" dirty="0"/>
              <a:t>In-loop Filtering</a:t>
            </a:r>
            <a:endParaRPr lang="en-US" sz="4000" dirty="0"/>
          </a:p>
        </p:txBody>
      </p:sp>
      <p:pic>
        <p:nvPicPr>
          <p:cNvPr id="4" name="Picture 3" descr="Picture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944575"/>
            <a:ext cx="5943600" cy="396875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170000" y="5920120"/>
            <a:ext cx="6812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Cropped viewport of BranCastle2 </a:t>
            </a:r>
            <a:r>
              <a:rPr lang="en-US" dirty="0" smtClean="0"/>
              <a:t>(frame 65) </a:t>
            </a:r>
            <a:r>
              <a:rPr lang="en-US" dirty="0"/>
              <a:t>u</a:t>
            </a:r>
            <a:r>
              <a:rPr lang="en-US" dirty="0" smtClean="0"/>
              <a:t>nder VTM1.0 with QP 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433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Method 1: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Disable </a:t>
            </a:r>
            <a:r>
              <a:rPr lang="en-US" dirty="0"/>
              <a:t>Filtering at Discontinuous Edge</a:t>
            </a:r>
          </a:p>
        </p:txBody>
      </p:sp>
      <p:pic>
        <p:nvPicPr>
          <p:cNvPr id="4" name="Picture 3" descr="Picture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942442"/>
            <a:ext cx="5943600" cy="396875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170000" y="5922000"/>
            <a:ext cx="6812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Cropped viewport of BranCastle2 </a:t>
            </a:r>
            <a:r>
              <a:rPr lang="en-US" dirty="0" smtClean="0"/>
              <a:t>(frame 65) </a:t>
            </a:r>
            <a:r>
              <a:rPr lang="en-US" dirty="0"/>
              <a:t>u</a:t>
            </a:r>
            <a:r>
              <a:rPr lang="en-US" dirty="0" smtClean="0"/>
              <a:t>nder VTM1.0 with QP 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135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Method 2: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Filtering </a:t>
            </a:r>
            <a:r>
              <a:rPr lang="en-US" dirty="0"/>
              <a:t>based on geometric continuity</a:t>
            </a:r>
          </a:p>
        </p:txBody>
      </p:sp>
      <p:pic>
        <p:nvPicPr>
          <p:cNvPr id="4" name="Picture 3" descr="Picture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944000"/>
            <a:ext cx="5943600" cy="396875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170000" y="5922000"/>
            <a:ext cx="6812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Cropped viewport of BranCastle2 </a:t>
            </a:r>
            <a:r>
              <a:rPr lang="en-US" dirty="0" smtClean="0"/>
              <a:t>(frame 65) </a:t>
            </a:r>
            <a:r>
              <a:rPr lang="en-US" dirty="0"/>
              <a:t>u</a:t>
            </a:r>
            <a:r>
              <a:rPr lang="en-US" dirty="0" smtClean="0"/>
              <a:t>nder VTM1.0 with QP 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454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491938"/>
            <a:ext cx="8229600" cy="4289426"/>
          </a:xfrm>
        </p:spPr>
        <p:txBody>
          <a:bodyPr/>
          <a:lstStyle/>
          <a:p>
            <a:r>
              <a:rPr lang="en-CA" sz="2800" dirty="0"/>
              <a:t>Two 360°-based in-loop filtering methods are proposed for </a:t>
            </a:r>
            <a:r>
              <a:rPr lang="en-CA" sz="2800" dirty="0" err="1"/>
              <a:t>cubemap</a:t>
            </a:r>
            <a:r>
              <a:rPr lang="en-CA" sz="2800" dirty="0"/>
              <a:t> projection to avoid improper filtering</a:t>
            </a:r>
          </a:p>
          <a:p>
            <a:pPr lvl="1"/>
            <a:r>
              <a:rPr lang="en-US" sz="2800" dirty="0"/>
              <a:t>Method 1: </a:t>
            </a:r>
            <a:r>
              <a:rPr lang="en-US" sz="2800" dirty="0" smtClean="0">
                <a:solidFill>
                  <a:srgbClr val="00B0F0"/>
                </a:solidFill>
              </a:rPr>
              <a:t>Disable</a:t>
            </a:r>
            <a:r>
              <a:rPr lang="en-US" sz="2800" dirty="0" smtClean="0"/>
              <a:t> </a:t>
            </a:r>
            <a:r>
              <a:rPr lang="en-US" sz="2800" dirty="0"/>
              <a:t>filtering process cross the discontinuous edge</a:t>
            </a:r>
          </a:p>
          <a:p>
            <a:pPr lvl="1"/>
            <a:r>
              <a:rPr lang="en-US" sz="2800" dirty="0"/>
              <a:t>Method 2: Filtering based on </a:t>
            </a:r>
            <a:r>
              <a:rPr lang="en-US" sz="2800" dirty="0">
                <a:solidFill>
                  <a:srgbClr val="00B0F0"/>
                </a:solidFill>
              </a:rPr>
              <a:t>geometric </a:t>
            </a:r>
            <a:r>
              <a:rPr lang="en-US" sz="2800" dirty="0" smtClean="0">
                <a:solidFill>
                  <a:srgbClr val="00B0F0"/>
                </a:solidFill>
              </a:rPr>
              <a:t>continuity</a:t>
            </a:r>
          </a:p>
          <a:p>
            <a:pPr lvl="1"/>
            <a:endParaRPr lang="en-US" altLang="zh-TW" sz="2800" dirty="0">
              <a:solidFill>
                <a:srgbClr val="00B0F0"/>
              </a:solidFill>
            </a:endParaRPr>
          </a:p>
          <a:p>
            <a:r>
              <a:rPr lang="en-US" altLang="zh-TW" sz="2800" dirty="0"/>
              <a:t>Remarkably reduce visible seam artifacts with </a:t>
            </a:r>
            <a:r>
              <a:rPr lang="en-CA" sz="2800" dirty="0"/>
              <a:t>slightly improved compression efficiency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957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1526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Overall 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altLang="zh-TW" sz="2500" dirty="0"/>
              <a:t>Propose </a:t>
            </a:r>
            <a:r>
              <a:rPr lang="en-CA" sz="2500" dirty="0">
                <a:solidFill>
                  <a:srgbClr val="00B0F0"/>
                </a:solidFill>
              </a:rPr>
              <a:t>two</a:t>
            </a:r>
            <a:r>
              <a:rPr lang="en-CA" sz="2500" dirty="0"/>
              <a:t> 360°-based in-loop filtering methods for properly filtering on cubemap layout</a:t>
            </a:r>
          </a:p>
          <a:p>
            <a:pPr lvl="1"/>
            <a:r>
              <a:rPr lang="en-US" sz="2500" dirty="0"/>
              <a:t>Method 1: </a:t>
            </a:r>
            <a:r>
              <a:rPr lang="en-US" sz="2500" dirty="0" smtClean="0">
                <a:solidFill>
                  <a:srgbClr val="00B0F0"/>
                </a:solidFill>
              </a:rPr>
              <a:t>Disable</a:t>
            </a:r>
            <a:r>
              <a:rPr lang="en-US" sz="2500" dirty="0" smtClean="0"/>
              <a:t> </a:t>
            </a:r>
            <a:r>
              <a:rPr lang="en-US" sz="2500" dirty="0"/>
              <a:t>filtering process cross the discontinuous edge</a:t>
            </a:r>
          </a:p>
          <a:p>
            <a:pPr lvl="1"/>
            <a:r>
              <a:rPr lang="en-US" sz="2500" dirty="0"/>
              <a:t>Method 2: Filtering based on </a:t>
            </a:r>
            <a:r>
              <a:rPr lang="en-US" sz="2500" dirty="0">
                <a:solidFill>
                  <a:srgbClr val="00B0F0"/>
                </a:solidFill>
              </a:rPr>
              <a:t>geometric continuity</a:t>
            </a:r>
            <a:endParaRPr lang="en-US" altLang="zh-TW" sz="2500" dirty="0">
              <a:solidFill>
                <a:srgbClr val="00B0F0"/>
              </a:solidFill>
            </a:endParaRPr>
          </a:p>
          <a:p>
            <a:r>
              <a:rPr lang="en-US" altLang="zh-TW" sz="2500" dirty="0"/>
              <a:t>Noticeably</a:t>
            </a:r>
            <a:r>
              <a:rPr lang="en-US" altLang="zh-TW" sz="2500" dirty="0">
                <a:solidFill>
                  <a:srgbClr val="0070C0"/>
                </a:solidFill>
              </a:rPr>
              <a:t> </a:t>
            </a:r>
            <a:r>
              <a:rPr lang="en-US" altLang="zh-TW" sz="2500" dirty="0">
                <a:solidFill>
                  <a:srgbClr val="00B0F0"/>
                </a:solidFill>
              </a:rPr>
              <a:t>reduce</a:t>
            </a:r>
            <a:r>
              <a:rPr lang="en-US" altLang="zh-TW" sz="2500" dirty="0"/>
              <a:t> seam artifacts</a:t>
            </a:r>
            <a:endParaRPr lang="en-CA" altLang="zh-TW" sz="2500" dirty="0">
              <a:solidFill>
                <a:srgbClr val="FF0000"/>
              </a:solidFill>
            </a:endParaRPr>
          </a:p>
          <a:p>
            <a:r>
              <a:rPr lang="en-US" altLang="zh-TW" sz="2500" dirty="0">
                <a:solidFill>
                  <a:srgbClr val="00B0F0"/>
                </a:solidFill>
              </a:rPr>
              <a:t>Better</a:t>
            </a:r>
            <a:r>
              <a:rPr lang="en-US" altLang="zh-TW" sz="2500" dirty="0">
                <a:solidFill>
                  <a:schemeClr val="accent2"/>
                </a:solidFill>
              </a:rPr>
              <a:t> </a:t>
            </a:r>
            <a:r>
              <a:rPr lang="en-US" altLang="zh-TW" sz="2500" dirty="0"/>
              <a:t>coding </a:t>
            </a:r>
            <a:r>
              <a:rPr lang="en-US" altLang="zh-TW" sz="2500" dirty="0" smtClean="0"/>
              <a:t>efficiency </a:t>
            </a:r>
            <a:endParaRPr lang="en-US" altLang="zh-TW" sz="25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2</a:t>
            </a:fld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7947963"/>
              </p:ext>
            </p:extLst>
          </p:nvPr>
        </p:nvGraphicFramePr>
        <p:xfrm>
          <a:off x="1530684" y="4960205"/>
          <a:ext cx="6096000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Method 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Method 2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VTM-1.0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-0.19</a:t>
                      </a:r>
                      <a:r>
                        <a:rPr lang="en-US" dirty="0" smtClean="0"/>
                        <a:t>%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-0.26</a:t>
                      </a:r>
                      <a:r>
                        <a:rPr lang="en-US" dirty="0" smtClean="0"/>
                        <a:t>%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BMS-1.0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-0.16</a:t>
                      </a:r>
                      <a:r>
                        <a:rPr lang="en-US" dirty="0" smtClean="0"/>
                        <a:t>%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-0.23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2424761" y="6072725"/>
            <a:ext cx="43078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BD-rate reduction in end-to-end WS-PSNR-Y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3890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CA" sz="2000" dirty="0"/>
              <a:t>Applying in-loop filters on the discontinuous edge </a:t>
            </a:r>
            <a:r>
              <a:rPr lang="en-US" sz="2000" dirty="0"/>
              <a:t>directly may result in poor visual quality and coding efficiency</a:t>
            </a:r>
          </a:p>
          <a:p>
            <a:pPr lvl="1"/>
            <a:r>
              <a:rPr lang="en-US" sz="2000" dirty="0"/>
              <a:t>Because the accessed pixels (to be referenced and/or filtered) cross discontinuous edges are jointly processed (filtered)</a:t>
            </a:r>
          </a:p>
          <a:p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2221292" y="3290622"/>
            <a:ext cx="4701415" cy="3386146"/>
            <a:chOff x="2178290" y="3455392"/>
            <a:chExt cx="4701415" cy="3386146"/>
          </a:xfrm>
        </p:grpSpPr>
        <p:grpSp>
          <p:nvGrpSpPr>
            <p:cNvPr id="5" name="Group 4"/>
            <p:cNvGrpSpPr/>
            <p:nvPr/>
          </p:nvGrpSpPr>
          <p:grpSpPr>
            <a:xfrm>
              <a:off x="2267744" y="3455392"/>
              <a:ext cx="4522509" cy="3009472"/>
              <a:chOff x="2315942" y="3146854"/>
              <a:chExt cx="4522509" cy="3009472"/>
            </a:xfrm>
          </p:grpSpPr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15942" y="3146854"/>
                <a:ext cx="4522509" cy="3009472"/>
              </a:xfrm>
              <a:prstGeom prst="rect">
                <a:avLst/>
              </a:prstGeom>
              <a:ln>
                <a:noFill/>
              </a:ln>
            </p:spPr>
          </p:pic>
          <p:grpSp>
            <p:nvGrpSpPr>
              <p:cNvPr id="8" name="Group 7"/>
              <p:cNvGrpSpPr/>
              <p:nvPr/>
            </p:nvGrpSpPr>
            <p:grpSpPr>
              <a:xfrm>
                <a:off x="4309626" y="4294353"/>
                <a:ext cx="538996" cy="538929"/>
                <a:chOff x="7433845" y="4197319"/>
                <a:chExt cx="507744" cy="507680"/>
              </a:xfrm>
            </p:grpSpPr>
            <p:sp>
              <p:nvSpPr>
                <p:cNvPr id="9" name="Rectangle 8"/>
                <p:cNvSpPr/>
                <p:nvPr/>
              </p:nvSpPr>
              <p:spPr>
                <a:xfrm>
                  <a:off x="7438589" y="4539160"/>
                  <a:ext cx="498255" cy="158750"/>
                </a:xfrm>
                <a:prstGeom prst="rect">
                  <a:avLst/>
                </a:prstGeom>
                <a:pattFill prst="ltUpDiag">
                  <a:fgClr>
                    <a:schemeClr val="accent1"/>
                  </a:fgClr>
                  <a:bgClr>
                    <a:schemeClr val="bg1"/>
                  </a:bgClr>
                </a:patt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" name="Rectangle 9"/>
                <p:cNvSpPr/>
                <p:nvPr/>
              </p:nvSpPr>
              <p:spPr>
                <a:xfrm>
                  <a:off x="7433845" y="4199014"/>
                  <a:ext cx="169248" cy="169248"/>
                </a:xfrm>
                <a:prstGeom prst="rect">
                  <a:avLst/>
                </a:prstGeom>
                <a:noFill/>
                <a:ln w="19050">
                  <a:solidFill>
                    <a:schemeClr val="accent6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" name="Rectangle 10"/>
                <p:cNvSpPr/>
                <p:nvPr/>
              </p:nvSpPr>
              <p:spPr>
                <a:xfrm>
                  <a:off x="7772341" y="4197319"/>
                  <a:ext cx="169248" cy="169248"/>
                </a:xfrm>
                <a:prstGeom prst="rect">
                  <a:avLst/>
                </a:prstGeom>
                <a:noFill/>
                <a:ln w="19050">
                  <a:solidFill>
                    <a:schemeClr val="accent6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" name="Rectangle 11"/>
                <p:cNvSpPr/>
                <p:nvPr/>
              </p:nvSpPr>
              <p:spPr>
                <a:xfrm>
                  <a:off x="7603093" y="4197319"/>
                  <a:ext cx="169248" cy="169248"/>
                </a:xfrm>
                <a:prstGeom prst="rect">
                  <a:avLst/>
                </a:prstGeom>
                <a:noFill/>
                <a:ln w="19050">
                  <a:solidFill>
                    <a:schemeClr val="accent6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" name="Rectangle 12"/>
                <p:cNvSpPr/>
                <p:nvPr/>
              </p:nvSpPr>
              <p:spPr>
                <a:xfrm>
                  <a:off x="7433845" y="4367887"/>
                  <a:ext cx="169248" cy="169248"/>
                </a:xfrm>
                <a:prstGeom prst="rect">
                  <a:avLst/>
                </a:prstGeom>
                <a:noFill/>
                <a:ln w="19050">
                  <a:solidFill>
                    <a:schemeClr val="accent6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" name="Rectangle 13"/>
                <p:cNvSpPr/>
                <p:nvPr/>
              </p:nvSpPr>
              <p:spPr>
                <a:xfrm>
                  <a:off x="7772341" y="4366192"/>
                  <a:ext cx="169248" cy="169248"/>
                </a:xfrm>
                <a:prstGeom prst="rect">
                  <a:avLst/>
                </a:prstGeom>
                <a:noFill/>
                <a:ln w="19050">
                  <a:solidFill>
                    <a:schemeClr val="accent6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" name="Rectangle 14"/>
                <p:cNvSpPr/>
                <p:nvPr/>
              </p:nvSpPr>
              <p:spPr>
                <a:xfrm>
                  <a:off x="7603093" y="4366192"/>
                  <a:ext cx="169248" cy="169248"/>
                </a:xfrm>
                <a:prstGeom prst="rect">
                  <a:avLst/>
                </a:prstGeom>
                <a:solidFill>
                  <a:schemeClr val="accent6"/>
                </a:solidFill>
                <a:ln w="19050">
                  <a:solidFill>
                    <a:schemeClr val="accent6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" name="Rectangle 15"/>
                <p:cNvSpPr/>
                <p:nvPr/>
              </p:nvSpPr>
              <p:spPr>
                <a:xfrm>
                  <a:off x="7772341" y="4535751"/>
                  <a:ext cx="169248" cy="169248"/>
                </a:xfrm>
                <a:prstGeom prst="rect">
                  <a:avLst/>
                </a:prstGeom>
                <a:noFill/>
                <a:ln w="19050">
                  <a:solidFill>
                    <a:srgbClr val="FF0000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" name="Rectangle 16"/>
                <p:cNvSpPr/>
                <p:nvPr/>
              </p:nvSpPr>
              <p:spPr>
                <a:xfrm>
                  <a:off x="7603093" y="4535751"/>
                  <a:ext cx="169248" cy="169248"/>
                </a:xfrm>
                <a:prstGeom prst="rect">
                  <a:avLst/>
                </a:prstGeom>
                <a:noFill/>
                <a:ln w="19050">
                  <a:solidFill>
                    <a:srgbClr val="FF0000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" name="Rectangle 17"/>
                <p:cNvSpPr/>
                <p:nvPr/>
              </p:nvSpPr>
              <p:spPr>
                <a:xfrm>
                  <a:off x="7433845" y="4535751"/>
                  <a:ext cx="169248" cy="169248"/>
                </a:xfrm>
                <a:prstGeom prst="rect">
                  <a:avLst/>
                </a:prstGeom>
                <a:noFill/>
                <a:ln w="19050">
                  <a:solidFill>
                    <a:srgbClr val="FF0000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6" name="TextBox 5"/>
            <p:cNvSpPr txBox="1"/>
            <p:nvPr/>
          </p:nvSpPr>
          <p:spPr>
            <a:xfrm>
              <a:off x="2178290" y="6472206"/>
              <a:ext cx="47014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Example of inappropriate SAO filtering process</a:t>
              </a:r>
              <a:endParaRPr lang="en-US" dirty="0"/>
            </a:p>
          </p:txBody>
        </p:sp>
      </p:grp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79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Method </a:t>
            </a:r>
            <a:r>
              <a:rPr lang="en-US" dirty="0" smtClean="0"/>
              <a:t>1: 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Disable </a:t>
            </a:r>
            <a:r>
              <a:rPr lang="en-US" dirty="0"/>
              <a:t>Filtering at Discontinuous Edge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sz="2000" dirty="0">
                <a:solidFill>
                  <a:srgbClr val="00B0F0"/>
                </a:solidFill>
              </a:rPr>
              <a:t>Disable</a:t>
            </a:r>
            <a:r>
              <a:rPr lang="en-US" sz="2000" dirty="0"/>
              <a:t> the in-loop filtering process when the accessed pixels (to be referenced and/or filtered) cross the discontinuous edge </a:t>
            </a:r>
          </a:p>
          <a:p>
            <a:pPr lvl="1"/>
            <a:r>
              <a:rPr lang="en-US" sz="2000" dirty="0"/>
              <a:t>De-blocking filter</a:t>
            </a:r>
          </a:p>
          <a:p>
            <a:pPr lvl="1"/>
            <a:r>
              <a:rPr lang="en-US" sz="2000" dirty="0"/>
              <a:t>Sample adaptive offset (SAO) filter</a:t>
            </a:r>
          </a:p>
          <a:p>
            <a:r>
              <a:rPr lang="en-US" sz="2000" dirty="0"/>
              <a:t>No additional memory buffer is needed</a:t>
            </a:r>
          </a:p>
          <a:p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779330" y="3634324"/>
            <a:ext cx="7582646" cy="3009472"/>
            <a:chOff x="980410" y="3634324"/>
            <a:chExt cx="7582646" cy="3009472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99792" y="3634324"/>
              <a:ext cx="4522509" cy="3009472"/>
            </a:xfrm>
            <a:prstGeom prst="rect">
              <a:avLst/>
            </a:prstGeom>
            <a:ln>
              <a:noFill/>
            </a:ln>
          </p:spPr>
        </p:pic>
        <p:grpSp>
          <p:nvGrpSpPr>
            <p:cNvPr id="6" name="Group 5"/>
            <p:cNvGrpSpPr/>
            <p:nvPr/>
          </p:nvGrpSpPr>
          <p:grpSpPr>
            <a:xfrm>
              <a:off x="5585770" y="4775756"/>
              <a:ext cx="538996" cy="544811"/>
              <a:chOff x="7433845" y="4197319"/>
              <a:chExt cx="507744" cy="513223"/>
            </a:xfrm>
          </p:grpSpPr>
          <p:sp>
            <p:nvSpPr>
              <p:cNvPr id="13" name="Rectangle 12"/>
              <p:cNvSpPr/>
              <p:nvPr/>
            </p:nvSpPr>
            <p:spPr>
              <a:xfrm>
                <a:off x="7438589" y="4539159"/>
                <a:ext cx="498255" cy="158750"/>
              </a:xfrm>
              <a:prstGeom prst="rect">
                <a:avLst/>
              </a:prstGeom>
              <a:pattFill prst="ltUpDiag">
                <a:fgClr>
                  <a:schemeClr val="accent1"/>
                </a:fgClr>
                <a:bgClr>
                  <a:schemeClr val="bg1"/>
                </a:bgClr>
              </a:patt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7433845" y="4199014"/>
                <a:ext cx="169248" cy="169248"/>
              </a:xfrm>
              <a:prstGeom prst="rect">
                <a:avLst/>
              </a:prstGeom>
              <a:noFill/>
              <a:ln w="19050">
                <a:solidFill>
                  <a:schemeClr val="accent6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7772341" y="4197319"/>
                <a:ext cx="169248" cy="169248"/>
              </a:xfrm>
              <a:prstGeom prst="rect">
                <a:avLst/>
              </a:prstGeom>
              <a:noFill/>
              <a:ln w="19050">
                <a:solidFill>
                  <a:schemeClr val="accent6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7603093" y="4197319"/>
                <a:ext cx="169248" cy="169248"/>
              </a:xfrm>
              <a:prstGeom prst="rect">
                <a:avLst/>
              </a:prstGeom>
              <a:noFill/>
              <a:ln w="19050">
                <a:solidFill>
                  <a:schemeClr val="accent6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7433845" y="4367887"/>
                <a:ext cx="169248" cy="169248"/>
              </a:xfrm>
              <a:prstGeom prst="rect">
                <a:avLst/>
              </a:prstGeom>
              <a:noFill/>
              <a:ln w="19050">
                <a:solidFill>
                  <a:schemeClr val="accent6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7772341" y="4366192"/>
                <a:ext cx="169248" cy="169248"/>
              </a:xfrm>
              <a:prstGeom prst="rect">
                <a:avLst/>
              </a:prstGeom>
              <a:noFill/>
              <a:ln w="19050">
                <a:solidFill>
                  <a:schemeClr val="accent6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7603093" y="4366192"/>
                <a:ext cx="169248" cy="169248"/>
              </a:xfrm>
              <a:prstGeom prst="rect">
                <a:avLst/>
              </a:prstGeom>
              <a:solidFill>
                <a:schemeClr val="accent6"/>
              </a:solidFill>
              <a:ln w="19050">
                <a:solidFill>
                  <a:schemeClr val="accent6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7772341" y="4541287"/>
                <a:ext cx="169248" cy="169247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7603093" y="4541294"/>
                <a:ext cx="169248" cy="169248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7433845" y="4541293"/>
                <a:ext cx="169248" cy="169248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6545645" y="4460101"/>
              <a:ext cx="2017411" cy="584775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lang="en-US" sz="1600" b="1" u="sng" dirty="0" smtClean="0"/>
                <a:t>SAO</a:t>
              </a:r>
              <a:r>
                <a:rPr lang="en-US" sz="1600" dirty="0" smtClean="0"/>
                <a:t> : disable filtering </a:t>
              </a:r>
            </a:p>
            <a:p>
              <a:pPr algn="ctr"/>
              <a:r>
                <a:rPr lang="en-US" sz="1600" dirty="0" smtClean="0"/>
                <a:t>process of this pixel</a:t>
              </a:r>
              <a:endParaRPr lang="en-US" sz="1600" dirty="0"/>
            </a:p>
          </p:txBody>
        </p:sp>
        <p:cxnSp>
          <p:nvCxnSpPr>
            <p:cNvPr id="8" name="Curved Connector 7"/>
            <p:cNvCxnSpPr>
              <a:stCxn id="19" idx="3"/>
              <a:endCxn id="7" idx="1"/>
            </p:cNvCxnSpPr>
            <p:nvPr/>
          </p:nvCxnSpPr>
          <p:spPr>
            <a:xfrm flipV="1">
              <a:off x="5945100" y="4752489"/>
              <a:ext cx="600545" cy="292387"/>
            </a:xfrm>
            <a:prstGeom prst="curvedConnector3">
              <a:avLst>
                <a:gd name="adj1" fmla="val 50000"/>
              </a:avLst>
            </a:prstGeom>
            <a:ln w="28575"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 8"/>
            <p:cNvSpPr/>
            <p:nvPr/>
          </p:nvSpPr>
          <p:spPr>
            <a:xfrm>
              <a:off x="3799944" y="4539271"/>
              <a:ext cx="569144" cy="581718"/>
            </a:xfrm>
            <a:prstGeom prst="rect">
              <a:avLst/>
            </a:prstGeom>
            <a:pattFill prst="ltUpDiag">
              <a:fgClr>
                <a:schemeClr val="accent1"/>
              </a:fgClr>
              <a:bgClr>
                <a:schemeClr val="bg1"/>
              </a:bgClr>
            </a:pattFill>
            <a:ln w="28575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3799944" y="5142733"/>
              <a:ext cx="569143" cy="567394"/>
            </a:xfrm>
            <a:prstGeom prst="rect">
              <a:avLst/>
            </a:prstGeom>
            <a:noFill/>
            <a:ln w="28575">
              <a:solidFill>
                <a:schemeClr val="accent2">
                  <a:lumMod val="40000"/>
                  <a:lumOff val="6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980410" y="5550173"/>
              <a:ext cx="2487476" cy="584775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lang="en-US" sz="1600" b="1" u="sng" dirty="0" smtClean="0"/>
                <a:t>De-blocking</a:t>
              </a:r>
              <a:r>
                <a:rPr lang="en-US" sz="1600" dirty="0" smtClean="0"/>
                <a:t> : edge filtering </a:t>
              </a:r>
            </a:p>
            <a:p>
              <a:pPr algn="ctr"/>
              <a:r>
                <a:rPr lang="en-US" sz="1600" dirty="0" smtClean="0"/>
                <a:t>of this block is disabled</a:t>
              </a:r>
              <a:endParaRPr lang="en-US" sz="1600" dirty="0"/>
            </a:p>
          </p:txBody>
        </p:sp>
        <p:cxnSp>
          <p:nvCxnSpPr>
            <p:cNvPr id="12" name="Curved Connector 11"/>
            <p:cNvCxnSpPr>
              <a:stCxn id="10" idx="1"/>
              <a:endCxn id="11" idx="3"/>
            </p:cNvCxnSpPr>
            <p:nvPr/>
          </p:nvCxnSpPr>
          <p:spPr>
            <a:xfrm rot="10800000" flipV="1">
              <a:off x="3467886" y="5426429"/>
              <a:ext cx="332058" cy="416131"/>
            </a:xfrm>
            <a:prstGeom prst="curvedConnector3">
              <a:avLst>
                <a:gd name="adj1" fmla="val 50000"/>
              </a:avLst>
            </a:prstGeom>
            <a:ln w="28575"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4</a:t>
            </a:fld>
            <a:endParaRPr lang="en-US"/>
          </a:p>
        </p:txBody>
      </p:sp>
      <p:grpSp>
        <p:nvGrpSpPr>
          <p:cNvPr id="64" name="Group 63"/>
          <p:cNvGrpSpPr/>
          <p:nvPr/>
        </p:nvGrpSpPr>
        <p:grpSpPr>
          <a:xfrm>
            <a:off x="3611065" y="4551850"/>
            <a:ext cx="569144" cy="556559"/>
            <a:chOff x="1242411" y="5945037"/>
            <a:chExt cx="569144" cy="556559"/>
          </a:xfrm>
        </p:grpSpPr>
        <p:cxnSp>
          <p:nvCxnSpPr>
            <p:cNvPr id="30" name="Straight Connector 29"/>
            <p:cNvCxnSpPr/>
            <p:nvPr/>
          </p:nvCxnSpPr>
          <p:spPr>
            <a:xfrm>
              <a:off x="1242411" y="6082830"/>
              <a:ext cx="569144" cy="0"/>
            </a:xfrm>
            <a:prstGeom prst="line">
              <a:avLst/>
            </a:prstGeom>
            <a:ln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1242411" y="6219863"/>
              <a:ext cx="569144" cy="0"/>
            </a:xfrm>
            <a:prstGeom prst="line">
              <a:avLst/>
            </a:prstGeom>
            <a:ln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1242411" y="6356896"/>
              <a:ext cx="569144" cy="0"/>
            </a:xfrm>
            <a:prstGeom prst="line">
              <a:avLst/>
            </a:prstGeom>
            <a:ln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1663611" y="5945037"/>
              <a:ext cx="0" cy="556559"/>
            </a:xfrm>
            <a:prstGeom prst="line">
              <a:avLst/>
            </a:prstGeom>
            <a:ln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1521411" y="5945037"/>
              <a:ext cx="0" cy="556559"/>
            </a:xfrm>
            <a:prstGeom prst="line">
              <a:avLst/>
            </a:prstGeom>
            <a:ln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1379211" y="5945037"/>
              <a:ext cx="0" cy="556559"/>
            </a:xfrm>
            <a:prstGeom prst="line">
              <a:avLst/>
            </a:prstGeom>
            <a:ln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Group 64"/>
          <p:cNvGrpSpPr/>
          <p:nvPr/>
        </p:nvGrpSpPr>
        <p:grpSpPr>
          <a:xfrm>
            <a:off x="3593269" y="5148149"/>
            <a:ext cx="569144" cy="556559"/>
            <a:chOff x="1242411" y="5945037"/>
            <a:chExt cx="569144" cy="556559"/>
          </a:xfrm>
        </p:grpSpPr>
        <p:cxnSp>
          <p:nvCxnSpPr>
            <p:cNvPr id="66" name="Straight Connector 65"/>
            <p:cNvCxnSpPr/>
            <p:nvPr/>
          </p:nvCxnSpPr>
          <p:spPr>
            <a:xfrm>
              <a:off x="1242411" y="6082830"/>
              <a:ext cx="569144" cy="0"/>
            </a:xfrm>
            <a:prstGeom prst="line">
              <a:avLst/>
            </a:prstGeom>
            <a:ln>
              <a:solidFill>
                <a:schemeClr val="accent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>
              <a:off x="1242411" y="6219863"/>
              <a:ext cx="569144" cy="0"/>
            </a:xfrm>
            <a:prstGeom prst="line">
              <a:avLst/>
            </a:prstGeom>
            <a:ln>
              <a:solidFill>
                <a:schemeClr val="accent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>
              <a:off x="1242411" y="6356896"/>
              <a:ext cx="569144" cy="0"/>
            </a:xfrm>
            <a:prstGeom prst="line">
              <a:avLst/>
            </a:prstGeom>
            <a:ln>
              <a:solidFill>
                <a:schemeClr val="accent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>
              <a:off x="1663611" y="5945037"/>
              <a:ext cx="0" cy="556559"/>
            </a:xfrm>
            <a:prstGeom prst="line">
              <a:avLst/>
            </a:prstGeom>
            <a:ln>
              <a:solidFill>
                <a:schemeClr val="accent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>
              <a:off x="1521411" y="5945037"/>
              <a:ext cx="0" cy="556559"/>
            </a:xfrm>
            <a:prstGeom prst="line">
              <a:avLst/>
            </a:prstGeom>
            <a:ln>
              <a:solidFill>
                <a:schemeClr val="accent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>
              <a:off x="1379211" y="5945037"/>
              <a:ext cx="0" cy="556559"/>
            </a:xfrm>
            <a:prstGeom prst="line">
              <a:avLst/>
            </a:prstGeom>
            <a:ln>
              <a:solidFill>
                <a:schemeClr val="accent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8219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Method </a:t>
            </a:r>
            <a:r>
              <a:rPr lang="en-US" sz="4000" dirty="0" smtClean="0"/>
              <a:t>2: </a:t>
            </a:r>
            <a:r>
              <a:rPr lang="en-US" sz="4000" dirty="0"/>
              <a:t/>
            </a:r>
            <a:br>
              <a:rPr lang="en-US" sz="4000" dirty="0"/>
            </a:br>
            <a:r>
              <a:rPr lang="en-US" sz="4000" dirty="0"/>
              <a:t>Filtering based on geometric continuity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Use the </a:t>
            </a:r>
            <a:r>
              <a:rPr lang="en-US" dirty="0">
                <a:solidFill>
                  <a:srgbClr val="00B0F0"/>
                </a:solidFill>
              </a:rPr>
              <a:t>pixel data </a:t>
            </a:r>
            <a:r>
              <a:rPr lang="en-US" dirty="0"/>
              <a:t>located at the geometric positions for filtering </a:t>
            </a:r>
          </a:p>
          <a:p>
            <a:pPr lvl="1"/>
            <a:r>
              <a:rPr lang="en-US" dirty="0"/>
              <a:t>The discontinuous edge and the frame boundary can be appropriately processed.</a:t>
            </a:r>
          </a:p>
          <a:p>
            <a:pPr lvl="1"/>
            <a:r>
              <a:rPr lang="en-CA" dirty="0"/>
              <a:t>The pixel data in the geometric positions are copied directly from the corresponding face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477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 </a:t>
            </a:r>
            <a:r>
              <a:rPr lang="en-US" dirty="0" smtClean="0"/>
              <a:t>2: </a:t>
            </a:r>
            <a:r>
              <a:rPr lang="en-US" dirty="0"/>
              <a:t>De-blocking Filter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CA" altLang="zh-TW" sz="2000" dirty="0"/>
              <a:t>Fetch the </a:t>
            </a:r>
            <a:r>
              <a:rPr lang="en-CA" altLang="zh-TW" sz="2000" dirty="0">
                <a:solidFill>
                  <a:srgbClr val="00B0F0"/>
                </a:solidFill>
              </a:rPr>
              <a:t>geometric pixel </a:t>
            </a:r>
            <a:r>
              <a:rPr lang="en-CA" altLang="zh-TW" sz="2000" dirty="0"/>
              <a:t>located at another face for de-blocking when the filtered pixels cross the frame boundary or the discontinuous edge</a:t>
            </a:r>
          </a:p>
          <a:p>
            <a:r>
              <a:rPr lang="en-CA" sz="2000" dirty="0"/>
              <a:t>The </a:t>
            </a:r>
            <a:r>
              <a:rPr lang="en-CA" sz="2000" dirty="0">
                <a:solidFill>
                  <a:srgbClr val="00B0F0"/>
                </a:solidFill>
              </a:rPr>
              <a:t>motion vector </a:t>
            </a:r>
            <a:r>
              <a:rPr lang="en-CA" sz="2000" dirty="0"/>
              <a:t>located at the geometric pixel positions is also adjusted by the MV projection for appropriate boundary strength calculation</a:t>
            </a:r>
            <a:endParaRPr lang="en-US" sz="2000" dirty="0"/>
          </a:p>
          <a:p>
            <a:endParaRPr lang="en-US" dirty="0"/>
          </a:p>
        </p:txBody>
      </p:sp>
      <p:sp>
        <p:nvSpPr>
          <p:cNvPr id="53" name="Slide Number Placeholder 5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6</a:t>
            </a:fld>
            <a:endParaRPr lang="en-US"/>
          </a:p>
        </p:txBody>
      </p:sp>
      <p:grpSp>
        <p:nvGrpSpPr>
          <p:cNvPr id="86" name="Group 85"/>
          <p:cNvGrpSpPr/>
          <p:nvPr/>
        </p:nvGrpSpPr>
        <p:grpSpPr>
          <a:xfrm>
            <a:off x="817003" y="3626799"/>
            <a:ext cx="7509993" cy="2364427"/>
            <a:chOff x="1176807" y="4262533"/>
            <a:chExt cx="7509993" cy="2364427"/>
          </a:xfrm>
        </p:grpSpPr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20470" y="4265256"/>
              <a:ext cx="3315001" cy="2138204"/>
            </a:xfrm>
            <a:prstGeom prst="rect">
              <a:avLst/>
            </a:prstGeom>
            <a:ln>
              <a:noFill/>
            </a:ln>
            <a:effectLst/>
          </p:spPr>
        </p:pic>
        <p:cxnSp>
          <p:nvCxnSpPr>
            <p:cNvPr id="56" name="Straight Connector 55"/>
            <p:cNvCxnSpPr/>
            <p:nvPr/>
          </p:nvCxnSpPr>
          <p:spPr>
            <a:xfrm>
              <a:off x="3318617" y="5326837"/>
              <a:ext cx="3312000" cy="0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Rectangle 56"/>
            <p:cNvSpPr/>
            <p:nvPr/>
          </p:nvSpPr>
          <p:spPr>
            <a:xfrm>
              <a:off x="3318617" y="4265256"/>
              <a:ext cx="3316063" cy="2133531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ectangle 57"/>
            <p:cNvSpPr/>
            <p:nvPr/>
          </p:nvSpPr>
          <p:spPr>
            <a:xfrm rot="16200000">
              <a:off x="2869688" y="5775767"/>
              <a:ext cx="1100062" cy="202203"/>
            </a:xfrm>
            <a:prstGeom prst="rect">
              <a:avLst/>
            </a:prstGeom>
            <a:noFill/>
            <a:ln w="38100">
              <a:solidFill>
                <a:srgbClr val="92D05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1185686" y="4785310"/>
              <a:ext cx="1526831" cy="1440228"/>
            </a:xfrm>
            <a:prstGeom prst="cube">
              <a:avLst/>
            </a:prstGeom>
            <a:solidFill>
              <a:srgbClr val="FFC000"/>
            </a:solidFill>
            <a:ln w="28575">
              <a:solidFill>
                <a:srgbClr val="FF0000"/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ectangle 59"/>
            <p:cNvSpPr/>
            <p:nvPr/>
          </p:nvSpPr>
          <p:spPr>
            <a:xfrm>
              <a:off x="1189632" y="5179711"/>
              <a:ext cx="1155603" cy="202202"/>
            </a:xfrm>
            <a:prstGeom prst="rect">
              <a:avLst/>
            </a:prstGeom>
            <a:noFill/>
            <a:ln w="38100">
              <a:solidFill>
                <a:srgbClr val="92D05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Parallelogram 60"/>
            <p:cNvSpPr/>
            <p:nvPr/>
          </p:nvSpPr>
          <p:spPr>
            <a:xfrm>
              <a:off x="1176807" y="4960776"/>
              <a:ext cx="1339359" cy="193982"/>
            </a:xfrm>
            <a:prstGeom prst="parallelogram">
              <a:avLst>
                <a:gd name="adj" fmla="val 98973"/>
              </a:avLst>
            </a:prstGeom>
            <a:noFill/>
            <a:ln w="38100">
              <a:solidFill>
                <a:srgbClr val="00B0F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Multiply 61"/>
            <p:cNvSpPr/>
            <p:nvPr/>
          </p:nvSpPr>
          <p:spPr>
            <a:xfrm>
              <a:off x="1423331" y="5055987"/>
              <a:ext cx="237043" cy="249143"/>
            </a:xfrm>
            <a:prstGeom prst="mathMultiply">
              <a:avLst/>
            </a:prstGeom>
            <a:solidFill>
              <a:schemeClr val="tx1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Multiply 62"/>
            <p:cNvSpPr/>
            <p:nvPr/>
          </p:nvSpPr>
          <p:spPr>
            <a:xfrm>
              <a:off x="1182193" y="5055651"/>
              <a:ext cx="237043" cy="249143"/>
            </a:xfrm>
            <a:prstGeom prst="mathMultiply">
              <a:avLst/>
            </a:prstGeom>
            <a:solidFill>
              <a:schemeClr val="tx1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Multiply 63"/>
            <p:cNvSpPr/>
            <p:nvPr/>
          </p:nvSpPr>
          <p:spPr>
            <a:xfrm>
              <a:off x="1660735" y="5055539"/>
              <a:ext cx="237043" cy="249143"/>
            </a:xfrm>
            <a:prstGeom prst="mathMultiply">
              <a:avLst/>
            </a:prstGeom>
            <a:solidFill>
              <a:schemeClr val="tx1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Multiply 64"/>
            <p:cNvSpPr/>
            <p:nvPr/>
          </p:nvSpPr>
          <p:spPr>
            <a:xfrm>
              <a:off x="1900260" y="5053921"/>
              <a:ext cx="237043" cy="249143"/>
            </a:xfrm>
            <a:prstGeom prst="mathMultiply">
              <a:avLst/>
            </a:prstGeom>
            <a:solidFill>
              <a:schemeClr val="tx1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Multiply 65"/>
            <p:cNvSpPr/>
            <p:nvPr/>
          </p:nvSpPr>
          <p:spPr>
            <a:xfrm>
              <a:off x="2134591" y="5055063"/>
              <a:ext cx="237043" cy="249143"/>
            </a:xfrm>
            <a:prstGeom prst="mathMultiply">
              <a:avLst/>
            </a:prstGeom>
            <a:solidFill>
              <a:schemeClr val="tx1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7120602" y="4869802"/>
              <a:ext cx="1566198" cy="369332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FF0000"/>
                  </a:solidFill>
                </a:rPr>
                <a:t>Face boundary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68" name="Straight Arrow Connector 67"/>
            <p:cNvCxnSpPr/>
            <p:nvPr/>
          </p:nvCxnSpPr>
          <p:spPr>
            <a:xfrm flipH="1">
              <a:off x="6023444" y="5025926"/>
              <a:ext cx="1061094" cy="252221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Arrow Connector 68"/>
            <p:cNvCxnSpPr/>
            <p:nvPr/>
          </p:nvCxnSpPr>
          <p:spPr>
            <a:xfrm flipH="1">
              <a:off x="6685474" y="5066621"/>
              <a:ext cx="449858" cy="713812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urved Connector 69"/>
            <p:cNvCxnSpPr>
              <a:stCxn id="73" idx="1"/>
              <a:endCxn id="61" idx="1"/>
            </p:cNvCxnSpPr>
            <p:nvPr/>
          </p:nvCxnSpPr>
          <p:spPr>
            <a:xfrm rot="16200000" flipV="1">
              <a:off x="3380267" y="3522990"/>
              <a:ext cx="153734" cy="3029306"/>
            </a:xfrm>
            <a:prstGeom prst="curvedConnector3">
              <a:avLst>
                <a:gd name="adj1" fmla="val 442525"/>
              </a:avLst>
            </a:prstGeom>
            <a:ln w="38100">
              <a:solidFill>
                <a:srgbClr val="00B0F0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>
              <a:off x="5536594" y="4262533"/>
              <a:ext cx="0" cy="2136254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>
              <a:off x="4413433" y="4262533"/>
              <a:ext cx="0" cy="2136254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Rectangle 72"/>
            <p:cNvSpPr/>
            <p:nvPr/>
          </p:nvSpPr>
          <p:spPr>
            <a:xfrm rot="5400000">
              <a:off x="4870987" y="4662798"/>
              <a:ext cx="201600" cy="1105023"/>
            </a:xfrm>
            <a:prstGeom prst="rect">
              <a:avLst/>
            </a:prstGeom>
            <a:noFill/>
            <a:ln w="38100">
              <a:solidFill>
                <a:srgbClr val="00B0F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4" name="Group 73"/>
            <p:cNvGrpSpPr/>
            <p:nvPr/>
          </p:nvGrpSpPr>
          <p:grpSpPr>
            <a:xfrm rot="5400000">
              <a:off x="3767710" y="4663930"/>
              <a:ext cx="1188649" cy="2331348"/>
              <a:chOff x="-239977" y="4336248"/>
              <a:chExt cx="1350863" cy="2499222"/>
            </a:xfrm>
          </p:grpSpPr>
          <p:sp>
            <p:nvSpPr>
              <p:cNvPr id="75" name="Multiply 74"/>
              <p:cNvSpPr/>
              <p:nvPr/>
            </p:nvSpPr>
            <p:spPr>
              <a:xfrm>
                <a:off x="119359" y="6576396"/>
                <a:ext cx="241271" cy="259067"/>
              </a:xfrm>
              <a:prstGeom prst="mathMultiply">
                <a:avLst/>
              </a:prstGeom>
              <a:solidFill>
                <a:schemeClr val="tx1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Multiply 75"/>
              <p:cNvSpPr/>
              <p:nvPr/>
            </p:nvSpPr>
            <p:spPr>
              <a:xfrm>
                <a:off x="-132333" y="6576019"/>
                <a:ext cx="241271" cy="259067"/>
              </a:xfrm>
              <a:prstGeom prst="mathMultiply">
                <a:avLst/>
              </a:prstGeom>
              <a:solidFill>
                <a:schemeClr val="tx1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Multiply 76"/>
              <p:cNvSpPr/>
              <p:nvPr/>
            </p:nvSpPr>
            <p:spPr>
              <a:xfrm>
                <a:off x="367048" y="6574269"/>
                <a:ext cx="241272" cy="259067"/>
              </a:xfrm>
              <a:prstGeom prst="mathMultiply">
                <a:avLst/>
              </a:prstGeom>
              <a:solidFill>
                <a:schemeClr val="tx1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Multiply 77"/>
              <p:cNvSpPr/>
              <p:nvPr/>
            </p:nvSpPr>
            <p:spPr>
              <a:xfrm>
                <a:off x="617008" y="6575718"/>
                <a:ext cx="241271" cy="259067"/>
              </a:xfrm>
              <a:prstGeom prst="mathMultiply">
                <a:avLst/>
              </a:prstGeom>
              <a:solidFill>
                <a:schemeClr val="tx1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Multiply 78"/>
              <p:cNvSpPr/>
              <p:nvPr/>
            </p:nvSpPr>
            <p:spPr>
              <a:xfrm>
                <a:off x="869614" y="6576403"/>
                <a:ext cx="241272" cy="259067"/>
              </a:xfrm>
              <a:prstGeom prst="mathMultiply">
                <a:avLst/>
              </a:prstGeom>
              <a:solidFill>
                <a:schemeClr val="tx1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Multiply 79"/>
              <p:cNvSpPr/>
              <p:nvPr/>
            </p:nvSpPr>
            <p:spPr>
              <a:xfrm>
                <a:off x="-239977" y="4336248"/>
                <a:ext cx="241273" cy="259067"/>
              </a:xfrm>
              <a:prstGeom prst="mathMultiply">
                <a:avLst/>
              </a:prstGeom>
              <a:solidFill>
                <a:schemeClr val="tx1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Multiply 80"/>
              <p:cNvSpPr/>
              <p:nvPr/>
            </p:nvSpPr>
            <p:spPr>
              <a:xfrm>
                <a:off x="-238041" y="4569287"/>
                <a:ext cx="241274" cy="259067"/>
              </a:xfrm>
              <a:prstGeom prst="mathMultiply">
                <a:avLst/>
              </a:prstGeom>
              <a:solidFill>
                <a:schemeClr val="tx1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Multiply 81"/>
              <p:cNvSpPr/>
              <p:nvPr/>
            </p:nvSpPr>
            <p:spPr>
              <a:xfrm>
                <a:off x="-235335" y="4807980"/>
                <a:ext cx="241274" cy="259067"/>
              </a:xfrm>
              <a:prstGeom prst="mathMultiply">
                <a:avLst/>
              </a:prstGeom>
              <a:solidFill>
                <a:schemeClr val="tx1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Multiply 82"/>
              <p:cNvSpPr/>
              <p:nvPr/>
            </p:nvSpPr>
            <p:spPr>
              <a:xfrm>
                <a:off x="-235659" y="5044365"/>
                <a:ext cx="241274" cy="259067"/>
              </a:xfrm>
              <a:prstGeom prst="mathMultiply">
                <a:avLst/>
              </a:prstGeom>
              <a:solidFill>
                <a:schemeClr val="tx1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Multiply 83"/>
              <p:cNvSpPr/>
              <p:nvPr/>
            </p:nvSpPr>
            <p:spPr>
              <a:xfrm>
                <a:off x="-230655" y="5274373"/>
                <a:ext cx="241274" cy="259067"/>
              </a:xfrm>
              <a:prstGeom prst="mathMultiply">
                <a:avLst/>
              </a:prstGeom>
              <a:solidFill>
                <a:schemeClr val="tx1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5" name="Freeform 84"/>
            <p:cNvSpPr/>
            <p:nvPr/>
          </p:nvSpPr>
          <p:spPr>
            <a:xfrm>
              <a:off x="1745820" y="5391692"/>
              <a:ext cx="1676400" cy="1235268"/>
            </a:xfrm>
            <a:custGeom>
              <a:avLst/>
              <a:gdLst>
                <a:gd name="connsiteX0" fmla="*/ 1676400 w 1676400"/>
                <a:gd name="connsiteY0" fmla="*/ 1016000 h 1201275"/>
                <a:gd name="connsiteX1" fmla="*/ 1416050 w 1676400"/>
                <a:gd name="connsiteY1" fmla="*/ 1200150 h 1201275"/>
                <a:gd name="connsiteX2" fmla="*/ 323850 w 1676400"/>
                <a:gd name="connsiteY2" fmla="*/ 1022350 h 1201275"/>
                <a:gd name="connsiteX3" fmla="*/ 0 w 1676400"/>
                <a:gd name="connsiteY3" fmla="*/ 0 h 1201275"/>
                <a:gd name="connsiteX0" fmla="*/ 1676400 w 1676400"/>
                <a:gd name="connsiteY0" fmla="*/ 1016000 h 1195515"/>
                <a:gd name="connsiteX1" fmla="*/ 1320800 w 1676400"/>
                <a:gd name="connsiteY1" fmla="*/ 1193800 h 1195515"/>
                <a:gd name="connsiteX2" fmla="*/ 323850 w 1676400"/>
                <a:gd name="connsiteY2" fmla="*/ 1022350 h 1195515"/>
                <a:gd name="connsiteX3" fmla="*/ 0 w 1676400"/>
                <a:gd name="connsiteY3" fmla="*/ 0 h 1195515"/>
                <a:gd name="connsiteX0" fmla="*/ 1676400 w 1676400"/>
                <a:gd name="connsiteY0" fmla="*/ 1016000 h 1195515"/>
                <a:gd name="connsiteX1" fmla="*/ 1320800 w 1676400"/>
                <a:gd name="connsiteY1" fmla="*/ 1193800 h 1195515"/>
                <a:gd name="connsiteX2" fmla="*/ 457200 w 1676400"/>
                <a:gd name="connsiteY2" fmla="*/ 1022350 h 1195515"/>
                <a:gd name="connsiteX3" fmla="*/ 0 w 1676400"/>
                <a:gd name="connsiteY3" fmla="*/ 0 h 1195515"/>
                <a:gd name="connsiteX0" fmla="*/ 1676400 w 1676400"/>
                <a:gd name="connsiteY0" fmla="*/ 1016000 h 1194018"/>
                <a:gd name="connsiteX1" fmla="*/ 1320800 w 1676400"/>
                <a:gd name="connsiteY1" fmla="*/ 1193800 h 1194018"/>
                <a:gd name="connsiteX2" fmla="*/ 476250 w 1676400"/>
                <a:gd name="connsiteY2" fmla="*/ 984250 h 1194018"/>
                <a:gd name="connsiteX3" fmla="*/ 0 w 1676400"/>
                <a:gd name="connsiteY3" fmla="*/ 0 h 1194018"/>
                <a:gd name="connsiteX0" fmla="*/ 1676400 w 1676400"/>
                <a:gd name="connsiteY0" fmla="*/ 1016000 h 1213032"/>
                <a:gd name="connsiteX1" fmla="*/ 1289050 w 1676400"/>
                <a:gd name="connsiteY1" fmla="*/ 1212850 h 1213032"/>
                <a:gd name="connsiteX2" fmla="*/ 476250 w 1676400"/>
                <a:gd name="connsiteY2" fmla="*/ 984250 h 1213032"/>
                <a:gd name="connsiteX3" fmla="*/ 0 w 1676400"/>
                <a:gd name="connsiteY3" fmla="*/ 0 h 1213032"/>
                <a:gd name="connsiteX0" fmla="*/ 1676400 w 1676400"/>
                <a:gd name="connsiteY0" fmla="*/ 1016000 h 1206693"/>
                <a:gd name="connsiteX1" fmla="*/ 1276350 w 1676400"/>
                <a:gd name="connsiteY1" fmla="*/ 1206500 h 1206693"/>
                <a:gd name="connsiteX2" fmla="*/ 476250 w 1676400"/>
                <a:gd name="connsiteY2" fmla="*/ 984250 h 1206693"/>
                <a:gd name="connsiteX3" fmla="*/ 0 w 1676400"/>
                <a:gd name="connsiteY3" fmla="*/ 0 h 1206693"/>
                <a:gd name="connsiteX0" fmla="*/ 1676400 w 1676400"/>
                <a:gd name="connsiteY0" fmla="*/ 1044575 h 1235268"/>
                <a:gd name="connsiteX1" fmla="*/ 1276350 w 1676400"/>
                <a:gd name="connsiteY1" fmla="*/ 1235075 h 1235268"/>
                <a:gd name="connsiteX2" fmla="*/ 476250 w 1676400"/>
                <a:gd name="connsiteY2" fmla="*/ 1012825 h 1235268"/>
                <a:gd name="connsiteX3" fmla="*/ 0 w 1676400"/>
                <a:gd name="connsiteY3" fmla="*/ 0 h 12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6400" h="1235268">
                  <a:moveTo>
                    <a:pt x="1676400" y="1044575"/>
                  </a:moveTo>
                  <a:cubicBezTo>
                    <a:pt x="1658937" y="1136121"/>
                    <a:pt x="1476375" y="1240367"/>
                    <a:pt x="1276350" y="1235075"/>
                  </a:cubicBezTo>
                  <a:cubicBezTo>
                    <a:pt x="1076325" y="1229783"/>
                    <a:pt x="688975" y="1218671"/>
                    <a:pt x="476250" y="1012825"/>
                  </a:cubicBezTo>
                  <a:cubicBezTo>
                    <a:pt x="263525" y="806979"/>
                    <a:pt x="43921" y="411162"/>
                    <a:pt x="0" y="0"/>
                  </a:cubicBezTo>
                </a:path>
              </a:pathLst>
            </a:custGeom>
            <a:noFill/>
            <a:ln w="38100">
              <a:solidFill>
                <a:schemeClr val="accent3"/>
              </a:solidFill>
              <a:headEnd type="none" w="med" len="med"/>
              <a:tailEnd type="triangl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79669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Method 2 : Sample Adaptive Offset Filter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CA" altLang="zh-TW" sz="2000" dirty="0"/>
              <a:t>When the referenced neighboring pixels cross the discontinuous edge</a:t>
            </a:r>
          </a:p>
          <a:p>
            <a:r>
              <a:rPr lang="en-CA" altLang="zh-TW" sz="2000" dirty="0"/>
              <a:t>Fetch the </a:t>
            </a:r>
            <a:r>
              <a:rPr lang="en-CA" altLang="zh-TW" sz="2000" dirty="0">
                <a:solidFill>
                  <a:srgbClr val="00B0F0"/>
                </a:solidFill>
              </a:rPr>
              <a:t>geometric pixel </a:t>
            </a:r>
            <a:r>
              <a:rPr lang="en-CA" altLang="zh-TW" sz="2000" dirty="0"/>
              <a:t>located at another face for SAO filtering</a:t>
            </a:r>
            <a:endParaRPr lang="en-CA" sz="2000" dirty="0"/>
          </a:p>
          <a:p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2310745" y="2971600"/>
            <a:ext cx="4522509" cy="3009472"/>
            <a:chOff x="2315942" y="3146854"/>
            <a:chExt cx="4522509" cy="3009472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15942" y="3146854"/>
              <a:ext cx="4522509" cy="3009472"/>
            </a:xfrm>
            <a:prstGeom prst="rect">
              <a:avLst/>
            </a:prstGeom>
            <a:ln>
              <a:noFill/>
            </a:ln>
          </p:spPr>
        </p:pic>
        <p:grpSp>
          <p:nvGrpSpPr>
            <p:cNvPr id="6" name="Group 5"/>
            <p:cNvGrpSpPr/>
            <p:nvPr/>
          </p:nvGrpSpPr>
          <p:grpSpPr>
            <a:xfrm>
              <a:off x="2316480" y="4292341"/>
              <a:ext cx="2532147" cy="1295787"/>
              <a:chOff x="2440545" y="4442163"/>
              <a:chExt cx="2385326" cy="1220653"/>
            </a:xfrm>
          </p:grpSpPr>
          <p:grpSp>
            <p:nvGrpSpPr>
              <p:cNvPr id="7" name="Group 6"/>
              <p:cNvGrpSpPr/>
              <p:nvPr/>
            </p:nvGrpSpPr>
            <p:grpSpPr>
              <a:xfrm>
                <a:off x="2440545" y="5192299"/>
                <a:ext cx="154800" cy="470517"/>
                <a:chOff x="4649940" y="3500837"/>
                <a:chExt cx="154800" cy="470517"/>
              </a:xfrm>
            </p:grpSpPr>
            <p:sp>
              <p:nvSpPr>
                <p:cNvPr id="25" name="Rectangle 24"/>
                <p:cNvSpPr/>
                <p:nvPr/>
              </p:nvSpPr>
              <p:spPr>
                <a:xfrm>
                  <a:off x="4649940" y="3500837"/>
                  <a:ext cx="154800" cy="470517"/>
                </a:xfrm>
                <a:prstGeom prst="rect">
                  <a:avLst/>
                </a:prstGeom>
                <a:noFill/>
                <a:ln w="19050">
                  <a:solidFill>
                    <a:srgbClr val="FFFF00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26" name="Straight Connector 25"/>
                <p:cNvCxnSpPr/>
                <p:nvPr/>
              </p:nvCxnSpPr>
              <p:spPr>
                <a:xfrm>
                  <a:off x="4653540" y="3658040"/>
                  <a:ext cx="151200" cy="0"/>
                </a:xfrm>
                <a:prstGeom prst="line">
                  <a:avLst/>
                </a:prstGeom>
                <a:ln w="19050">
                  <a:solidFill>
                    <a:srgbClr val="FFFF00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Connector 26"/>
                <p:cNvCxnSpPr/>
                <p:nvPr/>
              </p:nvCxnSpPr>
              <p:spPr>
                <a:xfrm>
                  <a:off x="4653540" y="3810586"/>
                  <a:ext cx="151200" cy="0"/>
                </a:xfrm>
                <a:prstGeom prst="line">
                  <a:avLst/>
                </a:prstGeom>
                <a:ln w="19050">
                  <a:solidFill>
                    <a:srgbClr val="FFFF00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Straight Connector 27"/>
                <p:cNvCxnSpPr/>
                <p:nvPr/>
              </p:nvCxnSpPr>
              <p:spPr>
                <a:xfrm rot="5400000">
                  <a:off x="4417838" y="3737354"/>
                  <a:ext cx="468000" cy="0"/>
                </a:xfrm>
                <a:prstGeom prst="line">
                  <a:avLst/>
                </a:prstGeom>
                <a:ln w="19050">
                  <a:solidFill>
                    <a:srgbClr val="FFFF00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" name="Group 7"/>
              <p:cNvGrpSpPr/>
              <p:nvPr/>
            </p:nvGrpSpPr>
            <p:grpSpPr>
              <a:xfrm>
                <a:off x="4318127" y="4442163"/>
                <a:ext cx="507744" cy="509574"/>
                <a:chOff x="7433845" y="4195425"/>
                <a:chExt cx="507744" cy="509574"/>
              </a:xfrm>
            </p:grpSpPr>
            <p:sp>
              <p:nvSpPr>
                <p:cNvPr id="15" name="Rectangle 14"/>
                <p:cNvSpPr/>
                <p:nvPr/>
              </p:nvSpPr>
              <p:spPr>
                <a:xfrm>
                  <a:off x="7438589" y="4539160"/>
                  <a:ext cx="498255" cy="158750"/>
                </a:xfrm>
                <a:prstGeom prst="rect">
                  <a:avLst/>
                </a:prstGeom>
                <a:pattFill prst="ltUpDiag">
                  <a:fgClr>
                    <a:schemeClr val="accent1"/>
                  </a:fgClr>
                  <a:bgClr>
                    <a:schemeClr val="bg1"/>
                  </a:bgClr>
                </a:patt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" name="Rectangle 15"/>
                <p:cNvSpPr/>
                <p:nvPr/>
              </p:nvSpPr>
              <p:spPr>
                <a:xfrm>
                  <a:off x="7433845" y="4195425"/>
                  <a:ext cx="169248" cy="169248"/>
                </a:xfrm>
                <a:prstGeom prst="rect">
                  <a:avLst/>
                </a:prstGeom>
                <a:noFill/>
                <a:ln w="19050">
                  <a:solidFill>
                    <a:schemeClr val="accent6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" name="Rectangle 16"/>
                <p:cNvSpPr/>
                <p:nvPr/>
              </p:nvSpPr>
              <p:spPr>
                <a:xfrm>
                  <a:off x="7772341" y="4197319"/>
                  <a:ext cx="169248" cy="169248"/>
                </a:xfrm>
                <a:prstGeom prst="rect">
                  <a:avLst/>
                </a:prstGeom>
                <a:noFill/>
                <a:ln w="19050">
                  <a:solidFill>
                    <a:schemeClr val="accent6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" name="Rectangle 17"/>
                <p:cNvSpPr/>
                <p:nvPr/>
              </p:nvSpPr>
              <p:spPr>
                <a:xfrm>
                  <a:off x="7603093" y="4197319"/>
                  <a:ext cx="169248" cy="169248"/>
                </a:xfrm>
                <a:prstGeom prst="rect">
                  <a:avLst/>
                </a:prstGeom>
                <a:noFill/>
                <a:ln w="19050">
                  <a:solidFill>
                    <a:schemeClr val="accent6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" name="Rectangle 18"/>
                <p:cNvSpPr/>
                <p:nvPr/>
              </p:nvSpPr>
              <p:spPr>
                <a:xfrm>
                  <a:off x="7433845" y="4367887"/>
                  <a:ext cx="169248" cy="169248"/>
                </a:xfrm>
                <a:prstGeom prst="rect">
                  <a:avLst/>
                </a:prstGeom>
                <a:noFill/>
                <a:ln w="19050">
                  <a:solidFill>
                    <a:schemeClr val="accent6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" name="Rectangle 19"/>
                <p:cNvSpPr/>
                <p:nvPr/>
              </p:nvSpPr>
              <p:spPr>
                <a:xfrm>
                  <a:off x="7772341" y="4366192"/>
                  <a:ext cx="169248" cy="169248"/>
                </a:xfrm>
                <a:prstGeom prst="rect">
                  <a:avLst/>
                </a:prstGeom>
                <a:noFill/>
                <a:ln w="19050">
                  <a:solidFill>
                    <a:schemeClr val="accent6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" name="Rectangle 20"/>
                <p:cNvSpPr/>
                <p:nvPr/>
              </p:nvSpPr>
              <p:spPr>
                <a:xfrm>
                  <a:off x="7603093" y="4366192"/>
                  <a:ext cx="169248" cy="169248"/>
                </a:xfrm>
                <a:prstGeom prst="rect">
                  <a:avLst/>
                </a:prstGeom>
                <a:solidFill>
                  <a:schemeClr val="accent6"/>
                </a:solidFill>
                <a:ln w="19050">
                  <a:solidFill>
                    <a:schemeClr val="accent6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" name="Rectangle 21"/>
                <p:cNvSpPr/>
                <p:nvPr/>
              </p:nvSpPr>
              <p:spPr>
                <a:xfrm>
                  <a:off x="7772341" y="4535751"/>
                  <a:ext cx="169248" cy="169248"/>
                </a:xfrm>
                <a:prstGeom prst="rect">
                  <a:avLst/>
                </a:prstGeom>
                <a:noFill/>
                <a:ln w="19050">
                  <a:solidFill>
                    <a:srgbClr val="FFFF00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" name="Rectangle 22"/>
                <p:cNvSpPr/>
                <p:nvPr/>
              </p:nvSpPr>
              <p:spPr>
                <a:xfrm>
                  <a:off x="7603093" y="4535751"/>
                  <a:ext cx="169248" cy="169248"/>
                </a:xfrm>
                <a:prstGeom prst="rect">
                  <a:avLst/>
                </a:prstGeom>
                <a:noFill/>
                <a:ln w="19050">
                  <a:solidFill>
                    <a:srgbClr val="FFFF00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" name="Rectangle 23"/>
                <p:cNvSpPr/>
                <p:nvPr/>
              </p:nvSpPr>
              <p:spPr>
                <a:xfrm>
                  <a:off x="7433845" y="4535751"/>
                  <a:ext cx="169248" cy="169248"/>
                </a:xfrm>
                <a:prstGeom prst="rect">
                  <a:avLst/>
                </a:prstGeom>
                <a:noFill/>
                <a:ln w="19050">
                  <a:solidFill>
                    <a:srgbClr val="FFFF00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cxnSp>
            <p:nvCxnSpPr>
              <p:cNvPr id="9" name="直接连接符 31"/>
              <p:cNvCxnSpPr/>
              <p:nvPr/>
            </p:nvCxnSpPr>
            <p:spPr>
              <a:xfrm>
                <a:off x="2604959" y="5423936"/>
                <a:ext cx="1974800" cy="0"/>
              </a:xfrm>
              <a:prstGeom prst="line">
                <a:avLst/>
              </a:prstGeom>
              <a:ln w="19050">
                <a:solidFill>
                  <a:schemeClr val="accent1"/>
                </a:solidFill>
                <a:headEnd type="triangl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33"/>
              <p:cNvCxnSpPr/>
              <p:nvPr/>
            </p:nvCxnSpPr>
            <p:spPr>
              <a:xfrm flipV="1">
                <a:off x="4576093" y="4957943"/>
                <a:ext cx="0" cy="468374"/>
              </a:xfrm>
              <a:prstGeom prst="line">
                <a:avLst/>
              </a:prstGeom>
              <a:ln w="19050">
                <a:solidFill>
                  <a:schemeClr val="accent1"/>
                </a:solidFill>
                <a:headEnd type="none" w="med" len="med"/>
                <a:tailEnd type="triangl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38"/>
              <p:cNvCxnSpPr/>
              <p:nvPr/>
            </p:nvCxnSpPr>
            <p:spPr>
              <a:xfrm>
                <a:off x="2602231" y="5279476"/>
                <a:ext cx="1798495" cy="0"/>
              </a:xfrm>
              <a:prstGeom prst="line">
                <a:avLst/>
              </a:prstGeom>
              <a:ln w="19050">
                <a:solidFill>
                  <a:schemeClr val="accent1"/>
                </a:solidFill>
                <a:headEnd type="triangl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39"/>
              <p:cNvCxnSpPr/>
              <p:nvPr/>
            </p:nvCxnSpPr>
            <p:spPr>
              <a:xfrm flipV="1">
                <a:off x="4400727" y="4958744"/>
                <a:ext cx="0" cy="320732"/>
              </a:xfrm>
              <a:prstGeom prst="line">
                <a:avLst/>
              </a:prstGeom>
              <a:ln w="19050">
                <a:solidFill>
                  <a:schemeClr val="accent1"/>
                </a:solidFill>
                <a:headEnd type="none" w="med" len="med"/>
                <a:tailEnd type="triangl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41"/>
              <p:cNvCxnSpPr/>
              <p:nvPr/>
            </p:nvCxnSpPr>
            <p:spPr>
              <a:xfrm flipV="1">
                <a:off x="2604959" y="5595091"/>
                <a:ext cx="2142000" cy="1"/>
              </a:xfrm>
              <a:prstGeom prst="line">
                <a:avLst/>
              </a:prstGeom>
              <a:ln w="19050">
                <a:solidFill>
                  <a:schemeClr val="accent1"/>
                </a:solidFill>
                <a:headEnd type="triangl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42"/>
              <p:cNvCxnSpPr/>
              <p:nvPr/>
            </p:nvCxnSpPr>
            <p:spPr>
              <a:xfrm flipV="1">
                <a:off x="4746696" y="4958923"/>
                <a:ext cx="0" cy="636168"/>
              </a:xfrm>
              <a:prstGeom prst="line">
                <a:avLst/>
              </a:prstGeom>
              <a:ln w="19050">
                <a:solidFill>
                  <a:schemeClr val="accent1"/>
                </a:solidFill>
                <a:headEnd type="none" w="med" len="med"/>
                <a:tailEnd type="triangl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56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Experimental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358468"/>
            <a:ext cx="8229600" cy="4289426"/>
          </a:xfrm>
        </p:spPr>
        <p:txBody>
          <a:bodyPr/>
          <a:lstStyle/>
          <a:p>
            <a:r>
              <a:rPr lang="en-US" sz="2000" dirty="0"/>
              <a:t>Code base: BMS-1.0 + 360Lib-6.0</a:t>
            </a:r>
          </a:p>
          <a:p>
            <a:r>
              <a:rPr lang="en-US" sz="2000" dirty="0"/>
              <a:t>Configuration: </a:t>
            </a:r>
            <a:r>
              <a:rPr lang="en-US" sz="2000" dirty="0">
                <a:solidFill>
                  <a:srgbClr val="00B0F0"/>
                </a:solidFill>
              </a:rPr>
              <a:t>VTM</a:t>
            </a:r>
          </a:p>
          <a:p>
            <a:r>
              <a:rPr lang="en-US" sz="2000" dirty="0"/>
              <a:t>Projection: Modified Cubemap Projection (MCP) in </a:t>
            </a:r>
            <a:r>
              <a:rPr lang="en-US" sz="2000" dirty="0" smtClean="0"/>
              <a:t>JVET-J0019 </a:t>
            </a:r>
            <a:endParaRPr lang="en-US" sz="2000" dirty="0"/>
          </a:p>
          <a:p>
            <a:r>
              <a:rPr lang="en-US" sz="2000" dirty="0"/>
              <a:t>Proposed methods vs. conventional in-loop filter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8</a:t>
            </a:fld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3856336"/>
              </p:ext>
            </p:extLst>
          </p:nvPr>
        </p:nvGraphicFramePr>
        <p:xfrm>
          <a:off x="1441947" y="2963355"/>
          <a:ext cx="6260105" cy="3497878"/>
        </p:xfrm>
        <a:graphic>
          <a:graphicData uri="http://schemas.openxmlformats.org/drawingml/2006/table">
            <a:tbl>
              <a:tblPr/>
              <a:tblGrid>
                <a:gridCol w="942975"/>
                <a:gridCol w="1373780"/>
                <a:gridCol w="657225"/>
                <a:gridCol w="657225"/>
                <a:gridCol w="657225"/>
                <a:gridCol w="657225"/>
                <a:gridCol w="657225"/>
                <a:gridCol w="657225"/>
              </a:tblGrid>
              <a:tr h="244664">
                <a:tc rowSpan="2"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zh-TW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6401" marR="6640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Method 1</a:t>
                      </a:r>
                      <a:endParaRPr lang="zh-TW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6401" marR="664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Method 2</a:t>
                      </a:r>
                      <a:endParaRPr lang="zh-TW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6401" marR="664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</a:tr>
              <a:tr h="183498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Y</a:t>
                      </a:r>
                      <a:endParaRPr lang="zh-TW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6401" marR="664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U</a:t>
                      </a:r>
                      <a:endParaRPr lang="zh-TW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6401" marR="6640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V</a:t>
                      </a:r>
                      <a:endParaRPr lang="zh-TW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6401" marR="6640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Y</a:t>
                      </a:r>
                      <a:endParaRPr lang="zh-TW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6401" marR="664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U</a:t>
                      </a:r>
                      <a:endParaRPr lang="zh-TW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6401" marR="6640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V</a:t>
                      </a:r>
                      <a:endParaRPr lang="zh-TW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6401" marR="6640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6132">
                <a:tc row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Class S1</a:t>
                      </a: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8K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SkateboardInLot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-0.91%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-1.40%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-0.41%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-1.18%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-1.81%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6132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ChairLift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-0.32%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-0.46%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-0.38%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-0.52%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6132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KiteFlite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6132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Harbor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-0.97%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-1.36%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-1.13%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-1.62%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6132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Trolley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-0.42%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-0.30%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-0.55%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-0.43%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6132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GasLamp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-0.58%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-0.47%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-0.66%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-0.54%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6132"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Class S2</a:t>
                      </a: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6K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Balboa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-0.30%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-0.48%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-0.44%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-0.40%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-0.57%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-0.63%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6132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Broadway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-0.30%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-0.43%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-0.37%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-0.40%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-0.37%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-0.45%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6132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Landing2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-1.53%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-1.27%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-1.75%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-1.48%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6132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BranCastle2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-0.42%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6132"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Class S1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-0.53%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-0.67%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-0.70%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-0.87%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6132"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Class S2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-0.63%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-0.56%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-0.30%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-0.74%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-0.75%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6132"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b="1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Overall</a:t>
                      </a:r>
                      <a:endParaRPr lang="en-US" sz="1100" b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-0.57%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-0.63%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-0.72%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-0.82%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3577175" y="6489907"/>
            <a:ext cx="198964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304800" algn="l"/>
              </a:tabLst>
            </a:pP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ea typeface="PMingLiU" panose="02020500000000000000" pitchFamily="18" charset="-120"/>
              </a:rPr>
              <a:t>End-to-End WS-PSNR</a:t>
            </a:r>
            <a:endParaRPr lang="zh-TW" altLang="en-US" sz="1400" dirty="0">
              <a:solidFill>
                <a:srgbClr val="000000"/>
              </a:solidFill>
              <a:latin typeface="Arial" panose="020B0604020202020204" pitchFamily="34" charset="0"/>
              <a:ea typeface="PMingLiU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79286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Experimental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358468"/>
            <a:ext cx="8229600" cy="4289426"/>
          </a:xfrm>
        </p:spPr>
        <p:txBody>
          <a:bodyPr/>
          <a:lstStyle/>
          <a:p>
            <a:r>
              <a:rPr lang="en-US" sz="2000" dirty="0"/>
              <a:t>Code base: BMS-1.0 + 360Lib-6.0</a:t>
            </a:r>
          </a:p>
          <a:p>
            <a:r>
              <a:rPr lang="en-US" sz="2000" dirty="0"/>
              <a:t>Configuration: </a:t>
            </a:r>
            <a:r>
              <a:rPr lang="en-US" sz="2000" dirty="0" smtClean="0">
                <a:solidFill>
                  <a:srgbClr val="00B0F0"/>
                </a:solidFill>
              </a:rPr>
              <a:t>BMS</a:t>
            </a:r>
            <a:endParaRPr lang="en-US" sz="2000" dirty="0">
              <a:solidFill>
                <a:srgbClr val="00B0F0"/>
              </a:solidFill>
            </a:endParaRPr>
          </a:p>
          <a:p>
            <a:r>
              <a:rPr lang="en-US" sz="2000" dirty="0"/>
              <a:t>Projection: Modified Cubemap Projection (MCP) in </a:t>
            </a:r>
            <a:r>
              <a:rPr lang="en-US" sz="2000" dirty="0" smtClean="0"/>
              <a:t>JVET-J0019 </a:t>
            </a:r>
            <a:endParaRPr lang="en-US" sz="2000" dirty="0"/>
          </a:p>
          <a:p>
            <a:r>
              <a:rPr lang="en-US" sz="2000" dirty="0"/>
              <a:t>Proposed methods vs. conventional in-loop filter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9</a:t>
            </a:fld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6254607"/>
              </p:ext>
            </p:extLst>
          </p:nvPr>
        </p:nvGraphicFramePr>
        <p:xfrm>
          <a:off x="1441947" y="2963355"/>
          <a:ext cx="6260105" cy="3497878"/>
        </p:xfrm>
        <a:graphic>
          <a:graphicData uri="http://schemas.openxmlformats.org/drawingml/2006/table">
            <a:tbl>
              <a:tblPr/>
              <a:tblGrid>
                <a:gridCol w="942975"/>
                <a:gridCol w="1373780"/>
                <a:gridCol w="657225"/>
                <a:gridCol w="657225"/>
                <a:gridCol w="657225"/>
                <a:gridCol w="657225"/>
                <a:gridCol w="657225"/>
                <a:gridCol w="657225"/>
              </a:tblGrid>
              <a:tr h="244664">
                <a:tc rowSpan="2"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zh-TW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6401" marR="6640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Method 1</a:t>
                      </a:r>
                      <a:endParaRPr lang="zh-TW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6401" marR="664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Method 2</a:t>
                      </a:r>
                      <a:endParaRPr lang="zh-TW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6401" marR="664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</a:tr>
              <a:tr h="183498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Y</a:t>
                      </a:r>
                      <a:endParaRPr lang="zh-TW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6401" marR="664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U</a:t>
                      </a:r>
                      <a:endParaRPr lang="zh-TW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6401" marR="6640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V</a:t>
                      </a:r>
                      <a:endParaRPr lang="zh-TW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6401" marR="6640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Y</a:t>
                      </a:r>
                      <a:endParaRPr lang="zh-TW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6401" marR="664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U</a:t>
                      </a:r>
                      <a:endParaRPr lang="zh-TW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6401" marR="6640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V</a:t>
                      </a:r>
                      <a:endParaRPr lang="zh-TW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6401" marR="6640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6132">
                <a:tc row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Class S1</a:t>
                      </a: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8K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SkateboardInLot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-0.71%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-1.32%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6132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ChairLift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-0.39%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-0.18%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-0.37%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6132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KiteFlite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6132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Harbor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-0.68%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-0.87%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-0.94%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-1.10%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6132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Trolley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-0.39%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-0.34%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6132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GasLamp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-0.57%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-0.40%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6132"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Class S2</a:t>
                      </a: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6K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Balboa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-0.20%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6132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Broadway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-0.33%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-0.55%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6132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Landing2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-0.29%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-1.52%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-1.30%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6132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BranCastle2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-0.28%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-0.34%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6132"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Class S1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-0.49%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-0.62%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6132"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Class S2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-0.54%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-0.58%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6132"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b="1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Overall</a:t>
                      </a:r>
                      <a:endParaRPr lang="en-US" sz="1100" b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1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1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-0.51%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-0.60%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3577175" y="6489907"/>
            <a:ext cx="198964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304800" algn="l"/>
              </a:tabLst>
            </a:pP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ea typeface="PMingLiU" panose="02020500000000000000" pitchFamily="18" charset="-120"/>
              </a:rPr>
              <a:t>End-to-End WS-PSNR</a:t>
            </a:r>
            <a:endParaRPr lang="zh-TW" altLang="en-US" sz="1400" dirty="0">
              <a:solidFill>
                <a:srgbClr val="000000"/>
              </a:solidFill>
              <a:latin typeface="Arial" panose="020B0604020202020204" pitchFamily="34" charset="0"/>
              <a:ea typeface="PMingLiU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417930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ediaTek-Internal_Use">
  <a:themeElements>
    <a:clrScheme name="Custom 7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9A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4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1.xml><?xml version="1.0" encoding="utf-8"?>
<a:theme xmlns:a="http://schemas.openxmlformats.org/drawingml/2006/main" name="2_MediaTek-Internal_Use">
  <a:themeElements>
    <a:clrScheme name="Custom 7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9A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2.xml><?xml version="1.0" encoding="utf-8"?>
<a:theme xmlns:a="http://schemas.openxmlformats.org/drawingml/2006/main" name="5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3.xml><?xml version="1.0" encoding="utf-8"?>
<a:theme xmlns:a="http://schemas.openxmlformats.org/drawingml/2006/main" name="3_MediaTek">
  <a:themeElements>
    <a:clrScheme name="Custom 7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9A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4.xml><?xml version="1.0" encoding="utf-8"?>
<a:theme xmlns:a="http://schemas.openxmlformats.org/drawingml/2006/main" name="6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5.xml><?xml version="1.0" encoding="utf-8"?>
<a:theme xmlns:a="http://schemas.openxmlformats.org/drawingml/2006/main" name="3_MediaTek-Internal_Use">
  <a:themeElements>
    <a:clrScheme name="Custom 7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9A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6.xml><?xml version="1.0" encoding="utf-8"?>
<a:theme xmlns:a="http://schemas.openxmlformats.org/drawingml/2006/main" name="7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7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MediaTek">
  <a:themeElements>
    <a:clrScheme name="Custom 7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9A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1_MediaTek">
  <a:themeElements>
    <a:clrScheme name="Custom 5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9A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2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1_MediaTek-Internal_Use">
  <a:themeElements>
    <a:clrScheme name="Custom 7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9A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3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2_MediaTek">
  <a:themeElements>
    <a:clrScheme name="Custom 7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9A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MediaTek-Standard</Template>
  <TotalTime>29061</TotalTime>
  <Words>1073</Words>
  <Application>Microsoft Office PowerPoint</Application>
  <PresentationFormat>如螢幕大小 (4:3)</PresentationFormat>
  <Paragraphs>299</Paragraphs>
  <Slides>18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16</vt:i4>
      </vt:variant>
      <vt:variant>
        <vt:lpstr>投影片標題</vt:lpstr>
      </vt:variant>
      <vt:variant>
        <vt:i4>18</vt:i4>
      </vt:variant>
    </vt:vector>
  </HeadingPairs>
  <TitlesOfParts>
    <vt:vector size="43" baseType="lpstr">
      <vt:lpstr>Lucida Grande</vt:lpstr>
      <vt:lpstr>SimHei</vt:lpstr>
      <vt:lpstr>新細明體</vt:lpstr>
      <vt:lpstr>新細明體</vt:lpstr>
      <vt:lpstr>Arial</vt:lpstr>
      <vt:lpstr>Calibri</vt:lpstr>
      <vt:lpstr>Calibri Bold</vt:lpstr>
      <vt:lpstr>Times New Roman</vt:lpstr>
      <vt:lpstr>Wingdings</vt:lpstr>
      <vt:lpstr>MediaTek-Internal_Use</vt:lpstr>
      <vt:lpstr>Custom Design</vt:lpstr>
      <vt:lpstr>MediaTek</vt:lpstr>
      <vt:lpstr>1_Custom Design</vt:lpstr>
      <vt:lpstr>1_MediaTek</vt:lpstr>
      <vt:lpstr>2_Custom Design</vt:lpstr>
      <vt:lpstr>1_MediaTek-Internal_Use</vt:lpstr>
      <vt:lpstr>3_Custom Design</vt:lpstr>
      <vt:lpstr>2_MediaTek</vt:lpstr>
      <vt:lpstr>4_Custom Design</vt:lpstr>
      <vt:lpstr>2_MediaTek-Internal_Use</vt:lpstr>
      <vt:lpstr>5_Custom Design</vt:lpstr>
      <vt:lpstr>3_MediaTek</vt:lpstr>
      <vt:lpstr>6_Custom Design</vt:lpstr>
      <vt:lpstr>3_MediaTek-Internal_Use</vt:lpstr>
      <vt:lpstr>7_Custom Design</vt:lpstr>
      <vt:lpstr>JVET-K0142 AHG 8: 360°-based  In-loop Filters for Cubemap Projection</vt:lpstr>
      <vt:lpstr>Overall Summary</vt:lpstr>
      <vt:lpstr>Introduction</vt:lpstr>
      <vt:lpstr>Method 1:  Disable Filtering at Discontinuous Edge</vt:lpstr>
      <vt:lpstr>Method 2:  Filtering based on geometric continuity</vt:lpstr>
      <vt:lpstr>Method 2: De-blocking Filter</vt:lpstr>
      <vt:lpstr>Method 2 : Sample Adaptive Offset Filter</vt:lpstr>
      <vt:lpstr>Experimental Results</vt:lpstr>
      <vt:lpstr>Experimental Results</vt:lpstr>
      <vt:lpstr>Subjective Quality Evaluation</vt:lpstr>
      <vt:lpstr>Anchor:  Conventional In-loop Filtering</vt:lpstr>
      <vt:lpstr>Method 1:  Disable Filtering at Discontinuous Edge</vt:lpstr>
      <vt:lpstr>Method 2:  Filtering based on geometric continuity</vt:lpstr>
      <vt:lpstr>Anchor:  Conventional In-loop Filtering</vt:lpstr>
      <vt:lpstr>Method 1:  Disable Filtering at Discontinuous Edge</vt:lpstr>
      <vt:lpstr>Method 2:  Filtering based on geometric continuity</vt:lpstr>
      <vt:lpstr>Conclusions</vt:lpstr>
      <vt:lpstr>PowerPoint 簡報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Louise Lee (李亞璇)</dc:creator>
  <cp:lastModifiedBy>JL Lin (林建良)</cp:lastModifiedBy>
  <cp:revision>537</cp:revision>
  <dcterms:created xsi:type="dcterms:W3CDTF">2018-03-22T05:35:50Z</dcterms:created>
  <dcterms:modified xsi:type="dcterms:W3CDTF">2018-07-13T12:16:05Z</dcterms:modified>
</cp:coreProperties>
</file>