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5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6" r:id="rId2"/>
    <p:sldMasterId id="2147483699" r:id="rId3"/>
    <p:sldMasterId id="2147483712" r:id="rId4"/>
    <p:sldMasterId id="2147483725" r:id="rId5"/>
    <p:sldMasterId id="2147483738" r:id="rId6"/>
    <p:sldMasterId id="2147483751" r:id="rId7"/>
    <p:sldMasterId id="2147483764" r:id="rId8"/>
    <p:sldMasterId id="2147483777" r:id="rId9"/>
    <p:sldMasterId id="2147483790" r:id="rId10"/>
    <p:sldMasterId id="2147483803" r:id="rId11"/>
    <p:sldMasterId id="2147483816" r:id="rId12"/>
    <p:sldMasterId id="2147483829" r:id="rId13"/>
    <p:sldMasterId id="2147483842" r:id="rId14"/>
    <p:sldMasterId id="2147483855" r:id="rId15"/>
    <p:sldMasterId id="2147483868" r:id="rId16"/>
  </p:sldMasterIdLst>
  <p:notesMasterIdLst>
    <p:notesMasterId r:id="rId34"/>
  </p:notesMasterIdLst>
  <p:handoutMasterIdLst>
    <p:handoutMasterId r:id="rId35"/>
  </p:handoutMasterIdLst>
  <p:sldIdLst>
    <p:sldId id="256" r:id="rId17"/>
    <p:sldId id="400" r:id="rId18"/>
    <p:sldId id="401" r:id="rId19"/>
    <p:sldId id="409" r:id="rId20"/>
    <p:sldId id="402" r:id="rId21"/>
    <p:sldId id="403" r:id="rId22"/>
    <p:sldId id="404" r:id="rId23"/>
    <p:sldId id="405" r:id="rId24"/>
    <p:sldId id="411" r:id="rId25"/>
    <p:sldId id="418" r:id="rId26"/>
    <p:sldId id="412" r:id="rId27"/>
    <p:sldId id="413" r:id="rId28"/>
    <p:sldId id="414" r:id="rId29"/>
    <p:sldId id="415" r:id="rId30"/>
    <p:sldId id="416" r:id="rId31"/>
    <p:sldId id="417" r:id="rId32"/>
    <p:sldId id="40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ise Lee (李亞璇)" initials="LL(" lastIdx="0" clrIdx="0">
    <p:extLst>
      <p:ext uri="{19B8F6BF-5375-455C-9EA6-DF929625EA0E}">
        <p15:presenceInfo xmlns:p15="http://schemas.microsoft.com/office/powerpoint/2012/main" userId="S-1-5-21-1711831044-1024940897-1435325219-1344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CE"/>
    <a:srgbClr val="CCFFCC"/>
    <a:srgbClr val="FF9900"/>
    <a:srgbClr val="000000"/>
    <a:srgbClr val="0070C0"/>
    <a:srgbClr val="C5EFFF"/>
    <a:srgbClr val="EAF8FF"/>
    <a:srgbClr val="33CCFF"/>
    <a:srgbClr val="52D0FF"/>
    <a:srgbClr val="FD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6433" autoAdjust="0"/>
  </p:normalViewPr>
  <p:slideViewPr>
    <p:cSldViewPr snapToGrid="0">
      <p:cViewPr varScale="1">
        <p:scale>
          <a:sx n="64" d="100"/>
          <a:sy n="64" d="100"/>
        </p:scale>
        <p:origin x="14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6780A-D864-41D9-BF99-75F0BB002443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01B45-8A47-4465-A50B-557B7179C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24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F05AB-396F-4C30-97FC-0D59D434DF52}" type="datetimeFigureOut">
              <a:rPr lang="zh-TW" altLang="en-US" smtClean="0"/>
              <a:t>2018/7/13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ABBF6-01E8-4D1C-A114-D00C6B0ED0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094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2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100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94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333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178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443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3045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4414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792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9041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35109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270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89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75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899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4300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090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8893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081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1311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464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46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92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670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569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2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7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67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4372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1769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457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67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8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35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1656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631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0311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444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27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1538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20120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1518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76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67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12130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78787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3528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4185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1472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26344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4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2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5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37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662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181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278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18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358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0926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73183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6099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7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11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9486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69976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8617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225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70241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76267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9019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5765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49123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5783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73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8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  <p:sp>
        <p:nvSpPr>
          <p:cNvPr id="6" name="文字方塊 5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JVET-K0141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6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3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JVET-K0141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71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26" name="Picture 2" descr="http://we/Content/images/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40" y="6362551"/>
            <a:ext cx="786373" cy="19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字方塊 2"/>
          <p:cNvSpPr txBox="1"/>
          <p:nvPr userDrawn="1"/>
        </p:nvSpPr>
        <p:spPr>
          <a:xfrm>
            <a:off x="7954995" y="93446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JVET-K0141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803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97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09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245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9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3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91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39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81104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4920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3291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1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6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9797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0286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7276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605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411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29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896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8001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92372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6558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0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04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970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400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450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074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527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04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11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419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60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5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498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88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469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69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934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32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570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70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671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3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0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964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953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845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655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051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671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121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19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0863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07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3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2" name="Picture 1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33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79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34535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57200" y="1854201"/>
            <a:ext cx="8229600" cy="431440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338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622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914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988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4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471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195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2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9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223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884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0" name="Picture 9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88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468966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1133"/>
            <a:ext cx="8229600" cy="4254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165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865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325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9671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9985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05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48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6182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340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743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5142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72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47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779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14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871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2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9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17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2664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242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133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453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234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5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659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928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6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608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010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599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670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060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763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8294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310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865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3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00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image" Target="../media/image1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image" Target="../media/image2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8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73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91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09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0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37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9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61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65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3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4689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8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bg1"/>
        </a:buClr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Calibri Bold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4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5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0EF1384-E262-492E-9DEF-25B4520AAB84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3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7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7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7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102964" y="3835403"/>
            <a:ext cx="5583836" cy="105833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CA" sz="2400" dirty="0" smtClean="0"/>
              <a:t>Cheng-</a:t>
            </a:r>
            <a:r>
              <a:rPr lang="en-CA" sz="2400" dirty="0" err="1" smtClean="0"/>
              <a:t>Hsuan</a:t>
            </a:r>
            <a:r>
              <a:rPr lang="en-CA" sz="2400" dirty="0" smtClean="0"/>
              <a:t> </a:t>
            </a:r>
            <a:r>
              <a:rPr lang="en-CA" sz="2400" dirty="0"/>
              <a:t>Shih, Jian-Liang </a:t>
            </a:r>
            <a:r>
              <a:rPr lang="en-CA" sz="2400" dirty="0" smtClean="0"/>
              <a:t>Lin, </a:t>
            </a:r>
            <a:r>
              <a:rPr lang="en-CA" sz="2400" dirty="0"/>
              <a:t>Hung-</a:t>
            </a:r>
            <a:r>
              <a:rPr lang="en-CA" sz="2400" dirty="0" err="1"/>
              <a:t>Chih</a:t>
            </a:r>
            <a:r>
              <a:rPr lang="en-CA" sz="2400" dirty="0"/>
              <a:t> Lin, Shen-Kai Chang, </a:t>
            </a:r>
            <a:r>
              <a:rPr lang="en-CA" sz="2400" dirty="0" smtClean="0"/>
              <a:t>and Chi-Cheng </a:t>
            </a:r>
            <a:r>
              <a:rPr lang="en-CA" sz="2400" dirty="0"/>
              <a:t>Ju</a:t>
            </a:r>
            <a:endParaRPr lang="zh-TW" altLang="en-US" sz="2400" dirty="0"/>
          </a:p>
          <a:p>
            <a:pPr>
              <a:lnSpc>
                <a:spcPct val="120000"/>
              </a:lnSpc>
            </a:pP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77718" y="1446551"/>
            <a:ext cx="5666282" cy="2388852"/>
          </a:xfrm>
        </p:spPr>
        <p:txBody>
          <a:bodyPr>
            <a:normAutofit/>
          </a:bodyPr>
          <a:lstStyle/>
          <a:p>
            <a:r>
              <a:rPr lang="en-US" b="0" dirty="0" smtClean="0"/>
              <a:t>JVET-K0141</a:t>
            </a:r>
            <a:r>
              <a:rPr lang="en-US" dirty="0"/>
              <a:t/>
            </a:r>
            <a:br>
              <a:rPr lang="en-US" dirty="0"/>
            </a:br>
            <a:r>
              <a:rPr lang="en-US" b="0" dirty="0"/>
              <a:t>AHG8: </a:t>
            </a:r>
            <a:r>
              <a:rPr lang="en-CA" b="0" dirty="0"/>
              <a:t>360°-based inter/intra prediction for </a:t>
            </a:r>
            <a:r>
              <a:rPr lang="en-CA" b="0" dirty="0" err="1"/>
              <a:t>cubemap</a:t>
            </a:r>
            <a:r>
              <a:rPr lang="en-CA" b="0" dirty="0"/>
              <a:t> projection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7804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</a:t>
            </a:r>
            <a:r>
              <a:rPr lang="en-US" dirty="0" smtClean="0"/>
              <a:t>Quality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711534"/>
            <a:ext cx="8229600" cy="4289426"/>
          </a:xfrm>
        </p:spPr>
        <p:txBody>
          <a:bodyPr>
            <a:normAutofit/>
          </a:bodyPr>
          <a:lstStyle/>
          <a:p>
            <a:r>
              <a:rPr lang="en-CA" altLang="zh-TW" sz="2400" dirty="0"/>
              <a:t>Reconstructed YUV encoded </a:t>
            </a:r>
            <a:r>
              <a:rPr lang="en-CA" altLang="zh-TW" sz="2400" dirty="0" smtClean="0"/>
              <a:t>under VTM-1.0 with QP </a:t>
            </a:r>
            <a:r>
              <a:rPr lang="en-CA" altLang="zh-TW" sz="2400" dirty="0"/>
              <a:t>= 37</a:t>
            </a:r>
          </a:p>
          <a:p>
            <a:r>
              <a:rPr lang="en-US" sz="2400" dirty="0" smtClean="0"/>
              <a:t>Viewport</a:t>
            </a:r>
            <a:endParaRPr lang="en-US" sz="2400" dirty="0"/>
          </a:p>
          <a:p>
            <a:pPr lvl="1"/>
            <a:r>
              <a:rPr lang="en-US" sz="2400" dirty="0" smtClean="0"/>
              <a:t>Vertex </a:t>
            </a:r>
            <a:r>
              <a:rPr lang="en-US" sz="2400" dirty="0"/>
              <a:t>1</a:t>
            </a:r>
            <a:r>
              <a:rPr lang="en-US" sz="2400" dirty="0" smtClean="0"/>
              <a:t> </a:t>
            </a:r>
            <a:r>
              <a:rPr lang="en-US" sz="2400" dirty="0"/>
              <a:t>is tested (the one near </a:t>
            </a:r>
            <a:r>
              <a:rPr lang="en-US" sz="2400" dirty="0" smtClean="0"/>
              <a:t>the frame boundary)</a:t>
            </a:r>
            <a:endParaRPr lang="en-US" sz="2400" dirty="0"/>
          </a:p>
          <a:p>
            <a:endParaRPr lang="en-US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1383466" y="2737483"/>
            <a:ext cx="4591364" cy="3780935"/>
            <a:chOff x="1789017" y="2827515"/>
            <a:chExt cx="4930267" cy="4060021"/>
          </a:xfrm>
        </p:grpSpPr>
        <p:grpSp>
          <p:nvGrpSpPr>
            <p:cNvPr id="9" name="Group 8"/>
            <p:cNvGrpSpPr/>
            <p:nvPr/>
          </p:nvGrpSpPr>
          <p:grpSpPr>
            <a:xfrm>
              <a:off x="2348993" y="3407899"/>
              <a:ext cx="4370291" cy="2913527"/>
              <a:chOff x="741213" y="3353438"/>
              <a:chExt cx="3484989" cy="2323326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213" y="3353438"/>
                <a:ext cx="3484988" cy="2323326"/>
              </a:xfrm>
              <a:prstGeom prst="rect">
                <a:avLst/>
              </a:prstGeom>
            </p:spPr>
          </p:pic>
          <p:cxnSp>
            <p:nvCxnSpPr>
              <p:cNvPr id="12" name="Straight Connector 11"/>
              <p:cNvCxnSpPr/>
              <p:nvPr/>
            </p:nvCxnSpPr>
            <p:spPr>
              <a:xfrm>
                <a:off x="741213" y="4508532"/>
                <a:ext cx="3484989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905062" y="3353438"/>
                <a:ext cx="0" cy="2323326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3060234" y="3353438"/>
                <a:ext cx="0" cy="2323326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Arc 5"/>
            <p:cNvSpPr/>
            <p:nvPr/>
          </p:nvSpPr>
          <p:spPr>
            <a:xfrm>
              <a:off x="4656451" y="5758734"/>
              <a:ext cx="1201344" cy="1128802"/>
            </a:xfrm>
            <a:prstGeom prst="arc">
              <a:avLst>
                <a:gd name="adj1" fmla="val 10824775"/>
                <a:gd name="adj2" fmla="val 0"/>
              </a:avLst>
            </a:prstGeom>
            <a:ln w="381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c 6"/>
            <p:cNvSpPr/>
            <p:nvPr/>
          </p:nvSpPr>
          <p:spPr>
            <a:xfrm rot="5400000">
              <a:off x="1752746" y="2863786"/>
              <a:ext cx="1201344" cy="1128802"/>
            </a:xfrm>
            <a:prstGeom prst="arc">
              <a:avLst>
                <a:gd name="adj1" fmla="val 16137813"/>
                <a:gd name="adj2" fmla="val 0"/>
              </a:avLst>
            </a:prstGeom>
            <a:ln w="381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211814" y="6276973"/>
              <a:ext cx="90616" cy="906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17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Anchor:</a:t>
            </a:r>
            <a:br>
              <a:rPr lang="en-US" dirty="0" smtClean="0"/>
            </a:br>
            <a:r>
              <a:rPr lang="en-US" dirty="0" smtClean="0"/>
              <a:t>Conventional Inter/Intra </a:t>
            </a:r>
            <a:r>
              <a:rPr lang="en-US" dirty="0"/>
              <a:t>P</a:t>
            </a:r>
            <a:r>
              <a:rPr lang="en-US" dirty="0" smtClean="0"/>
              <a:t>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35626"/>
            <a:ext cx="5943600" cy="32334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300339" y="5473265"/>
            <a:ext cx="6548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</a:t>
            </a:r>
            <a:r>
              <a:rPr lang="en-US" dirty="0" smtClean="0"/>
              <a:t>of Landing2 (frame 30)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8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Proposed:</a:t>
            </a:r>
            <a:r>
              <a:rPr lang="en-US" dirty="0"/>
              <a:t/>
            </a:r>
            <a:br>
              <a:rPr lang="en-US" dirty="0"/>
            </a:br>
            <a:r>
              <a:rPr lang="en-CA" dirty="0"/>
              <a:t>360°-based inter/intra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35621"/>
            <a:ext cx="5943600" cy="32334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300339" y="5473265"/>
            <a:ext cx="6548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</a:t>
            </a:r>
            <a:r>
              <a:rPr lang="en-US" dirty="0" smtClean="0"/>
              <a:t>of Landing2 (frame 30)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00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Anchor:</a:t>
            </a:r>
            <a:br>
              <a:rPr lang="en-US" dirty="0"/>
            </a:br>
            <a:r>
              <a:rPr lang="en-US" dirty="0"/>
              <a:t>Conventional Inter/Intra Prediction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88843"/>
            <a:ext cx="5943600" cy="37979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81812" y="5888132"/>
            <a:ext cx="6741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</a:t>
            </a:r>
            <a:r>
              <a:rPr lang="en-US" dirty="0" smtClean="0"/>
              <a:t>Broadway (frame 299)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6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Proposed:</a:t>
            </a:r>
            <a:br>
              <a:rPr lang="en-US" dirty="0" smtClean="0"/>
            </a:br>
            <a:r>
              <a:rPr lang="en-CA" dirty="0"/>
              <a:t>360°-based inter/intra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88835"/>
            <a:ext cx="5943600" cy="37979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81812" y="5888132"/>
            <a:ext cx="6741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</a:t>
            </a:r>
            <a:r>
              <a:rPr lang="en-US" dirty="0" smtClean="0"/>
              <a:t>Broadway (frame 299)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48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Anchor:</a:t>
            </a:r>
            <a:br>
              <a:rPr lang="en-US" dirty="0"/>
            </a:br>
            <a:r>
              <a:rPr lang="en-US" dirty="0"/>
              <a:t>Conventional Inter/Intra Prediction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26046"/>
            <a:ext cx="5943600" cy="25742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36277" y="5280770"/>
            <a:ext cx="7346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</a:t>
            </a:r>
            <a:r>
              <a:rPr lang="en-US" dirty="0" err="1" smtClean="0"/>
              <a:t>SkateboardInLot</a:t>
            </a:r>
            <a:r>
              <a:rPr lang="en-US" dirty="0" smtClean="0"/>
              <a:t> (frame 194)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63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Proposed:</a:t>
            </a:r>
            <a:r>
              <a:rPr lang="en-US" dirty="0"/>
              <a:t/>
            </a:r>
            <a:br>
              <a:rPr lang="en-US" dirty="0"/>
            </a:br>
            <a:r>
              <a:rPr lang="en-CA" dirty="0"/>
              <a:t>360°-based inter/intra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26048"/>
            <a:ext cx="5943600" cy="25742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936277" y="5280770"/>
            <a:ext cx="7346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viewport of </a:t>
            </a:r>
            <a:r>
              <a:rPr lang="en-US" dirty="0" err="1" smtClean="0"/>
              <a:t>SkateboardInLot</a:t>
            </a:r>
            <a:r>
              <a:rPr lang="en-US" dirty="0" smtClean="0"/>
              <a:t> (frame 194) </a:t>
            </a:r>
            <a:r>
              <a:rPr lang="en-US" dirty="0"/>
              <a:t>u</a:t>
            </a:r>
            <a:r>
              <a:rPr lang="en-US" dirty="0" smtClean="0"/>
              <a:t>nder VTM1.0 with QP 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80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The proposed inter/intra predictions maximally utilize face continuity for cubemap </a:t>
            </a:r>
            <a:r>
              <a:rPr lang="en-US" sz="2800" dirty="0" smtClean="0"/>
              <a:t>projection</a:t>
            </a:r>
          </a:p>
          <a:p>
            <a:endParaRPr lang="en-US" sz="2800" dirty="0"/>
          </a:p>
          <a:p>
            <a:r>
              <a:rPr lang="en-CA" altLang="zh-TW" sz="2800" dirty="0" smtClean="0"/>
              <a:t>In </a:t>
            </a:r>
            <a:r>
              <a:rPr lang="en-CA" altLang="zh-TW" sz="2800" dirty="0"/>
              <a:t>terms of E2E WS-PSNR-Y/U/V </a:t>
            </a:r>
            <a:r>
              <a:rPr lang="en-CA" altLang="zh-TW" sz="2800" dirty="0" smtClean="0"/>
              <a:t>:</a:t>
            </a:r>
          </a:p>
          <a:p>
            <a:pPr lvl="1"/>
            <a:r>
              <a:rPr lang="en-CA" sz="2400" dirty="0" smtClean="0"/>
              <a:t>0.97</a:t>
            </a:r>
            <a:r>
              <a:rPr lang="en-CA" sz="2400" dirty="0"/>
              <a:t>%/1.26%/1.28% </a:t>
            </a:r>
            <a:r>
              <a:rPr lang="en-CA" altLang="zh-TW" sz="2400" dirty="0"/>
              <a:t>BD-rate reduction on </a:t>
            </a:r>
            <a:r>
              <a:rPr lang="en-CA" sz="2400" dirty="0" smtClean="0"/>
              <a:t>VTM</a:t>
            </a:r>
          </a:p>
          <a:p>
            <a:pPr lvl="1"/>
            <a:r>
              <a:rPr lang="en-CA" sz="2400" dirty="0" smtClean="0"/>
              <a:t>1.40</a:t>
            </a:r>
            <a:r>
              <a:rPr lang="en-CA" sz="2400" dirty="0" smtClean="0"/>
              <a:t>%/0.60%/0.79% </a:t>
            </a:r>
            <a:r>
              <a:rPr lang="en-CA" altLang="zh-TW" sz="2400" dirty="0"/>
              <a:t>BD-rate reduction on </a:t>
            </a:r>
            <a:r>
              <a:rPr lang="en-CA" sz="2400" dirty="0" smtClean="0"/>
              <a:t>BMS</a:t>
            </a:r>
          </a:p>
          <a:p>
            <a:pPr lvl="1"/>
            <a:endParaRPr lang="en-US" sz="2800" dirty="0"/>
          </a:p>
          <a:p>
            <a:r>
              <a:rPr lang="en-CA" sz="2800" dirty="0" smtClean="0"/>
              <a:t>The </a:t>
            </a:r>
            <a:r>
              <a:rPr lang="en-CA" sz="2800" dirty="0"/>
              <a:t>seam artifacts caused by the </a:t>
            </a:r>
            <a:r>
              <a:rPr lang="en-US" sz="2800" dirty="0"/>
              <a:t>frame boundary </a:t>
            </a:r>
            <a:r>
              <a:rPr lang="en-CA" sz="2800" dirty="0"/>
              <a:t>could also be significantly reduced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703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Overall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701800"/>
            <a:ext cx="8229600" cy="4289426"/>
          </a:xfrm>
        </p:spPr>
        <p:txBody>
          <a:bodyPr>
            <a:noAutofit/>
          </a:bodyPr>
          <a:lstStyle/>
          <a:p>
            <a:r>
              <a:rPr lang="en-CA" altLang="zh-TW" sz="2400" dirty="0"/>
              <a:t>Proposes a </a:t>
            </a:r>
            <a:r>
              <a:rPr lang="en-CA" sz="2400" dirty="0"/>
              <a:t>360°-based inter/intra prediction </a:t>
            </a:r>
            <a:r>
              <a:rPr lang="en-CA" altLang="zh-TW" sz="2400" dirty="0"/>
              <a:t>for cubemap </a:t>
            </a:r>
            <a:r>
              <a:rPr lang="en-CA" altLang="zh-TW" sz="2400" dirty="0" smtClean="0"/>
              <a:t>projection</a:t>
            </a:r>
          </a:p>
          <a:p>
            <a:pPr lvl="1"/>
            <a:endParaRPr lang="en-CA" altLang="zh-TW" sz="2000" dirty="0"/>
          </a:p>
          <a:p>
            <a:r>
              <a:rPr lang="en-CA" altLang="zh-TW" sz="2400" dirty="0" smtClean="0"/>
              <a:t>The </a:t>
            </a:r>
            <a:r>
              <a:rPr lang="en-CA" altLang="zh-TW" sz="2400" dirty="0"/>
              <a:t>experiment conducted on 360Lib-6.0 and BMS-1.0</a:t>
            </a:r>
          </a:p>
          <a:p>
            <a:pPr lvl="1"/>
            <a:r>
              <a:rPr lang="en-CA" altLang="zh-TW" sz="2000" dirty="0" smtClean="0"/>
              <a:t>An </a:t>
            </a:r>
            <a:r>
              <a:rPr lang="en-CA" altLang="zh-TW" sz="2000" dirty="0"/>
              <a:t>averaged 0.97</a:t>
            </a:r>
            <a:r>
              <a:rPr lang="en-CA" altLang="zh-TW" sz="2000" dirty="0" smtClean="0"/>
              <a:t>%/1.26%/1.28% </a:t>
            </a:r>
            <a:r>
              <a:rPr lang="en-CA" altLang="zh-TW" sz="2000" dirty="0"/>
              <a:t>BD-rate reduction </a:t>
            </a:r>
            <a:r>
              <a:rPr lang="en-CA" altLang="zh-TW" sz="2000" dirty="0" smtClean="0"/>
              <a:t>on </a:t>
            </a:r>
            <a:r>
              <a:rPr lang="en-CA" altLang="zh-TW" sz="2000" dirty="0" smtClean="0"/>
              <a:t>VTM</a:t>
            </a:r>
            <a:endParaRPr lang="en-CA" altLang="zh-TW" sz="2000" dirty="0"/>
          </a:p>
          <a:p>
            <a:pPr lvl="1"/>
            <a:r>
              <a:rPr lang="en-CA" altLang="zh-TW" sz="2000" dirty="0" smtClean="0"/>
              <a:t>An </a:t>
            </a:r>
            <a:r>
              <a:rPr lang="en-CA" altLang="zh-TW" sz="2000" dirty="0"/>
              <a:t>averaged </a:t>
            </a:r>
            <a:r>
              <a:rPr lang="en-CA" altLang="zh-TW" sz="2000" dirty="0" smtClean="0"/>
              <a:t>1.40%/0.60%/0.79% </a:t>
            </a:r>
            <a:r>
              <a:rPr lang="en-CA" altLang="zh-TW" sz="2000" dirty="0"/>
              <a:t>BD-rate reduction on </a:t>
            </a:r>
            <a:r>
              <a:rPr lang="en-CA" altLang="zh-TW" sz="2000" dirty="0" smtClean="0"/>
              <a:t>BMS</a:t>
            </a:r>
          </a:p>
          <a:p>
            <a:pPr lvl="1"/>
            <a:endParaRPr lang="en-CA" altLang="zh-TW" sz="2000" dirty="0" smtClean="0"/>
          </a:p>
          <a:p>
            <a:r>
              <a:rPr lang="en-CA" sz="2400" dirty="0" smtClean="0"/>
              <a:t>Subjective quality is </a:t>
            </a:r>
            <a:r>
              <a:rPr lang="en-CA" sz="2400" dirty="0"/>
              <a:t>significantly </a:t>
            </a:r>
            <a:r>
              <a:rPr lang="en-CA" sz="2400" dirty="0" smtClean="0"/>
              <a:t>improved at frame boundary</a:t>
            </a:r>
            <a:endParaRPr lang="en-US" sz="2400" dirty="0">
              <a:solidFill>
                <a:srgbClr val="0070C0"/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389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/>
              <a:t>Conventional Padding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24481"/>
            <a:ext cx="8229600" cy="4289426"/>
          </a:xfrm>
        </p:spPr>
        <p:txBody>
          <a:bodyPr>
            <a:normAutofit/>
          </a:bodyPr>
          <a:lstStyle/>
          <a:p>
            <a:r>
              <a:rPr lang="en-CA" altLang="zh-TW" sz="2400" dirty="0"/>
              <a:t>The padding region is located around the border of each reference frame by extending the boundary </a:t>
            </a:r>
            <a:r>
              <a:rPr lang="en-CA" altLang="zh-TW" sz="2400" dirty="0" smtClean="0"/>
              <a:t>pixels</a:t>
            </a:r>
          </a:p>
          <a:p>
            <a:pPr lvl="2"/>
            <a:endParaRPr lang="zh-TW" altLang="en-US" sz="1400" dirty="0"/>
          </a:p>
          <a:p>
            <a:r>
              <a:rPr lang="en-US" sz="2400" dirty="0" smtClean="0"/>
              <a:t>The conventional padding method does not </a:t>
            </a:r>
            <a:r>
              <a:rPr lang="en-US" sz="2400" dirty="0"/>
              <a:t>take advantage </a:t>
            </a:r>
            <a:r>
              <a:rPr lang="en-US" sz="2400" dirty="0" smtClean="0"/>
              <a:t>of </a:t>
            </a:r>
            <a:r>
              <a:rPr lang="en-US" sz="2400" dirty="0"/>
              <a:t>the geometric continuity property in 360°</a:t>
            </a:r>
            <a:r>
              <a:rPr lang="en-GB" sz="2400" dirty="0"/>
              <a:t> video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3426962"/>
            <a:ext cx="4187882" cy="2976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794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14631"/>
            <a:ext cx="8229600" cy="4289426"/>
          </a:xfrm>
        </p:spPr>
        <p:txBody>
          <a:bodyPr>
            <a:normAutofit/>
          </a:bodyPr>
          <a:lstStyle/>
          <a:p>
            <a:r>
              <a:rPr lang="en-GB" sz="2800" dirty="0" smtClean="0"/>
              <a:t>Proposed method</a:t>
            </a:r>
            <a:r>
              <a:rPr lang="en-CA" altLang="zh-TW" sz="2800" dirty="0" smtClean="0"/>
              <a:t> using the geometric neighboring pixel data to obtain the benefits </a:t>
            </a:r>
            <a:r>
              <a:rPr lang="en-US" sz="2800" dirty="0"/>
              <a:t>of </a:t>
            </a:r>
            <a:r>
              <a:rPr lang="en-US" sz="2800" dirty="0" smtClean="0"/>
              <a:t>the geometric </a:t>
            </a:r>
            <a:r>
              <a:rPr lang="en-US" sz="2800" dirty="0"/>
              <a:t>continuity property in 360°</a:t>
            </a:r>
            <a:r>
              <a:rPr lang="en-GB" sz="2800" dirty="0"/>
              <a:t> </a:t>
            </a:r>
            <a:r>
              <a:rPr lang="en-GB" sz="2800" dirty="0" smtClean="0"/>
              <a:t>video</a:t>
            </a:r>
          </a:p>
          <a:p>
            <a:pPr lvl="1"/>
            <a:r>
              <a:rPr lang="en-US" sz="2400" dirty="0">
                <a:solidFill>
                  <a:srgbClr val="00B0F0"/>
                </a:solidFill>
              </a:rPr>
              <a:t>Inter prediction </a:t>
            </a:r>
            <a:r>
              <a:rPr lang="en-US" sz="2400" dirty="0"/>
              <a:t>- </a:t>
            </a:r>
            <a:r>
              <a:rPr lang="en-GB" sz="2400" dirty="0"/>
              <a:t>t</a:t>
            </a:r>
            <a:r>
              <a:rPr lang="en-US" sz="2400" dirty="0"/>
              <a:t>he inter prediction replaces the replication padding with the geometry </a:t>
            </a:r>
            <a:r>
              <a:rPr lang="en-US" sz="2400" dirty="0" smtClean="0"/>
              <a:t>padding in padding </a:t>
            </a:r>
            <a:r>
              <a:rPr lang="en-US" sz="2400" dirty="0" smtClean="0"/>
              <a:t>region</a:t>
            </a:r>
            <a:endParaRPr lang="en-US" sz="2400" dirty="0"/>
          </a:p>
          <a:p>
            <a:pPr lvl="1"/>
            <a:r>
              <a:rPr lang="en-US" sz="2400" dirty="0" smtClean="0">
                <a:solidFill>
                  <a:srgbClr val="00B0F0"/>
                </a:solidFill>
              </a:rPr>
              <a:t>Intra prediction </a:t>
            </a:r>
            <a:r>
              <a:rPr lang="en-US" sz="2400" dirty="0" smtClean="0"/>
              <a:t>- </a:t>
            </a:r>
            <a:r>
              <a:rPr lang="en-CA" sz="2400" dirty="0"/>
              <a:t>the referenced neighboring pixels in the intra prediction </a:t>
            </a:r>
            <a:r>
              <a:rPr lang="en-US" sz="2400" dirty="0"/>
              <a:t>are changed to use the geometric neighboring reconstructed </a:t>
            </a:r>
            <a:r>
              <a:rPr lang="en-US" sz="2400" dirty="0" smtClean="0"/>
              <a:t>pixels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01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360°-based inter prediction for </a:t>
            </a:r>
            <a:r>
              <a:rPr lang="en-CA" dirty="0" err="1"/>
              <a:t>cubemap</a:t>
            </a:r>
            <a:r>
              <a:rPr lang="en-CA" dirty="0"/>
              <a:t> projection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3400" y="1655413"/>
            <a:ext cx="8229600" cy="428942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Reference pictures for inter prediction</a:t>
            </a:r>
          </a:p>
          <a:p>
            <a:pPr lvl="1"/>
            <a:r>
              <a:rPr lang="en-US" sz="1800" dirty="0" smtClean="0"/>
              <a:t>Constructing </a:t>
            </a:r>
            <a:r>
              <a:rPr lang="en-US" sz="1800" dirty="0"/>
              <a:t>the top sub-frame and the bottom sub-frame for each reference frame data</a:t>
            </a:r>
            <a:endParaRPr lang="en-CA" altLang="zh-TW" sz="1800" dirty="0"/>
          </a:p>
          <a:p>
            <a:pPr lvl="1"/>
            <a:r>
              <a:rPr lang="en-US" sz="1800" dirty="0"/>
              <a:t>The pixel data in the padding region are obtained by the geometry padding process </a:t>
            </a:r>
            <a:endParaRPr lang="en-US" sz="1800" dirty="0" smtClean="0"/>
          </a:p>
          <a:p>
            <a:pPr lvl="1"/>
            <a:r>
              <a:rPr lang="en-US" sz="1800" dirty="0" smtClean="0"/>
              <a:t>Padding size is LCU size + 16 pixels (=144)</a:t>
            </a:r>
            <a:endParaRPr lang="en-US" sz="1800" dirty="0"/>
          </a:p>
          <a:p>
            <a:pPr lvl="1"/>
            <a:endParaRPr lang="en-US" sz="16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33" y="3905040"/>
            <a:ext cx="3163334" cy="276813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Left Brace 4"/>
          <p:cNvSpPr/>
          <p:nvPr/>
        </p:nvSpPr>
        <p:spPr>
          <a:xfrm flipH="1">
            <a:off x="6229864" y="3905039"/>
            <a:ext cx="143935" cy="23987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 rot="16200000" flipH="1">
            <a:off x="5988565" y="3692668"/>
            <a:ext cx="104427" cy="22577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785367" y="3455734"/>
            <a:ext cx="73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144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334853" y="3855950"/>
            <a:ext cx="73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144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3931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360°-based inter prediction for </a:t>
            </a:r>
            <a:r>
              <a:rPr lang="en-CA" dirty="0" err="1"/>
              <a:t>cubemap</a:t>
            </a:r>
            <a:r>
              <a:rPr lang="en-CA" dirty="0"/>
              <a:t> projection 2/2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559602"/>
            <a:ext cx="8229600" cy="4289426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Geometry </a:t>
            </a:r>
            <a:r>
              <a:rPr lang="en-US" altLang="zh-TW" sz="2400" dirty="0" smtClean="0"/>
              <a:t>padding </a:t>
            </a:r>
            <a:r>
              <a:rPr lang="en-US" sz="2400" dirty="0" smtClean="0"/>
              <a:t>process</a:t>
            </a:r>
          </a:p>
          <a:p>
            <a:pPr lvl="1"/>
            <a:r>
              <a:rPr lang="en-US" altLang="zh-TW" sz="1800" dirty="0" smtClean="0"/>
              <a:t>The video content of padding region for a given face is derived from other faces</a:t>
            </a:r>
            <a:endParaRPr lang="en-US" altLang="zh-TW" sz="1800" dirty="0"/>
          </a:p>
          <a:p>
            <a:pPr lvl="1"/>
            <a:r>
              <a:rPr lang="en-US" sz="1800" dirty="0"/>
              <a:t>The geometric pixel position is obtained by the projection mapping </a:t>
            </a:r>
            <a:r>
              <a:rPr lang="en-US" sz="1800" dirty="0" smtClean="0"/>
              <a:t>functions</a:t>
            </a:r>
            <a:endParaRPr lang="en-US" altLang="zh-TW" sz="1400" dirty="0"/>
          </a:p>
          <a:p>
            <a:pPr lvl="1"/>
            <a:r>
              <a:rPr lang="en-US" sz="1800" dirty="0" err="1"/>
              <a:t>Lanczos</a:t>
            </a:r>
            <a:r>
              <a:rPr lang="en-US" sz="1800" dirty="0"/>
              <a:t> interpolation filters are applied to fractional </a:t>
            </a:r>
            <a:r>
              <a:rPr lang="en-US" sz="1800" dirty="0" smtClean="0"/>
              <a:t>positions</a:t>
            </a:r>
          </a:p>
          <a:p>
            <a:pPr lvl="2"/>
            <a:r>
              <a:rPr lang="en-US" altLang="zh-TW" sz="1800" dirty="0" smtClean="0"/>
              <a:t>6-taps for </a:t>
            </a:r>
            <a:r>
              <a:rPr lang="en-US" altLang="zh-TW" sz="1800" dirty="0" err="1" smtClean="0"/>
              <a:t>luma</a:t>
            </a:r>
            <a:endParaRPr lang="en-US" altLang="zh-TW" sz="1800" dirty="0" smtClean="0"/>
          </a:p>
          <a:p>
            <a:pPr lvl="2"/>
            <a:r>
              <a:rPr lang="en-US" altLang="zh-TW" sz="1800" dirty="0" smtClean="0"/>
              <a:t>4-taps for </a:t>
            </a:r>
            <a:r>
              <a:rPr lang="en-US" altLang="zh-TW" sz="1800" dirty="0" err="1" smtClean="0"/>
              <a:t>chroma</a:t>
            </a:r>
            <a:endParaRPr lang="en-US" altLang="zh-TW" sz="1800" dirty="0"/>
          </a:p>
          <a:p>
            <a:pPr lvl="1"/>
            <a:endParaRPr lang="en-US" sz="900" dirty="0"/>
          </a:p>
          <a:p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52" y="3930073"/>
            <a:ext cx="6597682" cy="2412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69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ogram 15"/>
          <p:cNvSpPr/>
          <p:nvPr/>
        </p:nvSpPr>
        <p:spPr>
          <a:xfrm>
            <a:off x="2084944" y="5360295"/>
            <a:ext cx="618583" cy="238707"/>
          </a:xfrm>
          <a:prstGeom prst="parallelogram">
            <a:avLst>
              <a:gd name="adj" fmla="val 8689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360°-based intra prediction for </a:t>
            </a:r>
            <a:r>
              <a:rPr lang="en-CA" dirty="0" err="1"/>
              <a:t>cubemap</a:t>
            </a:r>
            <a:r>
              <a:rPr lang="en-CA" dirty="0"/>
              <a:t> projection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36854"/>
            <a:ext cx="8229600" cy="4289426"/>
          </a:xfrm>
        </p:spPr>
        <p:txBody>
          <a:bodyPr>
            <a:normAutofit/>
          </a:bodyPr>
          <a:lstStyle/>
          <a:p>
            <a:r>
              <a:rPr lang="en-US" sz="2000" dirty="0"/>
              <a:t>The reference pixels of intra prediction are derived from geometric neighboring </a:t>
            </a:r>
            <a:r>
              <a:rPr lang="en-US" sz="2000" dirty="0" smtClean="0"/>
              <a:t>pixels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geometric neighboring reference pixels are </a:t>
            </a:r>
            <a:r>
              <a:rPr lang="en-US" sz="2000" dirty="0" smtClean="0"/>
              <a:t>available if </a:t>
            </a:r>
            <a:r>
              <a:rPr lang="en-US" sz="2000" dirty="0"/>
              <a:t>these pixels have </a:t>
            </a:r>
            <a:r>
              <a:rPr lang="en-US" sz="2000" dirty="0" smtClean="0"/>
              <a:t>been </a:t>
            </a:r>
            <a:r>
              <a:rPr lang="en-US" sz="2000" dirty="0"/>
              <a:t>coded </a:t>
            </a:r>
          </a:p>
          <a:p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832" y="3658927"/>
            <a:ext cx="5665716" cy="24946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oup 14"/>
          <p:cNvGrpSpPr/>
          <p:nvPr/>
        </p:nvGrpSpPr>
        <p:grpSpPr>
          <a:xfrm>
            <a:off x="1183207" y="3793818"/>
            <a:ext cx="1746055" cy="1746055"/>
            <a:chOff x="1507067" y="4362487"/>
            <a:chExt cx="1374032" cy="1374032"/>
          </a:xfrm>
        </p:grpSpPr>
        <p:sp>
          <p:nvSpPr>
            <p:cNvPr id="6" name="Cube 5"/>
            <p:cNvSpPr/>
            <p:nvPr/>
          </p:nvSpPr>
          <p:spPr>
            <a:xfrm>
              <a:off x="1507067" y="4362487"/>
              <a:ext cx="1374032" cy="1374032"/>
            </a:xfrm>
            <a:prstGeom prst="cube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>
                  <a:shade val="95000"/>
                  <a:satMod val="10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854200" y="4362487"/>
              <a:ext cx="0" cy="1064646"/>
            </a:xfrm>
            <a:prstGeom prst="line">
              <a:avLst/>
            </a:prstGeom>
            <a:ln>
              <a:solidFill>
                <a:schemeClr val="accent1">
                  <a:shade val="95000"/>
                  <a:satMod val="105000"/>
                  <a:alpha val="30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1854197" y="5393265"/>
              <a:ext cx="1008000" cy="0"/>
            </a:xfrm>
            <a:prstGeom prst="line">
              <a:avLst/>
            </a:prstGeom>
            <a:ln>
              <a:solidFill>
                <a:schemeClr val="accent1">
                  <a:shade val="95000"/>
                  <a:satMod val="105000"/>
                  <a:alpha val="30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507067" y="5393265"/>
              <a:ext cx="347130" cy="326319"/>
            </a:xfrm>
            <a:prstGeom prst="line">
              <a:avLst/>
            </a:prstGeom>
            <a:ln>
              <a:solidFill>
                <a:schemeClr val="accent1">
                  <a:shade val="95000"/>
                  <a:satMod val="105000"/>
                  <a:alpha val="30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/>
          <p:nvPr/>
        </p:nvCxnSpPr>
        <p:spPr>
          <a:xfrm>
            <a:off x="2308833" y="5355266"/>
            <a:ext cx="396000" cy="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093678" y="5355265"/>
            <a:ext cx="216655" cy="231953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869109" y="5814975"/>
            <a:ext cx="1205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Current CU</a:t>
            </a:r>
            <a:endParaRPr lang="en-US" sz="1600" dirty="0"/>
          </a:p>
        </p:txBody>
      </p:sp>
      <p:sp>
        <p:nvSpPr>
          <p:cNvPr id="23" name="Parallelogram 22"/>
          <p:cNvSpPr/>
          <p:nvPr/>
        </p:nvSpPr>
        <p:spPr>
          <a:xfrm rot="16200000" flipH="1">
            <a:off x="2435326" y="5131357"/>
            <a:ext cx="448876" cy="334700"/>
          </a:xfrm>
          <a:prstGeom prst="parallelogram">
            <a:avLst>
              <a:gd name="adj" fmla="val 101222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658047" y="5437318"/>
            <a:ext cx="806443" cy="9000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>
            <a:endCxn id="16" idx="4"/>
          </p:cNvCxnSpPr>
          <p:nvPr/>
        </p:nvCxnSpPr>
        <p:spPr>
          <a:xfrm flipV="1">
            <a:off x="2394235" y="5599002"/>
            <a:ext cx="1" cy="2650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24" idx="0"/>
          </p:cNvCxnSpPr>
          <p:nvPr/>
        </p:nvCxnSpPr>
        <p:spPr>
          <a:xfrm>
            <a:off x="1830564" y="5157718"/>
            <a:ext cx="230705" cy="279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944983" y="5101762"/>
            <a:ext cx="666974" cy="1714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06413" y="4635030"/>
            <a:ext cx="1725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Geometric neighboring pixels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269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Experimental Results 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390650"/>
            <a:ext cx="7315200" cy="4289426"/>
          </a:xfrm>
        </p:spPr>
        <p:txBody>
          <a:bodyPr>
            <a:normAutofit/>
          </a:bodyPr>
          <a:lstStyle/>
          <a:p>
            <a:r>
              <a:rPr lang="en-US" sz="1600" dirty="0"/>
              <a:t>Code base: BMS-1.0 + 360Lib-6.0</a:t>
            </a:r>
          </a:p>
          <a:p>
            <a:r>
              <a:rPr lang="en-US" sz="1600" dirty="0"/>
              <a:t>Configuration: </a:t>
            </a:r>
            <a:r>
              <a:rPr lang="en-US" sz="1600" dirty="0">
                <a:solidFill>
                  <a:srgbClr val="00B0F0"/>
                </a:solidFill>
              </a:rPr>
              <a:t>VTM</a:t>
            </a:r>
          </a:p>
          <a:p>
            <a:r>
              <a:rPr lang="en-US" sz="1600" dirty="0"/>
              <a:t>Projection: Modified </a:t>
            </a:r>
            <a:r>
              <a:rPr lang="en-US" sz="1600" dirty="0" err="1"/>
              <a:t>Cubemap</a:t>
            </a:r>
            <a:r>
              <a:rPr lang="en-US" sz="1600" dirty="0"/>
              <a:t> Projection (MCP) in </a:t>
            </a:r>
            <a:r>
              <a:rPr lang="en-US" sz="1600" dirty="0" smtClean="0"/>
              <a:t>JVET-J0019 </a:t>
            </a:r>
            <a:endParaRPr lang="en-US" sz="1600" dirty="0"/>
          </a:p>
          <a:p>
            <a:r>
              <a:rPr lang="en-US" sz="1600" dirty="0"/>
              <a:t>Proposed </a:t>
            </a:r>
            <a:r>
              <a:rPr lang="en-US" sz="1600" dirty="0" smtClean="0"/>
              <a:t>method </a:t>
            </a:r>
            <a:r>
              <a:rPr lang="en-US" sz="1600" dirty="0"/>
              <a:t>vs. conventional </a:t>
            </a:r>
            <a:r>
              <a:rPr lang="en-US" sz="1600" dirty="0" smtClean="0"/>
              <a:t>inter/intra prediction</a:t>
            </a:r>
          </a:p>
          <a:p>
            <a:r>
              <a:rPr lang="en-US" sz="1600" dirty="0" smtClean="0"/>
              <a:t>Face size = 1280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143615"/>
              </p:ext>
            </p:extLst>
          </p:nvPr>
        </p:nvGraphicFramePr>
        <p:xfrm>
          <a:off x="1343025" y="2962274"/>
          <a:ext cx="6644855" cy="3497878"/>
        </p:xfrm>
        <a:graphic>
          <a:graphicData uri="http://schemas.openxmlformats.org/drawingml/2006/table">
            <a:tbl>
              <a:tblPr/>
              <a:tblGrid>
                <a:gridCol w="942975"/>
                <a:gridCol w="1373780"/>
                <a:gridCol w="721350"/>
                <a:gridCol w="721350"/>
                <a:gridCol w="721350"/>
                <a:gridCol w="721350"/>
                <a:gridCol w="721350"/>
                <a:gridCol w="721350"/>
              </a:tblGrid>
              <a:tr h="244664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Sequences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WS-PSNR  (E2E)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S-PSNR-NN (E2E)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183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8K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SkateboardInLot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-1.56%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-2.02%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-2.03%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-1.59%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-2.05%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-1.99%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ChairLift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-2.15%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-2.14%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KiteFlite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Harbor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-0.38%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Trolley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GasLamp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6K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Balboa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-2.33%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-2.43%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-2.31%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-2.44%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Broadway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-1.32%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-1.32%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-1.80%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Landing2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-1.49%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BranCastle2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-1.39%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-2.25%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-2.24%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-1.28%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-1.27%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82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Experimental Results </a:t>
            </a:r>
            <a:r>
              <a:rPr lang="en-US" altLang="zh-TW" dirty="0" smtClean="0"/>
              <a:t>2/2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390650"/>
            <a:ext cx="7315200" cy="4289426"/>
          </a:xfrm>
        </p:spPr>
        <p:txBody>
          <a:bodyPr>
            <a:normAutofit/>
          </a:bodyPr>
          <a:lstStyle/>
          <a:p>
            <a:r>
              <a:rPr lang="en-US" sz="1600" dirty="0"/>
              <a:t>Code base: BMS-1.0 + 360Lib-6.0</a:t>
            </a:r>
          </a:p>
          <a:p>
            <a:r>
              <a:rPr lang="en-US" sz="1600" dirty="0"/>
              <a:t>Configuration: </a:t>
            </a:r>
            <a:r>
              <a:rPr lang="en-US" sz="1600" dirty="0" smtClean="0">
                <a:solidFill>
                  <a:srgbClr val="00B0F0"/>
                </a:solidFill>
              </a:rPr>
              <a:t>BMS</a:t>
            </a:r>
            <a:endParaRPr lang="en-US" sz="1600" dirty="0">
              <a:solidFill>
                <a:srgbClr val="00B0F0"/>
              </a:solidFill>
            </a:endParaRPr>
          </a:p>
          <a:p>
            <a:r>
              <a:rPr lang="en-US" sz="1600" dirty="0"/>
              <a:t>Projection: Modified </a:t>
            </a:r>
            <a:r>
              <a:rPr lang="en-US" sz="1600" dirty="0" err="1"/>
              <a:t>Cubemap</a:t>
            </a:r>
            <a:r>
              <a:rPr lang="en-US" sz="1600" dirty="0"/>
              <a:t> Projection (MCP) in </a:t>
            </a:r>
            <a:r>
              <a:rPr lang="en-US" sz="1600" dirty="0" smtClean="0"/>
              <a:t>JVET-J0019 </a:t>
            </a:r>
            <a:endParaRPr lang="en-US" sz="1600" dirty="0"/>
          </a:p>
          <a:p>
            <a:r>
              <a:rPr lang="en-US" sz="1600" dirty="0"/>
              <a:t>Proposed </a:t>
            </a:r>
            <a:r>
              <a:rPr lang="en-US" sz="1600" dirty="0" smtClean="0"/>
              <a:t>method </a:t>
            </a:r>
            <a:r>
              <a:rPr lang="en-US" sz="1600" dirty="0"/>
              <a:t>vs. conventional </a:t>
            </a:r>
            <a:r>
              <a:rPr lang="en-US" sz="1600" dirty="0" smtClean="0"/>
              <a:t>inter/intra prediction</a:t>
            </a:r>
          </a:p>
          <a:p>
            <a:r>
              <a:rPr lang="en-US" sz="1600" dirty="0" smtClean="0"/>
              <a:t>Face size = 1280</a:t>
            </a:r>
            <a:endParaRPr lang="en-US" sz="1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084605"/>
              </p:ext>
            </p:extLst>
          </p:nvPr>
        </p:nvGraphicFramePr>
        <p:xfrm>
          <a:off x="1343025" y="2962274"/>
          <a:ext cx="6644855" cy="3497878"/>
        </p:xfrm>
        <a:graphic>
          <a:graphicData uri="http://schemas.openxmlformats.org/drawingml/2006/table">
            <a:tbl>
              <a:tblPr/>
              <a:tblGrid>
                <a:gridCol w="942975"/>
                <a:gridCol w="1373780"/>
                <a:gridCol w="721350"/>
                <a:gridCol w="721350"/>
                <a:gridCol w="721350"/>
                <a:gridCol w="721350"/>
                <a:gridCol w="721350"/>
                <a:gridCol w="721350"/>
              </a:tblGrid>
              <a:tr h="244664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Sequences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zh-TW" sz="2000" dirty="0">
                        <a:latin typeface="Times New Roman"/>
                        <a:ea typeface="新細明體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WS-PSNR  (E2E)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S-PSNR-NN (E2E)</a:t>
                      </a:r>
                      <a:endParaRPr lang="zh-TW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183498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Y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U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V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6401" marR="66401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8K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SkateboardInLot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-1.99%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-1.03%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-0.27%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ChairLift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-2.55%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-1.81%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-2.56%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-1.64%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-1.79%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KiteFlite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-0.41%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0.19%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0.02%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Harbor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1.15%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2.26%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0.04%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1.33%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2.46%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Trolley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-0.85%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0.18%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-0.69%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GasLamp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-0.80%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0.94%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0.34%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6K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Balboa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-2.02%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-1.57%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-2.20%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Broadway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-1.52%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-1.61%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-2.26%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Landing2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-1.51%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-0.13%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-0.66%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BranCastle2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-2.55%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-2.38%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-2.32%</a:t>
                      </a:r>
                      <a:endParaRPr lang="zh-TW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-2.54%</a:t>
                      </a:r>
                      <a:endParaRPr lang="zh-TW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-1.09%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Class S2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-1.86%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-1.92%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6132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PMingLiU" panose="02020500000000000000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-1.40%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-0.76%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04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4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2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5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3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6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3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7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Custom 5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MediaTek-Standard</Template>
  <TotalTime>28400</TotalTime>
  <Words>1062</Words>
  <Application>Microsoft Office PowerPoint</Application>
  <PresentationFormat>如螢幕大小 (4:3)</PresentationFormat>
  <Paragraphs>282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16</vt:i4>
      </vt:variant>
      <vt:variant>
        <vt:lpstr>投影片標題</vt:lpstr>
      </vt:variant>
      <vt:variant>
        <vt:i4>17</vt:i4>
      </vt:variant>
    </vt:vector>
  </HeadingPairs>
  <TitlesOfParts>
    <vt:vector size="42" baseType="lpstr">
      <vt:lpstr>Lucida Grande</vt:lpstr>
      <vt:lpstr>SimHei</vt:lpstr>
      <vt:lpstr>新細明體</vt:lpstr>
      <vt:lpstr>新細明體</vt:lpstr>
      <vt:lpstr>Arial</vt:lpstr>
      <vt:lpstr>Calibri</vt:lpstr>
      <vt:lpstr>Calibri Bold</vt:lpstr>
      <vt:lpstr>Times New Roman</vt:lpstr>
      <vt:lpstr>Wingdings</vt:lpstr>
      <vt:lpstr>MediaTek-Internal_Use</vt:lpstr>
      <vt:lpstr>Custom Design</vt:lpstr>
      <vt:lpstr>MediaTek</vt:lpstr>
      <vt:lpstr>1_Custom Design</vt:lpstr>
      <vt:lpstr>1_MediaTek</vt:lpstr>
      <vt:lpstr>2_Custom Design</vt:lpstr>
      <vt:lpstr>1_MediaTek-Internal_Use</vt:lpstr>
      <vt:lpstr>3_Custom Design</vt:lpstr>
      <vt:lpstr>2_MediaTek</vt:lpstr>
      <vt:lpstr>4_Custom Design</vt:lpstr>
      <vt:lpstr>2_MediaTek-Internal_Use</vt:lpstr>
      <vt:lpstr>5_Custom Design</vt:lpstr>
      <vt:lpstr>3_MediaTek</vt:lpstr>
      <vt:lpstr>6_Custom Design</vt:lpstr>
      <vt:lpstr>3_MediaTek-Internal_Use</vt:lpstr>
      <vt:lpstr>7_Custom Design</vt:lpstr>
      <vt:lpstr>JVET-K0141 AHG8: 360°-based inter/intra prediction for cubemap projection</vt:lpstr>
      <vt:lpstr>Overall Summary</vt:lpstr>
      <vt:lpstr>Conventional Padding Method</vt:lpstr>
      <vt:lpstr>Proposed Method</vt:lpstr>
      <vt:lpstr>360°-based inter prediction for cubemap projection 1/2</vt:lpstr>
      <vt:lpstr>360°-based inter prediction for cubemap projection 2/2</vt:lpstr>
      <vt:lpstr>360°-based intra prediction for cubemap projection</vt:lpstr>
      <vt:lpstr>Experimental Results 1/2</vt:lpstr>
      <vt:lpstr>Experimental Results 2/2</vt:lpstr>
      <vt:lpstr>Subjective Quality Evaluation</vt:lpstr>
      <vt:lpstr>Anchor: Conventional Inter/Intra Prediction</vt:lpstr>
      <vt:lpstr>Proposed: 360°-based inter/intra prediction</vt:lpstr>
      <vt:lpstr>Anchor: Conventional Inter/Intra Prediction</vt:lpstr>
      <vt:lpstr>Proposed: 360°-based inter/intra prediction</vt:lpstr>
      <vt:lpstr>Anchor: Conventional Inter/Intra Prediction</vt:lpstr>
      <vt:lpstr>Proposed: 360°-based inter/intra prediction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Lee (李亞璇)</dc:creator>
  <cp:lastModifiedBy>JL Lin (林建良)</cp:lastModifiedBy>
  <cp:revision>535</cp:revision>
  <dcterms:created xsi:type="dcterms:W3CDTF">2018-03-22T05:35:50Z</dcterms:created>
  <dcterms:modified xsi:type="dcterms:W3CDTF">2018-07-13T12:38:08Z</dcterms:modified>
</cp:coreProperties>
</file>