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1" r:id="rId1"/>
  </p:sldMasterIdLst>
  <p:notesMasterIdLst>
    <p:notesMasterId r:id="rId26"/>
  </p:notesMasterIdLst>
  <p:handoutMasterIdLst>
    <p:handoutMasterId r:id="rId27"/>
  </p:handoutMasterIdLst>
  <p:sldIdLst>
    <p:sldId id="256" r:id="rId2"/>
    <p:sldId id="369" r:id="rId3"/>
    <p:sldId id="401" r:id="rId4"/>
    <p:sldId id="402" r:id="rId5"/>
    <p:sldId id="398" r:id="rId6"/>
    <p:sldId id="388" r:id="rId7"/>
    <p:sldId id="407" r:id="rId8"/>
    <p:sldId id="403" r:id="rId9"/>
    <p:sldId id="399" r:id="rId10"/>
    <p:sldId id="389" r:id="rId11"/>
    <p:sldId id="390" r:id="rId12"/>
    <p:sldId id="408" r:id="rId13"/>
    <p:sldId id="404" r:id="rId14"/>
    <p:sldId id="392" r:id="rId15"/>
    <p:sldId id="393" r:id="rId16"/>
    <p:sldId id="394" r:id="rId17"/>
    <p:sldId id="411" r:id="rId18"/>
    <p:sldId id="412" r:id="rId19"/>
    <p:sldId id="405" r:id="rId20"/>
    <p:sldId id="395" r:id="rId21"/>
    <p:sldId id="409" r:id="rId22"/>
    <p:sldId id="406" r:id="rId23"/>
    <p:sldId id="397" r:id="rId24"/>
    <p:sldId id="410" r:id="rId25"/>
  </p:sldIdLst>
  <p:sldSz cx="9144000" cy="5143500" type="screen16x9"/>
  <p:notesSz cx="6731000" cy="98679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Frutiger LT Com 45 Light" panose="020B0303030504020204" pitchFamily="34" charset="0"/>
      <p:regular r:id="rId32"/>
      <p:bold r:id="rId33"/>
      <p:italic r:id="rId34"/>
      <p:boldItalic r:id="rId35"/>
    </p:embeddedFont>
    <p:embeddedFont>
      <p:font typeface="Frutiger LT Com 55 Roman" panose="020B0503030504020204" pitchFamily="34" charset="0"/>
      <p:regular r:id="rId36"/>
      <p:bold r:id="rId37"/>
      <p:italic r:id="rId38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393FF"/>
    <a:srgbClr val="179C7D"/>
    <a:srgbClr val="D4E6F4"/>
    <a:srgbClr val="6161FF"/>
    <a:srgbClr val="EB6A0A"/>
    <a:srgbClr val="A2D7CB"/>
    <a:srgbClr val="FFFFFF"/>
    <a:srgbClr val="B2B2B2"/>
    <a:srgbClr val="EE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9" autoAdjust="0"/>
    <p:restoredTop sz="96395" autoAdjust="0"/>
  </p:normalViewPr>
  <p:slideViewPr>
    <p:cSldViewPr showGuides="1">
      <p:cViewPr varScale="1">
        <p:scale>
          <a:sx n="96" d="100"/>
          <a:sy n="96" d="100"/>
        </p:scale>
        <p:origin x="90" y="366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11.07.2018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11.07.2018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51520" y="771550"/>
            <a:ext cx="8640000" cy="756105"/>
          </a:xfrm>
        </p:spPr>
        <p:txBody>
          <a:bodyPr/>
          <a:lstStyle/>
          <a:p>
            <a:pPr algn="ctr"/>
            <a:r>
              <a:rPr lang="en-US" noProof="0" dirty="0" smtClean="0"/>
              <a:t>JVET-K0027</a:t>
            </a:r>
            <a:r>
              <a:rPr lang="en-US" noProof="0" dirty="0"/>
              <a:t/>
            </a:r>
            <a:br>
              <a:rPr lang="en-US" noProof="0" dirty="0"/>
            </a:br>
            <a:endParaRPr lang="en-US" noProof="0" dirty="0"/>
          </a:p>
        </p:txBody>
      </p:sp>
      <p:sp>
        <p:nvSpPr>
          <p:cNvPr id="5" name="Titel 3"/>
          <p:cNvSpPr txBox="1">
            <a:spLocks/>
          </p:cNvSpPr>
          <p:nvPr/>
        </p:nvSpPr>
        <p:spPr bwMode="auto">
          <a:xfrm>
            <a:off x="755576" y="2283718"/>
            <a:ext cx="7128792" cy="16561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3200" b="1" cap="all" baseline="0">
                <a:solidFill>
                  <a:schemeClr val="tx1"/>
                </a:solidFill>
                <a:latin typeface="Frutiger LT Com 45 Light" panose="020B0303030504020204" pitchFamily="34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 algn="ctr">
              <a:buFontTx/>
            </a:pPr>
            <a:r>
              <a:rPr lang="en-US" kern="0" cap="none" dirty="0" smtClean="0"/>
              <a:t>CE7 Summary Report on</a:t>
            </a:r>
          </a:p>
          <a:p>
            <a:pPr algn="ctr">
              <a:buFontTx/>
            </a:pPr>
            <a:r>
              <a:rPr lang="en-US" kern="0" cap="none" dirty="0" smtClean="0"/>
              <a:t>Quantization and </a:t>
            </a:r>
          </a:p>
          <a:p>
            <a:pPr algn="ctr">
              <a:buFontTx/>
            </a:pPr>
            <a:r>
              <a:rPr lang="en-US" kern="0" cap="none" dirty="0" smtClean="0"/>
              <a:t>Coefficient Coding</a:t>
            </a:r>
            <a:endParaRPr lang="en-US" kern="0" cap="none" dirty="0"/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7.2:  Average Simulation Results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548858"/>
              </p:ext>
            </p:extLst>
          </p:nvPr>
        </p:nvGraphicFramePr>
        <p:xfrm>
          <a:off x="245874" y="987574"/>
          <a:ext cx="8640002" cy="3816421"/>
        </p:xfrm>
        <a:graphic>
          <a:graphicData uri="http://schemas.openxmlformats.org/drawingml/2006/table">
            <a:tbl>
              <a:tblPr/>
              <a:tblGrid>
                <a:gridCol w="367269">
                  <a:extLst>
                    <a:ext uri="{9D8B030D-6E8A-4147-A177-3AD203B41FA5}">
                      <a16:colId xmlns:a16="http://schemas.microsoft.com/office/drawing/2014/main" val="282060685"/>
                    </a:ext>
                  </a:extLst>
                </a:gridCol>
                <a:gridCol w="835538">
                  <a:extLst>
                    <a:ext uri="{9D8B030D-6E8A-4147-A177-3AD203B41FA5}">
                      <a16:colId xmlns:a16="http://schemas.microsoft.com/office/drawing/2014/main" val="3762393150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692179936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114670326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3796255332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1956424443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4159659400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344012857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3224569744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121739112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3232135744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1438668039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3497800140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1020128609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267522869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1875945424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3977421415"/>
                    </a:ext>
                  </a:extLst>
                </a:gridCol>
              </a:tblGrid>
              <a:tr h="260309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subtest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7.2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VTM-1 (BMS in VTM </a:t>
                      </a:r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.)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BMS-1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 with HEVC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coeff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 coding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551889"/>
                  </a:ext>
                </a:extLst>
              </a:tr>
              <a:tr h="260309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998385"/>
                  </a:ext>
                </a:extLst>
              </a:tr>
              <a:tr h="26030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7.2.1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826776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7.1.1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71617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7.1.2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102373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7.1.4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505227"/>
                  </a:ext>
                </a:extLst>
              </a:tr>
              <a:tr h="26030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7.2.1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754833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7.1.1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278682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7.1.2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644764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7.1.4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653984"/>
                  </a:ext>
                </a:extLst>
              </a:tr>
              <a:tr h="26030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7.2.1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1565353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7.1.1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506014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7.1.2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550241"/>
                  </a:ext>
                </a:extLst>
              </a:tr>
              <a:tr h="26030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7.1.4 + SDH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6805" marR="6805" marT="68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805" marR="6805" marT="6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805" marR="6805" marT="68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221091"/>
                  </a:ext>
                </a:extLst>
              </a:tr>
              <a:tr h="172095"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05" marR="6805" marT="68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estimated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05" marR="6805" marT="68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708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9191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7.2: Gain by Modified Quantization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072886"/>
              </p:ext>
            </p:extLst>
          </p:nvPr>
        </p:nvGraphicFramePr>
        <p:xfrm>
          <a:off x="1666461" y="915094"/>
          <a:ext cx="5811078" cy="3744888"/>
        </p:xfrm>
        <a:graphic>
          <a:graphicData uri="http://schemas.openxmlformats.org/drawingml/2006/table">
            <a:tbl>
              <a:tblPr/>
              <a:tblGrid>
                <a:gridCol w="343342">
                  <a:extLst>
                    <a:ext uri="{9D8B030D-6E8A-4147-A177-3AD203B41FA5}">
                      <a16:colId xmlns:a16="http://schemas.microsoft.com/office/drawing/2014/main" val="1178184127"/>
                    </a:ext>
                  </a:extLst>
                </a:gridCol>
                <a:gridCol w="832606">
                  <a:extLst>
                    <a:ext uri="{9D8B030D-6E8A-4147-A177-3AD203B41FA5}">
                      <a16:colId xmlns:a16="http://schemas.microsoft.com/office/drawing/2014/main" val="3100535513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3546219944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2577482985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4182543385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3962584071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2579858380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2256716570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1199759129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1675647338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2503658621"/>
                    </a:ext>
                  </a:extLst>
                </a:gridCol>
                <a:gridCol w="463513">
                  <a:extLst>
                    <a:ext uri="{9D8B030D-6E8A-4147-A177-3AD203B41FA5}">
                      <a16:colId xmlns:a16="http://schemas.microsoft.com/office/drawing/2014/main" val="3736760086"/>
                    </a:ext>
                  </a:extLst>
                </a:gridCol>
              </a:tblGrid>
              <a:tr h="267492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subtest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7.2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 </a:t>
                      </a:r>
                      <a:r>
                        <a:rPr lang="de-DE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configuration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BMS </a:t>
                      </a:r>
                      <a:r>
                        <a:rPr lang="de-DE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configuration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5209698"/>
                  </a:ext>
                </a:extLst>
              </a:tr>
              <a:tr h="267492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262332"/>
                  </a:ext>
                </a:extLst>
              </a:tr>
              <a:tr h="26749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DSQ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7.2.1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491992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7.1.1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647482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7.1.2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31255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7.1.4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3586578"/>
                  </a:ext>
                </a:extLst>
              </a:tr>
              <a:tr h="26749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DSQ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7.2.1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12281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7.1.1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7825221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7.1.2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327818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7.1.4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29143"/>
                  </a:ext>
                </a:extLst>
              </a:tr>
              <a:tr h="26749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DSQ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7.2.1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434903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7.1.1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3733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7.1.2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335249"/>
                  </a:ext>
                </a:extLst>
              </a:tr>
              <a:tr h="26749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SDH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7.1.4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112" marR="7112" marT="7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12" marR="7112" marT="71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12" marR="7112" marT="71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9621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092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7.2:  Comments by Cross Checkers</a:t>
            </a:r>
            <a:endParaRPr lang="en-GB" noProof="0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M. Coban on test 7.2.1: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Unified with coefficient coding of test 7.1.2 (additional contexts)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Requires complex RD algorithm for achieving gains (fallback necessary)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>A. </a:t>
            </a:r>
            <a:r>
              <a:rPr lang="en-US" b="1" dirty="0" err="1" smtClean="0"/>
              <a:t>Karabutov</a:t>
            </a:r>
            <a:r>
              <a:rPr lang="en-US" b="1" dirty="0" smtClean="0"/>
              <a:t> on test 7.2.1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noProof="0" dirty="0" smtClean="0"/>
              <a:t>Recommends to study dependent quantization for JEM / BMS coefficient coding</a:t>
            </a:r>
          </a:p>
          <a:p>
            <a:pPr lvl="1">
              <a:spcAft>
                <a:spcPts val="600"/>
              </a:spcAft>
            </a:pPr>
            <a:r>
              <a:rPr lang="en-US" noProof="0" dirty="0" smtClean="0"/>
              <a:t>see CE7-related contributions: JVET-K0070, JVET-K0072, JVET-K0319</a:t>
            </a:r>
          </a:p>
          <a:p>
            <a:pPr marL="0" indent="0">
              <a:spcAft>
                <a:spcPts val="600"/>
              </a:spcAft>
              <a:buNone/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04363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9C7D"/>
                </a:solidFill>
              </a:rPr>
              <a:t>Subtest 7.3:  Quantization Step Sizes / QPs</a:t>
            </a:r>
            <a:endParaRPr lang="en-US" dirty="0">
              <a:solidFill>
                <a:srgbClr val="179C7D"/>
              </a:solidFill>
            </a:endParaRPr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T</a:t>
            </a:r>
            <a:r>
              <a:rPr lang="en-US" b="1" dirty="0" smtClean="0"/>
              <a:t>est 7.3.1:  (Huawei) Adaptive Quantization Step Size Scaling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dirty="0" smtClean="0"/>
              <a:t>Version 1: Scaling of quantization step size (based on neighboring samples)</a:t>
            </a:r>
          </a:p>
          <a:p>
            <a:pPr>
              <a:spcAft>
                <a:spcPts val="0"/>
              </a:spcAft>
            </a:pPr>
            <a:r>
              <a:rPr lang="en-US" dirty="0" smtClean="0"/>
              <a:t>Version 2: Scaling of reconstructed residual (same scaling factor)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Document JVET-K0140 / Used MS-SSIM in addition to PSNR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>Test 7.3.2: (</a:t>
            </a:r>
            <a:r>
              <a:rPr lang="en-US" b="1" dirty="0" err="1" smtClean="0"/>
              <a:t>MediaTek</a:t>
            </a:r>
            <a:r>
              <a:rPr lang="en-US" b="1" dirty="0" smtClean="0"/>
              <a:t>) Extension of Quantization Parameter Value Range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dirty="0" smtClean="0"/>
              <a:t>Document JVET-K0251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Tested for random access and QP values 32, 37, 42, 47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/>
              <a:t>Test </a:t>
            </a:r>
            <a:r>
              <a:rPr lang="en-US" b="1" dirty="0" smtClean="0"/>
              <a:t>7.3.3: </a:t>
            </a:r>
            <a:r>
              <a:rPr lang="en-US" b="1" dirty="0"/>
              <a:t>(</a:t>
            </a:r>
            <a:r>
              <a:rPr lang="en-US" b="1" dirty="0" err="1"/>
              <a:t>MediaTek</a:t>
            </a:r>
            <a:r>
              <a:rPr lang="en-US" b="1" dirty="0"/>
              <a:t>) </a:t>
            </a:r>
            <a:r>
              <a:rPr lang="en-US" b="1" dirty="0" smtClean="0"/>
              <a:t>Derivation of Chroma QP from </a:t>
            </a:r>
            <a:r>
              <a:rPr lang="en-US" b="1" dirty="0" err="1" smtClean="0"/>
              <a:t>Luma</a:t>
            </a:r>
            <a:r>
              <a:rPr lang="en-US" b="1" dirty="0" smtClean="0"/>
              <a:t> QP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/>
              <a:t>Document JVET-K0252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b="1" dirty="0" smtClean="0"/>
              <a:t>Cross checks: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dirty="0"/>
              <a:t>Results and implementations verified by at least one cross checker (for all tests)</a:t>
            </a:r>
          </a:p>
          <a:p>
            <a:pPr>
              <a:spcAft>
                <a:spcPts val="600"/>
              </a:spcAft>
            </a:pPr>
            <a:r>
              <a:rPr lang="en-US" noProof="0" dirty="0" smtClean="0"/>
              <a:t>Resolved some bugs in implementation of test 7.3.1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37718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7.3:  Average Results (PSNR)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61304"/>
              </p:ext>
            </p:extLst>
          </p:nvPr>
        </p:nvGraphicFramePr>
        <p:xfrm>
          <a:off x="1546192" y="987105"/>
          <a:ext cx="6051616" cy="3744885"/>
        </p:xfrm>
        <a:graphic>
          <a:graphicData uri="http://schemas.openxmlformats.org/drawingml/2006/table">
            <a:tbl>
              <a:tblPr/>
              <a:tblGrid>
                <a:gridCol w="303339">
                  <a:extLst>
                    <a:ext uri="{9D8B030D-6E8A-4147-A177-3AD203B41FA5}">
                      <a16:colId xmlns:a16="http://schemas.microsoft.com/office/drawing/2014/main" val="2237089679"/>
                    </a:ext>
                  </a:extLst>
                </a:gridCol>
                <a:gridCol w="1653197">
                  <a:extLst>
                    <a:ext uri="{9D8B030D-6E8A-4147-A177-3AD203B41FA5}">
                      <a16:colId xmlns:a16="http://schemas.microsoft.com/office/drawing/2014/main" val="1361297562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568000802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2803301629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61891998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2124290811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2816474032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3820040373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3755831726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234019148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228848109"/>
                    </a:ext>
                  </a:extLst>
                </a:gridCol>
                <a:gridCol w="409508">
                  <a:extLst>
                    <a:ext uri="{9D8B030D-6E8A-4147-A177-3AD203B41FA5}">
                      <a16:colId xmlns:a16="http://schemas.microsoft.com/office/drawing/2014/main" val="2931029939"/>
                    </a:ext>
                  </a:extLst>
                </a:gridCol>
              </a:tblGrid>
              <a:tr h="249659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subtest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7.3 (PNSR)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VTM-1 (BMS in VTM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BMS-1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8457240"/>
                  </a:ext>
                </a:extLst>
              </a:tr>
              <a:tr h="249659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728347"/>
                  </a:ext>
                </a:extLst>
              </a:tr>
              <a:tr h="24965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v1: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qstep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217745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v2: residual)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010531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7.3.2 (QP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extension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771718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7.3.3 (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chroma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QP)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545156"/>
                  </a:ext>
                </a:extLst>
              </a:tr>
              <a:tr h="24965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v1: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qstep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076266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v2: residual)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961625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7.3.2 (QP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extension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 [*]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475982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7.3.3 (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chroma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QP)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950127"/>
                  </a:ext>
                </a:extLst>
              </a:tr>
              <a:tr h="24965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v1: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qstep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943159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v2: residual)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75474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7.3.2 (QP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extension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923857"/>
                  </a:ext>
                </a:extLst>
              </a:tr>
              <a:tr h="24965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7.3.3 (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chroma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QP)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6638" marR="6638" marT="66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638" marR="6638" marT="66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421260"/>
                  </a:ext>
                </a:extLst>
              </a:tr>
              <a:tr h="24965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[*]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modified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QP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values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32, 37, 42, 47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38" marR="6638" marT="66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000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006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7.3:  Average Results MS-SSIM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190085"/>
              </p:ext>
            </p:extLst>
          </p:nvPr>
        </p:nvGraphicFramePr>
        <p:xfrm>
          <a:off x="568848" y="1288950"/>
          <a:ext cx="8006304" cy="3155008"/>
        </p:xfrm>
        <a:graphic>
          <a:graphicData uri="http://schemas.openxmlformats.org/drawingml/2006/table">
            <a:tbl>
              <a:tblPr/>
              <a:tblGrid>
                <a:gridCol w="401318">
                  <a:extLst>
                    <a:ext uri="{9D8B030D-6E8A-4147-A177-3AD203B41FA5}">
                      <a16:colId xmlns:a16="http://schemas.microsoft.com/office/drawing/2014/main" val="1795840417"/>
                    </a:ext>
                  </a:extLst>
                </a:gridCol>
                <a:gridCol w="2187186">
                  <a:extLst>
                    <a:ext uri="{9D8B030D-6E8A-4147-A177-3AD203B41FA5}">
                      <a16:colId xmlns:a16="http://schemas.microsoft.com/office/drawing/2014/main" val="992952788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1670281738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2757673437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429090212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182996789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4019748249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731672185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91442120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1637026099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1142165703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282810869"/>
                    </a:ext>
                  </a:extLst>
                </a:gridCol>
              </a:tblGrid>
              <a:tr h="394376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subtest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7.3 (MS-SSIM)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VTM-1 (BMS in VTM </a:t>
                      </a:r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BMS-1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8769774"/>
                  </a:ext>
                </a:extLst>
              </a:tr>
              <a:tr h="394376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6357"/>
                  </a:ext>
                </a:extLst>
              </a:tr>
              <a:tr h="3943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v1: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qstep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569508"/>
                  </a:ext>
                </a:extLst>
              </a:tr>
              <a:tr h="394376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v2: residual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3271907"/>
                  </a:ext>
                </a:extLst>
              </a:tr>
              <a:tr h="3943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v1: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qstep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86310"/>
                  </a:ext>
                </a:extLst>
              </a:tr>
              <a:tr h="394376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v2: residual)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37578"/>
                  </a:ext>
                </a:extLst>
              </a:tr>
              <a:tr h="3943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v1: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qstep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078003"/>
                  </a:ext>
                </a:extLst>
              </a:tr>
              <a:tr h="394376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7.3.1 (AGS v2: residual)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76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8234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7.3:  Comments by Cross Checkers</a:t>
            </a:r>
            <a:endParaRPr lang="en-GB" noProof="0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P. de Lagrange on test 7.3.1: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Scaling depends on reconstructed neighborhood (decoder pipeline)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Semantics for additional slice header element could be simpler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Suggests further tests: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Use same adjustment as encoder-only method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Same law at encoder, but use current instead of border samples</a:t>
            </a:r>
            <a:endParaRPr lang="en-US" dirty="0"/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b="1" dirty="0" smtClean="0"/>
              <a:t>H. Schwarz on test 7.3.1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noProof="0" dirty="0" smtClean="0"/>
              <a:t>Study encoder-only variant of the approach </a:t>
            </a:r>
            <a:br>
              <a:rPr lang="en-US" noProof="0" dirty="0" smtClean="0"/>
            </a:br>
            <a:r>
              <a:rPr lang="en-US" noProof="0" dirty="0" smtClean="0"/>
              <a:t>(can use samples of current block instead of border samples)</a:t>
            </a:r>
          </a:p>
          <a:p>
            <a:pPr>
              <a:spcAft>
                <a:spcPts val="600"/>
              </a:spcAft>
            </a:pPr>
            <a:r>
              <a:rPr lang="en-US" noProof="0" dirty="0" smtClean="0"/>
              <a:t>Compare with approaches for local QP adaptation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Use separate tool for measuring MS-SSIM (we should not rely on encoder output)</a:t>
            </a:r>
            <a:endParaRPr lang="en-US" noProof="0" dirty="0" smtClean="0"/>
          </a:p>
          <a:p>
            <a:pPr marL="0" indent="0">
              <a:spcAft>
                <a:spcPts val="600"/>
              </a:spcAft>
              <a:buNone/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55487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7.3:  Comments by Cross Checkers</a:t>
            </a:r>
            <a:endParaRPr lang="en-GB" noProof="0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P. de Lagrange on test 7.3.2: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QP range extension is welcome (encoder manufacturers sometimes use quantization matrix scaling to achieve a similar effect)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QP indexed tables in bilateral filter and </a:t>
            </a:r>
            <a:r>
              <a:rPr lang="en-US" dirty="0" err="1" smtClean="0"/>
              <a:t>deblocking</a:t>
            </a:r>
            <a:r>
              <a:rPr lang="en-US" dirty="0" smtClean="0"/>
              <a:t> filter are extended </a:t>
            </a:r>
            <a:br>
              <a:rPr lang="en-US" dirty="0" smtClean="0"/>
            </a:br>
            <a:r>
              <a:rPr lang="en-US" dirty="0" smtClean="0"/>
              <a:t>(by linear extrapolation); may need review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Modification for reading and writing delta-QP values seems incomplete</a:t>
            </a:r>
            <a:br>
              <a:rPr lang="en-US" dirty="0" smtClean="0"/>
            </a:br>
            <a:r>
              <a:rPr lang="en-US" dirty="0" smtClean="0"/>
              <a:t>(changes are proposed by cross checker)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Semantics for additional slice header element could be simpler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 smtClean="0"/>
          </a:p>
          <a:p>
            <a:pPr marL="0" indent="0">
              <a:spcAft>
                <a:spcPts val="600"/>
              </a:spcAft>
              <a:buNone/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61537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7.3:  Comments by Cross Checkers</a:t>
            </a:r>
            <a:endParaRPr lang="en-GB" noProof="0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1059582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P. de Lagrange on test 7.3.3: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Mapping seems useful for local QP adjustment only, </a:t>
            </a:r>
            <a:br>
              <a:rPr lang="en-US" dirty="0" smtClean="0"/>
            </a:br>
            <a:r>
              <a:rPr lang="en-US" dirty="0" smtClean="0"/>
              <a:t>since PPS and slice </a:t>
            </a:r>
            <a:r>
              <a:rPr lang="en-US" dirty="0" err="1" smtClean="0"/>
              <a:t>Cb</a:t>
            </a:r>
            <a:r>
              <a:rPr lang="en-US" dirty="0" smtClean="0"/>
              <a:t>/Cr QP adjustment is already supported</a:t>
            </a:r>
          </a:p>
          <a:p>
            <a:pPr>
              <a:spcAft>
                <a:spcPts val="600"/>
              </a:spcAft>
            </a:pPr>
            <a:r>
              <a:rPr lang="en-GB" dirty="0" smtClean="0"/>
              <a:t>It </a:t>
            </a:r>
            <a:r>
              <a:rPr lang="en-GB" dirty="0"/>
              <a:t>has been noted that many offsets and adjustments apply to </a:t>
            </a:r>
            <a:r>
              <a:rPr lang="en-GB" dirty="0" err="1"/>
              <a:t>chroma</a:t>
            </a:r>
            <a:r>
              <a:rPr lang="en-GB" dirty="0"/>
              <a:t> </a:t>
            </a:r>
            <a:r>
              <a:rPr lang="en-GB" dirty="0" smtClean="0"/>
              <a:t>QP, </a:t>
            </a:r>
            <a:r>
              <a:rPr lang="en-GB" dirty="0"/>
              <a:t>with different rules for </a:t>
            </a:r>
            <a:r>
              <a:rPr lang="en-GB" dirty="0" err="1"/>
              <a:t>deblocking</a:t>
            </a:r>
            <a:r>
              <a:rPr lang="en-GB" dirty="0"/>
              <a:t> filter (local adjustment ignored), which may need </a:t>
            </a:r>
            <a:r>
              <a:rPr lang="en-GB" dirty="0" smtClean="0"/>
              <a:t>review</a:t>
            </a:r>
          </a:p>
          <a:p>
            <a:pPr>
              <a:spcAft>
                <a:spcPts val="600"/>
              </a:spcAft>
            </a:pPr>
            <a:endParaRPr lang="en-US" dirty="0" smtClean="0"/>
          </a:p>
          <a:p>
            <a:pPr marL="0" indent="0">
              <a:spcAft>
                <a:spcPts val="600"/>
              </a:spcAft>
              <a:buNone/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05761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9C7D"/>
                </a:solidFill>
              </a:rPr>
              <a:t>Subtest 7.4:  Scanning Order of Transform Coefficients</a:t>
            </a:r>
            <a:endParaRPr lang="en-US" dirty="0">
              <a:solidFill>
                <a:srgbClr val="179C7D"/>
              </a:solidFill>
            </a:endParaRPr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T</a:t>
            </a:r>
            <a:r>
              <a:rPr lang="en-US" b="1" dirty="0" smtClean="0"/>
              <a:t>est 7.4.1:  (KDDI) Block size dependent coefficient scanning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dirty="0" smtClean="0"/>
              <a:t>Modifies scanning order for some block sizes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Document JVET-K0398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>Test 7.4.2: [WITHDRAWN]</a:t>
            </a:r>
            <a:endParaRPr lang="en-US" b="1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endParaRPr lang="en-US" b="1" dirty="0" smtClean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>Cross checks: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dirty="0"/>
              <a:t>Results and implementations verified by at least one cross checker (for all tests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086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9C7D"/>
                </a:solidFill>
              </a:rPr>
              <a:t>Tools under Test</a:t>
            </a:r>
            <a:endParaRPr lang="en-US" dirty="0">
              <a:solidFill>
                <a:srgbClr val="179C7D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839973"/>
              </p:ext>
            </p:extLst>
          </p:nvPr>
        </p:nvGraphicFramePr>
        <p:xfrm>
          <a:off x="245114" y="1018750"/>
          <a:ext cx="8640762" cy="364123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21669">
                  <a:extLst>
                    <a:ext uri="{9D8B030D-6E8A-4147-A177-3AD203B41FA5}">
                      <a16:colId xmlns:a16="http://schemas.microsoft.com/office/drawing/2014/main" val="2680103042"/>
                    </a:ext>
                  </a:extLst>
                </a:gridCol>
                <a:gridCol w="1197610">
                  <a:extLst>
                    <a:ext uri="{9D8B030D-6E8A-4147-A177-3AD203B41FA5}">
                      <a16:colId xmlns:a16="http://schemas.microsoft.com/office/drawing/2014/main" val="1755643198"/>
                    </a:ext>
                  </a:extLst>
                </a:gridCol>
                <a:gridCol w="1520774">
                  <a:extLst>
                    <a:ext uri="{9D8B030D-6E8A-4147-A177-3AD203B41FA5}">
                      <a16:colId xmlns:a16="http://schemas.microsoft.com/office/drawing/2014/main" val="3188836744"/>
                    </a:ext>
                  </a:extLst>
                </a:gridCol>
                <a:gridCol w="5500709">
                  <a:extLst>
                    <a:ext uri="{9D8B030D-6E8A-4147-A177-3AD203B41FA5}">
                      <a16:colId xmlns:a16="http://schemas.microsoft.com/office/drawing/2014/main" val="2813961759"/>
                    </a:ext>
                  </a:extLst>
                </a:gridCol>
              </a:tblGrid>
              <a:tr h="29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Proponent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Document 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Tool description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6095581"/>
                  </a:ext>
                </a:extLst>
              </a:tr>
              <a:tr h="326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JVET-J0021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Coefficient Coding (JEM 7.0)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849930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HHI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JVET-J0014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Coefficient Coding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71451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HHI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JVET-J0014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Coefficient Coding with dependent quantization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980619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JVET-J0024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Coefficient Coding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670837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JVET-J0024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Transform Domain Residual Sign Prediction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807680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JVET-J0025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Adaptive quantization step size scaling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943415"/>
                  </a:ext>
                </a:extLst>
              </a:tr>
              <a:tr h="5181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JVET-J0025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Coefficient Coding (JEM 7.0) with complexity reduction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[Note: The tool is not described in JVET-J0025]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99930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MediaTek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JVET-J0018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Extension of QP value range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633826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MediaTek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JVET-J0018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Derivation of </a:t>
                      </a:r>
                      <a:r>
                        <a:rPr lang="en-GB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chroma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QP from </a:t>
                      </a:r>
                      <a:r>
                        <a:rPr lang="en-GB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luma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QP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279816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KDDI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JVET-J0016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Block size dependent coefficient scanning 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003591"/>
                  </a:ext>
                </a:extLst>
              </a:tr>
              <a:tr h="259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NHK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JVET-J0027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Coefficient reordering for transform-skipped and bi-predicted </a:t>
                      </a: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</a:t>
                      </a:r>
                      <a:b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[withdrawn]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0043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7.4:  Average Simulation Results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720084"/>
              </p:ext>
            </p:extLst>
          </p:nvPr>
        </p:nvGraphicFramePr>
        <p:xfrm>
          <a:off x="395541" y="1635646"/>
          <a:ext cx="8006304" cy="2049735"/>
        </p:xfrm>
        <a:graphic>
          <a:graphicData uri="http://schemas.openxmlformats.org/drawingml/2006/table">
            <a:tbl>
              <a:tblPr/>
              <a:tblGrid>
                <a:gridCol w="401318">
                  <a:extLst>
                    <a:ext uri="{9D8B030D-6E8A-4147-A177-3AD203B41FA5}">
                      <a16:colId xmlns:a16="http://schemas.microsoft.com/office/drawing/2014/main" val="1678175907"/>
                    </a:ext>
                  </a:extLst>
                </a:gridCol>
                <a:gridCol w="2187186">
                  <a:extLst>
                    <a:ext uri="{9D8B030D-6E8A-4147-A177-3AD203B41FA5}">
                      <a16:colId xmlns:a16="http://schemas.microsoft.com/office/drawing/2014/main" val="1528369160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997337296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196474588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99567043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2004926366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2179833693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912821970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643993148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32406612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2250479523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2211217690"/>
                    </a:ext>
                  </a:extLst>
                </a:gridCol>
              </a:tblGrid>
              <a:tr h="409947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subtest</a:t>
                      </a:r>
                      <a:r>
                        <a:rPr lang="de-D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7.4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VTM-1 (BMS in VTM </a:t>
                      </a:r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BMS-1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856427"/>
                  </a:ext>
                </a:extLst>
              </a:tr>
              <a:tr h="409947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259786"/>
                  </a:ext>
                </a:extLst>
              </a:tr>
              <a:tr h="409947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7.4.1 (MDCS)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152682"/>
                  </a:ext>
                </a:extLst>
              </a:tr>
              <a:tr h="409947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7.4.1 (MDCS)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544318"/>
                  </a:ext>
                </a:extLst>
              </a:tr>
              <a:tr h="409947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7.4.1 (MDCS)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8088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878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7.4:  Comments by Cross Checkers</a:t>
            </a:r>
            <a:endParaRPr lang="en-GB" noProof="0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1059582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M. Koo on test 7.4.1: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Recommends further study on block shape adaptive scanning patterns</a:t>
            </a:r>
          </a:p>
          <a:p>
            <a:pPr>
              <a:spcAft>
                <a:spcPts val="600"/>
              </a:spcAft>
            </a:pPr>
            <a:endParaRPr lang="en-US" dirty="0" smtClean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7841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9C7D"/>
                </a:solidFill>
              </a:rPr>
              <a:t>Subtest 7.5:  Sign Prediction</a:t>
            </a:r>
            <a:endParaRPr lang="en-US" dirty="0">
              <a:solidFill>
                <a:srgbClr val="179C7D"/>
              </a:solidFill>
            </a:endParaRPr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T</a:t>
            </a:r>
            <a:r>
              <a:rPr lang="en-US" b="1" dirty="0" smtClean="0"/>
              <a:t>est 7.5.1:  (Huawei) Residual Sign Prediction in Transform Domain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dirty="0" smtClean="0"/>
              <a:t>For intra- and inter-picture predicted blocks</a:t>
            </a:r>
          </a:p>
          <a:p>
            <a:pPr>
              <a:spcAft>
                <a:spcPts val="0"/>
              </a:spcAft>
            </a:pPr>
            <a:r>
              <a:rPr lang="en-US" dirty="0" smtClean="0"/>
              <a:t>Prediction of up to 5 signs per transform blocks (depending on scaled level)</a:t>
            </a:r>
          </a:p>
          <a:p>
            <a:pPr>
              <a:spcAft>
                <a:spcPts val="0"/>
              </a:spcAft>
            </a:pPr>
            <a:r>
              <a:rPr lang="en-US" dirty="0" smtClean="0"/>
              <a:t>Modified entropy coding of signs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Document JVET-K0044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/>
              <a:t>Test </a:t>
            </a:r>
            <a:r>
              <a:rPr lang="en-US" b="1" dirty="0" smtClean="0"/>
              <a:t>7.5.2:  </a:t>
            </a:r>
            <a:r>
              <a:rPr lang="en-US" b="1" dirty="0"/>
              <a:t>(Huawei) Residual Sign Prediction in Transform Domain</a:t>
            </a:r>
          </a:p>
          <a:p>
            <a:pPr>
              <a:spcAft>
                <a:spcPts val="0"/>
              </a:spcAft>
            </a:pPr>
            <a:r>
              <a:rPr lang="en-US" dirty="0" smtClean="0"/>
              <a:t>Same approach, but only for intra-picture </a:t>
            </a:r>
            <a:r>
              <a:rPr lang="en-US" dirty="0"/>
              <a:t>predicted blocks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Document </a:t>
            </a:r>
            <a:r>
              <a:rPr lang="en-US" dirty="0"/>
              <a:t>JVET-K0044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endParaRPr lang="en-US" b="1" dirty="0" smtClean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>Cross checks: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dirty="0"/>
              <a:t>Results and implementations verified by at least one cross checker (for all tests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5795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7.5: Average Simulation Results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180775"/>
              </p:ext>
            </p:extLst>
          </p:nvPr>
        </p:nvGraphicFramePr>
        <p:xfrm>
          <a:off x="568848" y="1347613"/>
          <a:ext cx="8006304" cy="2794968"/>
        </p:xfrm>
        <a:graphic>
          <a:graphicData uri="http://schemas.openxmlformats.org/drawingml/2006/table">
            <a:tbl>
              <a:tblPr/>
              <a:tblGrid>
                <a:gridCol w="401318">
                  <a:extLst>
                    <a:ext uri="{9D8B030D-6E8A-4147-A177-3AD203B41FA5}">
                      <a16:colId xmlns:a16="http://schemas.microsoft.com/office/drawing/2014/main" val="3298687503"/>
                    </a:ext>
                  </a:extLst>
                </a:gridCol>
                <a:gridCol w="2187186">
                  <a:extLst>
                    <a:ext uri="{9D8B030D-6E8A-4147-A177-3AD203B41FA5}">
                      <a16:colId xmlns:a16="http://schemas.microsoft.com/office/drawing/2014/main" val="4153634404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346041689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339838620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1815275036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1244397752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908710933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2007760644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707680644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3405931344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151725122"/>
                    </a:ext>
                  </a:extLst>
                </a:gridCol>
                <a:gridCol w="541780">
                  <a:extLst>
                    <a:ext uri="{9D8B030D-6E8A-4147-A177-3AD203B41FA5}">
                      <a16:colId xmlns:a16="http://schemas.microsoft.com/office/drawing/2014/main" val="963536366"/>
                    </a:ext>
                  </a:extLst>
                </a:gridCol>
              </a:tblGrid>
              <a:tr h="349371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subtest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VTM-1 (BMS in VTM </a:t>
                      </a:r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BMS-1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198526"/>
                  </a:ext>
                </a:extLst>
              </a:tr>
              <a:tr h="349371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9287753"/>
                  </a:ext>
                </a:extLst>
              </a:tr>
              <a:tr h="34937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7.5.1 (TSP: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intra+inter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738937"/>
                  </a:ext>
                </a:extLst>
              </a:tr>
              <a:tr h="34937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7.5.1 (TSP: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037258"/>
                  </a:ext>
                </a:extLst>
              </a:tr>
              <a:tr h="34937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7.5.1 (TSP: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intra+inter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464282"/>
                  </a:ext>
                </a:extLst>
              </a:tr>
              <a:tr h="34937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7.5.1 (TSP: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156460"/>
                  </a:ext>
                </a:extLst>
              </a:tr>
              <a:tr h="34937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7.5.1 (TSP: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intra+inter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89495"/>
                  </a:ext>
                </a:extLst>
              </a:tr>
              <a:tr h="34937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test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7.5.1 (TSP: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079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2103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7.5:  Comments by Cross Checkers</a:t>
            </a:r>
            <a:endParaRPr lang="en-GB" noProof="0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F. Henry on test 7.5.1: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May obtain similar results with reduced number of reference samples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Makes decoding stage more serial, because it requires neighboring samples for decoding the signs</a:t>
            </a:r>
          </a:p>
          <a:p>
            <a:pPr>
              <a:spcAft>
                <a:spcPts val="600"/>
              </a:spcAft>
            </a:pPr>
            <a:endParaRPr lang="en-US" dirty="0" smtClean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570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9C7D"/>
                </a:solidFill>
              </a:rPr>
              <a:t>Subtests</a:t>
            </a:r>
            <a:endParaRPr lang="en-US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 smtClean="0"/>
              <a:t>Subtest 7.1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Four competing methods for transform coefficient coding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b="1" dirty="0" smtClean="0"/>
              <a:t>Subtest 7.2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noProof="0" dirty="0" smtClean="0"/>
              <a:t>One method for quantization (comparison to sign data hiding)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b="1" dirty="0"/>
              <a:t>Subtest </a:t>
            </a:r>
            <a:r>
              <a:rPr lang="en-US" b="1" dirty="0" smtClean="0"/>
              <a:t>7.3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Three approaches for deriving / signaling of quantization step sizes / QPs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b="1" dirty="0"/>
              <a:t>Subtest </a:t>
            </a:r>
            <a:r>
              <a:rPr lang="en-US" b="1" dirty="0" smtClean="0"/>
              <a:t>7.4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/>
              <a:t>One </a:t>
            </a:r>
            <a:r>
              <a:rPr lang="en-US" dirty="0" smtClean="0"/>
              <a:t>approach for modifying scanning order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b="1" dirty="0"/>
              <a:t>Subtest </a:t>
            </a:r>
            <a:r>
              <a:rPr lang="en-US" b="1" dirty="0" smtClean="0"/>
              <a:t>7.5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Two configurations for sign prediction in transform domain</a:t>
            </a:r>
            <a:endParaRPr lang="en-US" dirty="0"/>
          </a:p>
          <a:p>
            <a:pPr>
              <a:spcAft>
                <a:spcPts val="600"/>
              </a:spcAft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8320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9C7D"/>
                </a:solidFill>
              </a:rPr>
              <a:t>Subtest 7.1:  Transform Coefficient Coding</a:t>
            </a:r>
            <a:endParaRPr lang="en-US" dirty="0">
              <a:solidFill>
                <a:srgbClr val="179C7D"/>
              </a:solidFill>
            </a:endParaRPr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T</a:t>
            </a:r>
            <a:r>
              <a:rPr lang="en-US" b="1" dirty="0" smtClean="0"/>
              <a:t>est 7.1.1:  (Qualcomm) JEM / BMS coefficient coding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Document JVET-K0069  (related: JVET-K0319)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/>
              <a:t>Test 7.1.2:  (HHI) Coefficient coding</a:t>
            </a:r>
          </a:p>
          <a:p>
            <a:pPr>
              <a:spcAft>
                <a:spcPts val="600"/>
              </a:spcAft>
            </a:pPr>
            <a:r>
              <a:rPr lang="en-US" noProof="0" dirty="0" smtClean="0"/>
              <a:t>Document JVET-K0071  (related: JVET-K0072, JVET-K0281)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/>
              <a:t>Test 7.1.3: (Samsung) Scan-region based coefficient coding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Document JVET-K0138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/>
              <a:t>Test 7.1.4: (Huawei) JEM / BMS coefficient coding with complexity reduction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Document JVET-K0321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Cross </a:t>
            </a:r>
            <a:r>
              <a:rPr lang="en-US" b="1" dirty="0"/>
              <a:t>checks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Results and implementations verified by at least one cross checker (for all tests)</a:t>
            </a:r>
            <a:endParaRPr lang="en-US" dirty="0"/>
          </a:p>
          <a:p>
            <a:pPr>
              <a:spcAft>
                <a:spcPts val="600"/>
              </a:spcAft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25043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7.1:  Characterization of Approaches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552938"/>
              </p:ext>
            </p:extLst>
          </p:nvPr>
        </p:nvGraphicFramePr>
        <p:xfrm>
          <a:off x="1376110" y="843558"/>
          <a:ext cx="6364242" cy="3839344"/>
        </p:xfrm>
        <a:graphic>
          <a:graphicData uri="http://schemas.openxmlformats.org/drawingml/2006/table">
            <a:tbl>
              <a:tblPr/>
              <a:tblGrid>
                <a:gridCol w="859474">
                  <a:extLst>
                    <a:ext uri="{9D8B030D-6E8A-4147-A177-3AD203B41FA5}">
                      <a16:colId xmlns:a16="http://schemas.microsoft.com/office/drawing/2014/main" val="254006746"/>
                    </a:ext>
                  </a:extLst>
                </a:gridCol>
                <a:gridCol w="38736">
                  <a:extLst>
                    <a:ext uri="{9D8B030D-6E8A-4147-A177-3AD203B41FA5}">
                      <a16:colId xmlns:a16="http://schemas.microsoft.com/office/drawing/2014/main" val="3743889657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1838439743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350061104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584747868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435222572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773855898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355911618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2412026307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4229234401"/>
                    </a:ext>
                  </a:extLst>
                </a:gridCol>
              </a:tblGrid>
              <a:tr h="2404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CE7-1.1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CE7-1.2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CE7-1.3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CE7-1.4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383353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scan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method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 (scan region)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935015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sigCGFlag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(2+2)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(2+2)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(2+2)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301937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lastXY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86959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sigLuma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(3x18)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(3x18)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396445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sigChroma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619637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gt1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930640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gtx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543773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gt1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71482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gtx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613064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regular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scanR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/2,8) 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GT1,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633274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GT1/CG,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 tp GT4 for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scanR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/16,1) GT2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GT1/CG,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134870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GT2/CG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coefficients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GT2/CG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630813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RiceParameter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VTM/BMS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JVET-K0071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VTM/BMS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VTM/BMS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934859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total 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</a:t>
                      </a:r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ctx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742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906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7.1:  Average Results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669980"/>
              </p:ext>
            </p:extLst>
          </p:nvPr>
        </p:nvGraphicFramePr>
        <p:xfrm>
          <a:off x="245876" y="987574"/>
          <a:ext cx="8640000" cy="3960442"/>
        </p:xfrm>
        <a:graphic>
          <a:graphicData uri="http://schemas.openxmlformats.org/drawingml/2006/table">
            <a:tbl>
              <a:tblPr/>
              <a:tblGrid>
                <a:gridCol w="367269">
                  <a:extLst>
                    <a:ext uri="{9D8B030D-6E8A-4147-A177-3AD203B41FA5}">
                      <a16:colId xmlns:a16="http://schemas.microsoft.com/office/drawing/2014/main" val="1203098596"/>
                    </a:ext>
                  </a:extLst>
                </a:gridCol>
                <a:gridCol w="835536">
                  <a:extLst>
                    <a:ext uri="{9D8B030D-6E8A-4147-A177-3AD203B41FA5}">
                      <a16:colId xmlns:a16="http://schemas.microsoft.com/office/drawing/2014/main" val="651288315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3280238855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1417757486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030956301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252919476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938230894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572284366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3568946936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1681999931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3909551751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1738320130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1165240622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55681636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807008369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818812740"/>
                    </a:ext>
                  </a:extLst>
                </a:gridCol>
                <a:gridCol w="495813">
                  <a:extLst>
                    <a:ext uri="{9D8B030D-6E8A-4147-A177-3AD203B41FA5}">
                      <a16:colId xmlns:a16="http://schemas.microsoft.com/office/drawing/2014/main" val="2817569438"/>
                    </a:ext>
                  </a:extLst>
                </a:gridCol>
              </a:tblGrid>
              <a:tr h="210024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subtest 7.1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VTM-1 (BMS in VTM </a:t>
                      </a:r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.)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BMS-1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 with HEVC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coeff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 coding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513233"/>
                  </a:ext>
                </a:extLst>
              </a:tr>
              <a:tr h="210024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691070"/>
                  </a:ext>
                </a:extLst>
              </a:tr>
              <a:tr h="20002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7.1.1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84280"/>
                  </a:ext>
                </a:extLst>
              </a:tr>
              <a:tr h="20002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7.1.2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175895"/>
                  </a:ext>
                </a:extLst>
              </a:tr>
              <a:tr h="20002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 (1)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103146"/>
                  </a:ext>
                </a:extLst>
              </a:tr>
              <a:tr h="20002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 (2)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318820"/>
                  </a:ext>
                </a:extLst>
              </a:tr>
              <a:tr h="21002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7.1.4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986222"/>
                  </a:ext>
                </a:extLst>
              </a:tr>
              <a:tr h="20002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7.1.1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630192"/>
                  </a:ext>
                </a:extLst>
              </a:tr>
              <a:tr h="20002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7.1.2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919224"/>
                  </a:ext>
                </a:extLst>
              </a:tr>
              <a:tr h="20002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 (1)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85111"/>
                  </a:ext>
                </a:extLst>
              </a:tr>
              <a:tr h="20002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 (2)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21286"/>
                  </a:ext>
                </a:extLst>
              </a:tr>
              <a:tr h="21002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7.1.4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737606"/>
                  </a:ext>
                </a:extLst>
              </a:tr>
              <a:tr h="210024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7.1.1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37424"/>
                  </a:ext>
                </a:extLst>
              </a:tr>
              <a:tr h="21002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7.1.2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38860"/>
                  </a:ext>
                </a:extLst>
              </a:tr>
              <a:tr h="20002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 (1)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729492"/>
                  </a:ext>
                </a:extLst>
              </a:tr>
              <a:tr h="20002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 (2)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707368"/>
                  </a:ext>
                </a:extLst>
              </a:tr>
              <a:tr h="21002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7.1.4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8046" marR="8046" marT="80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6" marR="8046" marT="8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300163"/>
                  </a:ext>
                </a:extLst>
              </a:tr>
              <a:tr h="240027">
                <a:tc>
                  <a:txBody>
                    <a:bodyPr/>
                    <a:lstStyle/>
                    <a:p>
                      <a:pPr algn="l" fontAlgn="b"/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6" marR="8046" marT="80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EP init in test, but not in references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estimated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836094"/>
                  </a:ext>
                </a:extLst>
              </a:tr>
              <a:tr h="250027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(2) EP init in both, test and references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6" marR="8046" marT="80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523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182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7.1:  Comments by Cross Checkers</a:t>
            </a:r>
            <a:endParaRPr lang="en-GB" noProof="0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987574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M. Coban on test 7.1.2: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Includes modification of context modelling for Cr CBF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Interleaving of regular-coded and bypass-coded bin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688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9C7D"/>
                </a:solidFill>
              </a:rPr>
              <a:t>Subtest 7.2:  Quantization</a:t>
            </a:r>
            <a:endParaRPr lang="en-US" dirty="0">
              <a:solidFill>
                <a:srgbClr val="179C7D"/>
              </a:solidFill>
            </a:endParaRPr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>
          <a:xfrm>
            <a:off x="245876" y="915566"/>
            <a:ext cx="8574597" cy="36004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T</a:t>
            </a:r>
            <a:r>
              <a:rPr lang="en-US" b="1" dirty="0" smtClean="0"/>
              <a:t>est 7.2.1:  (HHI) Dependent Quantization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dirty="0" smtClean="0"/>
              <a:t>Uses HHI’s transform coefficient </a:t>
            </a:r>
            <a:r>
              <a:rPr lang="en-US" dirty="0" smtClean="0"/>
              <a:t>coding (test 7.1.2)</a:t>
            </a:r>
            <a:endParaRPr lang="en-US" dirty="0" smtClean="0"/>
          </a:p>
          <a:p>
            <a:pPr>
              <a:spcAft>
                <a:spcPts val="600"/>
              </a:spcAft>
            </a:pPr>
            <a:r>
              <a:rPr lang="en-US" dirty="0" smtClean="0"/>
              <a:t>Document JVET-K0072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>Additional References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noProof="0" dirty="0" smtClean="0"/>
              <a:t>Sign data hiding (on top of test 7.1.1, 7.1.2, 7.1.4)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>Cross </a:t>
            </a:r>
            <a:r>
              <a:rPr lang="en-US" b="1" dirty="0"/>
              <a:t>checks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Results and implementations verified by at least one cross checker (for all tests)</a:t>
            </a:r>
            <a:endParaRPr lang="en-US" dirty="0"/>
          </a:p>
          <a:p>
            <a:pPr>
              <a:spcAft>
                <a:spcPts val="600"/>
              </a:spcAft>
            </a:pPr>
            <a:endParaRPr lang="en-US" noProof="0" dirty="0" smtClean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 smtClean="0"/>
              <a:t>Related contributions:  Modified entropy coding and state transition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Qualcomm:  JVET-K0070 (cross check in JVET-K0424), JVET-K0319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noProof="0" dirty="0" smtClean="0"/>
              <a:t>HHI: JVET-K0072 (cross check in JVET-K0428)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48014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Subtest 7.2: Modifications of Transform Coefficient Coding</a:t>
            </a:r>
            <a:endParaRPr lang="en-GB" noProof="0" dirty="0">
              <a:solidFill>
                <a:srgbClr val="179C7D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333256"/>
              </p:ext>
            </p:extLst>
          </p:nvPr>
        </p:nvGraphicFramePr>
        <p:xfrm>
          <a:off x="706625" y="892646"/>
          <a:ext cx="7730750" cy="3839344"/>
        </p:xfrm>
        <a:graphic>
          <a:graphicData uri="http://schemas.openxmlformats.org/drawingml/2006/table">
            <a:tbl>
              <a:tblPr/>
              <a:tblGrid>
                <a:gridCol w="859474">
                  <a:extLst>
                    <a:ext uri="{9D8B030D-6E8A-4147-A177-3AD203B41FA5}">
                      <a16:colId xmlns:a16="http://schemas.microsoft.com/office/drawing/2014/main" val="254006746"/>
                    </a:ext>
                  </a:extLst>
                </a:gridCol>
                <a:gridCol w="38736">
                  <a:extLst>
                    <a:ext uri="{9D8B030D-6E8A-4147-A177-3AD203B41FA5}">
                      <a16:colId xmlns:a16="http://schemas.microsoft.com/office/drawing/2014/main" val="3743889657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1838439743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350061104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584747868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435222572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773855898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355911618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2412026307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4229234401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2734828089"/>
                    </a:ext>
                  </a:extLst>
                </a:gridCol>
                <a:gridCol w="683254">
                  <a:extLst>
                    <a:ext uri="{9D8B030D-6E8A-4147-A177-3AD203B41FA5}">
                      <a16:colId xmlns:a16="http://schemas.microsoft.com/office/drawing/2014/main" val="3373120991"/>
                    </a:ext>
                  </a:extLst>
                </a:gridCol>
              </a:tblGrid>
              <a:tr h="2404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CE7-1.1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CE7-1.2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CE7-1.3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CE7-1.4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CE7-2.1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383353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scan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method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 (scan region)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diagonal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935015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sigCGFlag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(2+2)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(2+2)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(2+2)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(2+2)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301937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lastXY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(2x(25+4))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86959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sigLuma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(3x18)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(3x18)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(2x18)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396445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sigChroma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(2x12)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619637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gt1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(2x21)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930640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gtx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543773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gt1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(2x11)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71482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gtx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613064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regular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scanR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/2,8) 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GT1,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633274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GT1/CG,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GT4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max(scanR/16,1) GT2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</a:t>
                      </a:r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GT1/CG,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GT4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134870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GT2/CG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coefficients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GT2/CG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coefficients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630813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de-DE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RiceParameter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VTM/BMS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JVET-K0071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VTM/BMS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VTM/BMS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JVET-K0071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934859"/>
                  </a:ext>
                </a:extLst>
              </a:tr>
              <a:tr h="250535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total 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</a:t>
                      </a:r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ctx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68" marR="6668" marT="66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742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600646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3701</Words>
  <Application>Microsoft Office PowerPoint</Application>
  <PresentationFormat>On-screen Show (16:9)</PresentationFormat>
  <Paragraphs>1467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Times New Roman</vt:lpstr>
      <vt:lpstr>Arial</vt:lpstr>
      <vt:lpstr>Calibri</vt:lpstr>
      <vt:lpstr>Wingdings</vt:lpstr>
      <vt:lpstr>Frutiger LT Com 45 Light</vt:lpstr>
      <vt:lpstr>Frutiger LT Com 55 Roman</vt:lpstr>
      <vt:lpstr>Fraunhofer HHI Master</vt:lpstr>
      <vt:lpstr>JVET-K0027 </vt:lpstr>
      <vt:lpstr>Tools under Test</vt:lpstr>
      <vt:lpstr>Subtests</vt:lpstr>
      <vt:lpstr>Subtest 7.1:  Transform Coefficient Coding</vt:lpstr>
      <vt:lpstr>Subtest 7.1:  Characterization of Approaches</vt:lpstr>
      <vt:lpstr>Subtest 7.1:  Average Results</vt:lpstr>
      <vt:lpstr>Subtest 7.1:  Comments by Cross Checkers</vt:lpstr>
      <vt:lpstr>Subtest 7.2:  Quantization</vt:lpstr>
      <vt:lpstr>Subtest 7.2: Modifications of Transform Coefficient Coding</vt:lpstr>
      <vt:lpstr>Subtest 7.2:  Average Simulation Results</vt:lpstr>
      <vt:lpstr>Subtest 7.2: Gain by Modified Quantization</vt:lpstr>
      <vt:lpstr>Subtest 7.2:  Comments by Cross Checkers</vt:lpstr>
      <vt:lpstr>Subtest 7.3:  Quantization Step Sizes / QPs</vt:lpstr>
      <vt:lpstr>Subtest 7.3:  Average Results (PSNR)</vt:lpstr>
      <vt:lpstr>Subtest 7.3:  Average Results MS-SSIM</vt:lpstr>
      <vt:lpstr>Subtest 7.3:  Comments by Cross Checkers</vt:lpstr>
      <vt:lpstr>Subtest 7.3:  Comments by Cross Checkers</vt:lpstr>
      <vt:lpstr>Subtest 7.3:  Comments by Cross Checkers</vt:lpstr>
      <vt:lpstr>Subtest 7.4:  Scanning Order of Transform Coefficients</vt:lpstr>
      <vt:lpstr>Subtest 7.4:  Average Simulation Results</vt:lpstr>
      <vt:lpstr>Subtest 7.4:  Comments by Cross Checkers</vt:lpstr>
      <vt:lpstr>Subtest 7.5:  Sign Prediction</vt:lpstr>
      <vt:lpstr>Subtest 7.5: Average Simulation Results</vt:lpstr>
      <vt:lpstr>Subtest 7.5:  Comments by Cross Checkers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v3</cp:lastModifiedBy>
  <cp:revision>431</cp:revision>
  <cp:lastPrinted>2011-04-27T07:57:31Z</cp:lastPrinted>
  <dcterms:created xsi:type="dcterms:W3CDTF">2016-03-16T10:16:45Z</dcterms:created>
  <dcterms:modified xsi:type="dcterms:W3CDTF">2018-07-11T07:27:32Z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