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2" r:id="rId2"/>
    <p:sldId id="272" r:id="rId3"/>
    <p:sldId id="287" r:id="rId4"/>
    <p:sldId id="298" r:id="rId5"/>
    <p:sldId id="292" r:id="rId6"/>
    <p:sldId id="289" r:id="rId7"/>
    <p:sldId id="299" r:id="rId8"/>
    <p:sldId id="290" r:id="rId9"/>
    <p:sldId id="291" r:id="rId10"/>
    <p:sldId id="293" r:id="rId11"/>
    <p:sldId id="294" r:id="rId12"/>
    <p:sldId id="295" r:id="rId13"/>
    <p:sldId id="297" r:id="rId14"/>
    <p:sldId id="296" r:id="rId15"/>
    <p:sldId id="300" r:id="rId16"/>
    <p:sldId id="301" r:id="rId17"/>
    <p:sldId id="303" r:id="rId18"/>
    <p:sldId id="302" r:id="rId19"/>
    <p:sldId id="304" r:id="rId20"/>
    <p:sldId id="286" r:id="rId21"/>
    <p:sldId id="28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3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these sequences, it is more difficult to encode with the exiting coding tools.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688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monitor/phone/tablet screen </a:t>
            </a:r>
            <a:endParaRPr lang="en-US" altLang="zh-CN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AOV 80 million daily active users</a:t>
            </a:r>
            <a:r>
              <a:rPr lang="zh-CN" altLang="en-US" dirty="0"/>
              <a:t>（</a:t>
            </a:r>
            <a:r>
              <a:rPr lang="en-US" altLang="zh-CN" dirty="0"/>
              <a:t>DAU</a:t>
            </a:r>
            <a:r>
              <a:rPr lang="zh-CN" altLang="en-US" dirty="0"/>
              <a:t>）</a:t>
            </a:r>
            <a:r>
              <a:rPr lang="en-US" altLang="zh-CN" dirty="0"/>
              <a:t>PUBG mobile 2 million daily active users (DAU), and it is  among the 3 Top free mobile games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009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Tencent test sequences for video coding development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767138"/>
            <a:ext cx="6400800" cy="749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JVET-J0052     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4581525"/>
            <a:ext cx="554461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</a:rPr>
              <a:t>Jing Ye, </a:t>
            </a:r>
            <a:r>
              <a:rPr lang="en-US" altLang="en-US" sz="1800" dirty="0">
                <a:latin typeface="Arial" panose="020B0604020202020204" pitchFamily="34" charset="0"/>
              </a:rPr>
              <a:t>Xiang Li, Shan Liu, Lori Wu, </a:t>
            </a:r>
            <a:r>
              <a:rPr lang="en-US" altLang="en-US" sz="1800" dirty="0" err="1">
                <a:latin typeface="Arial" panose="020B0604020202020204" pitchFamily="34" charset="0"/>
              </a:rPr>
              <a:t>Chemin</a:t>
            </a:r>
            <a:r>
              <a:rPr lang="en-US" altLang="en-US" sz="1800" dirty="0"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latin typeface="Arial" panose="020B0604020202020204" pitchFamily="34" charset="0"/>
              </a:rPr>
              <a:t>Xie</a:t>
            </a:r>
            <a:r>
              <a:rPr lang="en-US" altLang="en-US" sz="1800" dirty="0">
                <a:latin typeface="Arial" panose="020B0604020202020204" pitchFamily="34" charset="0"/>
              </a:rPr>
              <a:t>, Keane Liu, </a:t>
            </a:r>
            <a:r>
              <a:rPr lang="en-US" altLang="en-US" sz="1800" dirty="0" err="1">
                <a:latin typeface="Arial" panose="020B0604020202020204" pitchFamily="34" charset="0"/>
              </a:rPr>
              <a:t>Berton</a:t>
            </a:r>
            <a:r>
              <a:rPr lang="en-US" altLang="en-US" sz="1800" dirty="0">
                <a:latin typeface="Arial" panose="020B0604020202020204" pitchFamily="34" charset="0"/>
              </a:rPr>
              <a:t> Wang, Ping Liu, Kane Dong, Ying </a:t>
            </a:r>
            <a:r>
              <a:rPr lang="en-US" altLang="en-US" sz="1800" dirty="0" err="1">
                <a:latin typeface="Arial" panose="020B0604020202020204" pitchFamily="34" charset="0"/>
              </a:rPr>
              <a:t>Kuang</a:t>
            </a:r>
            <a:r>
              <a:rPr lang="en-US" altLang="en-US" sz="1800" dirty="0">
                <a:latin typeface="Arial" panose="020B0604020202020204" pitchFamily="34" charset="0"/>
              </a:rPr>
              <a:t>, </a:t>
            </a:r>
            <a:r>
              <a:rPr lang="en-US" altLang="en-US" sz="1800" dirty="0" err="1">
                <a:latin typeface="Arial" panose="020B0604020202020204" pitchFamily="34" charset="0"/>
              </a:rPr>
              <a:t>Weizhong</a:t>
            </a:r>
            <a:r>
              <a:rPr lang="en-US" altLang="en-US" sz="1800" dirty="0">
                <a:latin typeface="Arial" panose="020B0604020202020204" pitchFamily="34" charset="0"/>
              </a:rPr>
              <a:t> Feng (Tencent)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FA28A-AEBB-407D-80C5-FABB32F0D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Concert6_group_dance2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88C0C-5F8D-4D72-ABB9-831F93C91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ECED69-2D80-426D-9896-24170D030AD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16624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38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E77D3-3F8E-434B-B414-DAFC9364A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AOV_middle_group_fight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3EF489C-040E-4608-8704-3E7B12E49D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988840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35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AOV_small_group_fight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8048C-DF1A-402C-AB95-9122D565E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BEC764-945D-4773-BD8C-F53FEF45A70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51501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23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62A6A-98A1-490B-93B7-FF3FED863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PUBG_MOBILE_car</a:t>
            </a:r>
            <a:b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9138E-9FEF-41B7-A67B-EFDCCBD8FF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CCC3F2-A415-4C38-BFD4-AF9CBBD46D5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02803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63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7ACDD-F092-4A98-BCF9-73E9DE2D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PUBG_MOBILE_parachute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5C135-7C0A-475A-A71F-E8F6CB58C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0105FF-563C-4DF0-9DFD-B487392F1BC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02803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594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6F7A3-1D4E-42C6-97E0-3ACDCC828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dirty="0"/>
              <a:t>JEM and HM coding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9CE21-64DC-4712-A73F-9477595EA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F73165-470A-420F-8357-DDC133F3A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381" y="1020324"/>
            <a:ext cx="5495238" cy="5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61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80A32-25F7-4E19-8172-1E51B031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 curves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D5E2-DC84-4F33-9DD8-377962AF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JEM Random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CE96D8-5158-413E-84DA-8CD30261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276872"/>
            <a:ext cx="5952381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92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80A32-25F7-4E19-8172-1E51B031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 curves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D5E2-DC84-4F33-9DD8-377962AF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 Random Access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24FE80-7BC9-4842-9C01-52E9FA719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809" y="2183306"/>
            <a:ext cx="5952381" cy="3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42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80A32-25F7-4E19-8172-1E51B031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 curves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D5E2-DC84-4F33-9DD8-377962AF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JEM Low Delay 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AECEAE-C37D-4EFD-9649-13E085F93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809" y="2389778"/>
            <a:ext cx="5952381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72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80A32-25F7-4E19-8172-1E51B031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 curves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D5E2-DC84-4F33-9DD8-377962AF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 Low Delay 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42638A-9CD9-4BF1-AE3C-D84863FA2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809" y="2276872"/>
            <a:ext cx="5952381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03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As the online streaming service is getting popular. More and more contents can be streamed on internet and consume a lot of bandwidth.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Millions of viewers watch live concert, or live eSports on internet. 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Those contents are quite different from the test materials currently in use, and have their unique characteristics: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Frequently light changing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Larger scenes with zoom-in, and zoom-out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Panning, and rotation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A lot computer generated texture details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C816-E672-4C1D-A7FE-57D64BEE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altLang="zh-CN" dirty="0"/>
              <a:t>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562B7-2A35-45FE-9FD8-F7635BE90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sequences are popular internet streamed videos, which have </a:t>
            </a:r>
            <a:r>
              <a:rPr lang="en-US" altLang="en-US" dirty="0">
                <a:ea typeface="宋体" panose="02010600030101010101" pitchFamily="2" charset="-122"/>
              </a:rPr>
              <a:t>unique characteristics and are difficult to compress with existing video codec.</a:t>
            </a:r>
            <a:endParaRPr lang="en-US" altLang="en-US" strike="sngStrike" dirty="0">
              <a:ea typeface="宋体" panose="02010600030101010101" pitchFamily="2" charset="-122"/>
            </a:endParaRPr>
          </a:p>
          <a:p>
            <a:r>
              <a:rPr lang="en-US" altLang="en-US" dirty="0">
                <a:ea typeface="宋体" panose="02010600030101010101" pitchFamily="2" charset="-122"/>
              </a:rPr>
              <a:t>We suggest to include these sequences in test conditions when developing future video coding standard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4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268DB-B23E-412C-92FF-BEE6F7E02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sequences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43F54-6B2F-4268-929F-BB765FABC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We provided 6 concert sequences, and 4 eSports sequences.</a:t>
            </a:r>
          </a:p>
          <a:p>
            <a:r>
              <a:rPr lang="en-US" sz="2000" dirty="0"/>
              <a:t>The six concert sequences are captured by </a:t>
            </a:r>
            <a:r>
              <a:rPr lang="en-CA" sz="2000" dirty="0"/>
              <a:t>Atomos Shogun Studio and created MOV files with bitrate at 115Mb/s. FFMPEG is used to generate the YUV from the MOV files. The command line is in the word document of this proposal.</a:t>
            </a:r>
            <a:endParaRPr lang="en-US" sz="2000" dirty="0"/>
          </a:p>
          <a:p>
            <a:r>
              <a:rPr lang="en-US" sz="2000" dirty="0"/>
              <a:t>The two 1920x1080 eSports sequences are captured by a modified </a:t>
            </a:r>
            <a:r>
              <a:rPr lang="en-US" sz="2000" dirty="0" err="1"/>
              <a:t>eGame</a:t>
            </a:r>
            <a:r>
              <a:rPr lang="en-US" sz="2000" dirty="0"/>
              <a:t> platform that can capture the screen YUV information via GPU and store the YUV in the local HDD. The captured YUV is 4:4:4 format, and it is converted into 4:2:0 format by the </a:t>
            </a:r>
            <a:r>
              <a:rPr lang="en-US" sz="2000" dirty="0" err="1"/>
              <a:t>HDRtools</a:t>
            </a:r>
            <a:r>
              <a:rPr lang="en-US" sz="2000" dirty="0"/>
              <a:t> .</a:t>
            </a:r>
          </a:p>
          <a:p>
            <a:r>
              <a:rPr lang="en-US" sz="2000" dirty="0"/>
              <a:t>The rest two 2176x1080 eSports sequences are captured by </a:t>
            </a:r>
            <a:r>
              <a:rPr lang="en-US" sz="2000" dirty="0" err="1"/>
              <a:t>modifing</a:t>
            </a:r>
            <a:r>
              <a:rPr lang="en-US" sz="2000" dirty="0"/>
              <a:t> the android code and generate an APK file to capture the RGB information of the screen. Then the RGB is converted into YUV 4:4:4. The YUV 4:4:4 is converted into YUV 4:2:0 by the </a:t>
            </a:r>
            <a:r>
              <a:rPr lang="en-US" sz="2000" dirty="0" err="1"/>
              <a:t>HDRtools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579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7BDFB-366E-4242-B4D8-82252922A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The test sequences (2)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E9151CB-68D5-4B5C-AA58-E1E340D647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9695313"/>
              </p:ext>
            </p:extLst>
          </p:nvPr>
        </p:nvGraphicFramePr>
        <p:xfrm>
          <a:off x="179512" y="1124744"/>
          <a:ext cx="8784974" cy="52877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1284">
                  <a:extLst>
                    <a:ext uri="{9D8B030D-6E8A-4147-A177-3AD203B41FA5}">
                      <a16:colId xmlns:a16="http://schemas.microsoft.com/office/drawing/2014/main" val="2105830394"/>
                    </a:ext>
                  </a:extLst>
                </a:gridCol>
                <a:gridCol w="1840294">
                  <a:extLst>
                    <a:ext uri="{9D8B030D-6E8A-4147-A177-3AD203B41FA5}">
                      <a16:colId xmlns:a16="http://schemas.microsoft.com/office/drawing/2014/main" val="2272888935"/>
                    </a:ext>
                  </a:extLst>
                </a:gridCol>
                <a:gridCol w="891706">
                  <a:extLst>
                    <a:ext uri="{9D8B030D-6E8A-4147-A177-3AD203B41FA5}">
                      <a16:colId xmlns:a16="http://schemas.microsoft.com/office/drawing/2014/main" val="3685337065"/>
                    </a:ext>
                  </a:extLst>
                </a:gridCol>
                <a:gridCol w="1228392">
                  <a:extLst>
                    <a:ext uri="{9D8B030D-6E8A-4147-A177-3AD203B41FA5}">
                      <a16:colId xmlns:a16="http://schemas.microsoft.com/office/drawing/2014/main" val="1786198657"/>
                    </a:ext>
                  </a:extLst>
                </a:gridCol>
                <a:gridCol w="1241236">
                  <a:extLst>
                    <a:ext uri="{9D8B030D-6E8A-4147-A177-3AD203B41FA5}">
                      <a16:colId xmlns:a16="http://schemas.microsoft.com/office/drawing/2014/main" val="4028628535"/>
                    </a:ext>
                  </a:extLst>
                </a:gridCol>
                <a:gridCol w="1232062">
                  <a:extLst>
                    <a:ext uri="{9D8B030D-6E8A-4147-A177-3AD203B41FA5}">
                      <a16:colId xmlns:a16="http://schemas.microsoft.com/office/drawing/2014/main" val="1707452925"/>
                    </a:ext>
                  </a:extLst>
                </a:gridCol>
              </a:tblGrid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Sequence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Capture  </a:t>
                      </a:r>
                      <a:r>
                        <a:rPr lang="en-US" altLang="zh-CN" sz="1600" dirty="0">
                          <a:effectLst/>
                        </a:rPr>
                        <a:t>method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Frame 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Resolution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Color primaries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Frame number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0380563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Concert1_man_n_robot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Atomos Shogun Studio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1920x1080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0652359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Concert2_group_dance1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Atomos Shogun Studio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1920x1080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2627256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Concert3_band_rising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Atomos Shogun Studio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25 fps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1920x1080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390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3352414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Concert4_robot_band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Atomos Shogun Studio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3759639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Concert5_drum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Atomos Shogun Studio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0392363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Concert6_group_dance2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Atomos Shogun Studio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2370202"/>
                  </a:ext>
                </a:extLst>
              </a:tr>
              <a:tr h="46383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AOV_middle_group_fight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Capture screen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2176x1080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1098795"/>
                  </a:ext>
                </a:extLst>
              </a:tr>
              <a:tr h="46383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AOV_small_group_fight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Capture screen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2176x1080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215863"/>
                  </a:ext>
                </a:extLst>
              </a:tr>
              <a:tr h="46383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PUBG_MOBILE_car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Capture screen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300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4221774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PUBG_MOBILE_parachute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Capture screen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709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300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9208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951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Concert1_man_n_robot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9423-5E12-4D5D-B9C7-3C3B0B0A2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3786FE-D301-43BC-9E14-9FCFD32FD5BA}"/>
              </a:ext>
            </a:extLst>
          </p:cNvPr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7706" y="2348881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53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B793D-150A-4A37-9DE1-D6C6718A9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Concert2_group_dance1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28905-283D-464F-8A20-A98F3A3D8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Concert2_group_dance1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F25436-296A-4010-9B83-68EB88531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2158912"/>
            <a:ext cx="7092291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963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683AB-6FB8-4E70-8F7E-C57822CAB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Concert3_band_rising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04316-45B3-48B9-B80D-B10F07DFFF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9CA96F-1E9A-4C1C-8BF7-37B288F34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86983"/>
            <a:ext cx="7315200" cy="4152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60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B793D-150A-4A37-9DE1-D6C6718A9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Concert4_robot_band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28905-283D-464F-8A20-A98F3A3D8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03E143-2D2D-4532-B96F-111694BF7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92995"/>
            <a:ext cx="7315200" cy="414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43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5C73A-323E-4C9E-AC6E-55EA2A2C7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Concert5_drum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D5F0C-7E81-457B-A397-B496BEBE6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61E51B-B762-476D-9069-AB5127111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008586"/>
            <a:ext cx="7315200" cy="411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30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9752</TotalTime>
  <Words>619</Words>
  <Application>Microsoft Office PowerPoint</Application>
  <PresentationFormat>On-screen Show (4:3)</PresentationFormat>
  <Paragraphs>113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Unicode MS</vt:lpstr>
      <vt:lpstr>宋体</vt:lpstr>
      <vt:lpstr>微软雅黑</vt:lpstr>
      <vt:lpstr>Arial</vt:lpstr>
      <vt:lpstr>Calibri</vt:lpstr>
      <vt:lpstr>Times New Roman</vt:lpstr>
      <vt:lpstr>Office 主题</vt:lpstr>
      <vt:lpstr>Tencent test sequences for video coding development</vt:lpstr>
      <vt:lpstr>Introduction</vt:lpstr>
      <vt:lpstr>The sequences (1)</vt:lpstr>
      <vt:lpstr>The test sequences (2)</vt:lpstr>
      <vt:lpstr>Concert1_man_n_robot</vt:lpstr>
      <vt:lpstr>Concert2_group_dance1</vt:lpstr>
      <vt:lpstr>Concert3_band_rising</vt:lpstr>
      <vt:lpstr>Concert4_robot_band</vt:lpstr>
      <vt:lpstr>Concert5_drum</vt:lpstr>
      <vt:lpstr>Concert6_group_dance2</vt:lpstr>
      <vt:lpstr>AOV_middle_group_fight</vt:lpstr>
      <vt:lpstr>AOV_small_group_fight</vt:lpstr>
      <vt:lpstr>PUBG_MOBILE_car </vt:lpstr>
      <vt:lpstr>PUBG_MOBILE_parachute</vt:lpstr>
      <vt:lpstr>JEM and HM coding performance</vt:lpstr>
      <vt:lpstr>RD curves (1)</vt:lpstr>
      <vt:lpstr>RD curves (2)</vt:lpstr>
      <vt:lpstr>RD curves (3)</vt:lpstr>
      <vt:lpstr>RD curves (4)</vt:lpstr>
      <vt:lpstr>Conclusion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 Ye</cp:lastModifiedBy>
  <cp:revision>135</cp:revision>
  <dcterms:created xsi:type="dcterms:W3CDTF">2010-10-25T03:40:34Z</dcterms:created>
  <dcterms:modified xsi:type="dcterms:W3CDTF">2018-04-11T16:08:47Z</dcterms:modified>
</cp:coreProperties>
</file>