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14">
  <p:sldMasterIdLst>
    <p:sldMasterId id="2147483657" r:id="rId1"/>
  </p:sldMasterIdLst>
  <p:notesMasterIdLst>
    <p:notesMasterId r:id="rId19"/>
  </p:notesMasterIdLst>
  <p:handoutMasterIdLst>
    <p:handoutMasterId r:id="rId20"/>
  </p:handoutMasterIdLst>
  <p:sldIdLst>
    <p:sldId id="256" r:id="rId2"/>
    <p:sldId id="277" r:id="rId3"/>
    <p:sldId id="258" r:id="rId4"/>
    <p:sldId id="262" r:id="rId5"/>
    <p:sldId id="272" r:id="rId6"/>
    <p:sldId id="273" r:id="rId7"/>
    <p:sldId id="289" r:id="rId8"/>
    <p:sldId id="263" r:id="rId9"/>
    <p:sldId id="301" r:id="rId10"/>
    <p:sldId id="303" r:id="rId11"/>
    <p:sldId id="304" r:id="rId12"/>
    <p:sldId id="275" r:id="rId13"/>
    <p:sldId id="287" r:id="rId14"/>
    <p:sldId id="264" r:id="rId15"/>
    <p:sldId id="279" r:id="rId16"/>
    <p:sldId id="278" r:id="rId17"/>
    <p:sldId id="302" r:id="rId18"/>
  </p:sldIdLst>
  <p:sldSz cx="9144000" cy="5143500" type="screen16x9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Default Section" id="{0A6B99B8-33E0-4D7A-9FC1-09AC52952A7C}">
          <p14:sldIdLst>
            <p14:sldId id="256"/>
            <p14:sldId id="277"/>
            <p14:sldId id="258"/>
            <p14:sldId id="262"/>
            <p14:sldId id="272"/>
            <p14:sldId id="273"/>
            <p14:sldId id="289"/>
            <p14:sldId id="263"/>
            <p14:sldId id="301"/>
            <p14:sldId id="303"/>
            <p14:sldId id="304"/>
            <p14:sldId id="275"/>
            <p14:sldId id="287"/>
            <p14:sldId id="264"/>
            <p14:sldId id="279"/>
            <p14:sldId id="278"/>
            <p14:sldId id="30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68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lasny, Daryl" initials="" lastIdx="1" clrIdx="0"/>
  <p:cmAuthor id="1" name="Zhu, Weijia" initials="ZW" lastIdx="5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FF5050"/>
    <a:srgbClr val="FFFFCC"/>
    <a:srgbClr val="CCECFF"/>
    <a:srgbClr val="CCFFFF"/>
    <a:srgbClr val="CCFFCC"/>
    <a:srgbClr val="FFCCFF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34564" autoAdjust="0"/>
    <p:restoredTop sz="86352" autoAdjust="0"/>
  </p:normalViewPr>
  <p:slideViewPr>
    <p:cSldViewPr>
      <p:cViewPr varScale="1">
        <p:scale>
          <a:sx n="141" d="100"/>
          <a:sy n="141" d="100"/>
        </p:scale>
        <p:origin x="1600" y="184"/>
      </p:cViewPr>
      <p:guideLst>
        <p:guide orient="horz" pos="166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6" d="100"/>
          <a:sy n="96" d="100"/>
        </p:scale>
        <p:origin x="3648" y="160"/>
      </p:cViewPr>
      <p:guideLst>
        <p:guide orient="horz" pos="2928"/>
        <p:guide pos="220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fld id="{571B3AE0-C7D6-43EC-8417-13E06AC1F0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2368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11175" y="511175"/>
            <a:ext cx="6040438" cy="3397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87375" y="4376738"/>
            <a:ext cx="6259513" cy="44196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fld id="{85ADE18B-5ED5-44F0-BA32-C17FA7CED7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7403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1266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  <p:sp>
        <p:nvSpPr>
          <p:cNvPr id="1126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A8FE64A-0273-4A3F-AC93-492D68C8CF61}" type="slidenum">
              <a:rPr lang="en-US" smtClean="0">
                <a:cs typeface="Arial" charset="0"/>
              </a:rPr>
              <a:pPr/>
              <a:t>1</a:t>
            </a:fld>
            <a:endParaRPr lang="en-US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88577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ADE18B-5ED5-44F0-BA32-C17FA7CED7C4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6540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ADE18B-5ED5-44F0-BA32-C17FA7CED7C4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1649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5ADE18B-5ED5-44F0-BA32-C17FA7CED7C4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14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SLA Logo Vertical110728 copy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4589463"/>
            <a:ext cx="1828800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0539" y="845202"/>
            <a:ext cx="8262922" cy="110251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lang="en-US" sz="3600" b="1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3402" y="3375921"/>
            <a:ext cx="5337199" cy="107529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lang="en-US" sz="18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30078" y="2198903"/>
            <a:ext cx="8283844" cy="92670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lang="en-US" sz="2400" b="1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572293" y="942268"/>
            <a:ext cx="8152608" cy="3650794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5776" y="936198"/>
            <a:ext cx="3800474" cy="3692281"/>
          </a:xfr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2976" y="945714"/>
            <a:ext cx="3819525" cy="36922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defTabSz="871538">
              <a:defRPr/>
            </a:pPr>
            <a:endParaRPr lang="en-US">
              <a:cs typeface="+mn-cs"/>
            </a:endParaRPr>
          </a:p>
        </p:txBody>
      </p:sp>
      <p:pic>
        <p:nvPicPr>
          <p:cNvPr id="3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 l="15042" r="12173"/>
          <a:stretch>
            <a:fillRect/>
          </a:stretch>
        </p:blipFill>
        <p:spPr bwMode="auto">
          <a:xfrm>
            <a:off x="0" y="-962025"/>
            <a:ext cx="9144000" cy="706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SLA Logo Vertical110728 copy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62313" y="2235200"/>
            <a:ext cx="2619375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" descr="SLATITLEPAGE.jpg copy.png"/>
          <p:cNvPicPr>
            <a:picLocks noChangeAspect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4916488"/>
            <a:ext cx="9144000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6" name="Rectangle 14"/>
          <p:cNvSpPr>
            <a:spLocks noChangeArrowheads="1"/>
          </p:cNvSpPr>
          <p:nvPr userDrawn="1"/>
        </p:nvSpPr>
        <p:spPr bwMode="auto">
          <a:xfrm>
            <a:off x="0" y="0"/>
            <a:ext cx="9144000" cy="609600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defTabSz="871538">
              <a:defRPr/>
            </a:pP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2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5" y="0"/>
            <a:ext cx="89392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title</a:t>
            </a:r>
          </a:p>
        </p:txBody>
      </p:sp>
      <p:sp>
        <p:nvSpPr>
          <p:cNvPr id="1029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1500" y="771525"/>
            <a:ext cx="8153400" cy="383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030" name="Picture 10" descr="SLA Logo Horizontal 110728 copy.png"/>
          <p:cNvPicPr>
            <a:picLocks noChangeAspect="1"/>
          </p:cNvPicPr>
          <p:nvPr userDrawn="1"/>
        </p:nvPicPr>
        <p:blipFill>
          <a:blip r:embed="rId9" cstate="print"/>
          <a:srcRect l="3014"/>
          <a:stretch>
            <a:fillRect/>
          </a:stretch>
        </p:blipFill>
        <p:spPr bwMode="auto">
          <a:xfrm>
            <a:off x="69850" y="4948238"/>
            <a:ext cx="2290763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Footer Placeholder 3"/>
          <p:cNvSpPr txBox="1">
            <a:spLocks/>
          </p:cNvSpPr>
          <p:nvPr userDrawn="1"/>
        </p:nvSpPr>
        <p:spPr>
          <a:xfrm>
            <a:off x="4038600" y="4929188"/>
            <a:ext cx="5105400" cy="215900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600" b="1" kern="1200">
                <a:solidFill>
                  <a:srgbClr val="000066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BEED4A6-5F4C-4B3F-983F-06B9F885A715}" type="slidenum">
              <a:rPr lang="en-US" sz="700" kern="0" smtClean="0"/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sz="700" kern="0" dirty="0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0" r:id="rId2"/>
    <p:sldLayoutId id="2147483661" r:id="rId3"/>
    <p:sldLayoutId id="2147483662" r:id="rId4"/>
    <p:sldLayoutId id="2147483665" r:id="rId5"/>
    <p:sldLayoutId id="2147483663" r:id="rId6"/>
  </p:sldLayoutIdLst>
  <p:hf hdr="0" dt="0"/>
  <p:txStyles>
    <p:titleStyle>
      <a:lvl1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1pPr>
      <a:lvl2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2pPr>
      <a:lvl3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3pPr>
      <a:lvl4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4pPr>
      <a:lvl5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5pPr>
      <a:lvl6pPr marL="4572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6pPr>
      <a:lvl7pPr marL="9144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7pPr>
      <a:lvl8pPr marL="13716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8pPr>
      <a:lvl9pPr marL="18288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9pPr>
    </p:titleStyle>
    <p:bodyStyle>
      <a:lvl1pPr marL="325438" indent="-32543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1pPr>
      <a:lvl2pPr marL="706438" indent="-269875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2pPr>
      <a:lvl3pPr marL="1087438" indent="-215900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 sz="22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3pPr>
      <a:lvl4pPr marL="1524000" indent="-21748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4pPr>
      <a:lvl5pPr marL="1960563" indent="-21748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5pPr>
      <a:lvl6pPr marL="24177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6pPr>
      <a:lvl7pPr marL="28749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7pPr>
      <a:lvl8pPr marL="33321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8pPr>
      <a:lvl9pPr marL="37893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itle 1"/>
          <p:cNvSpPr>
            <a:spLocks noGrp="1"/>
          </p:cNvSpPr>
          <p:nvPr>
            <p:ph type="ctrTitle"/>
          </p:nvPr>
        </p:nvSpPr>
        <p:spPr>
          <a:xfrm>
            <a:off x="441325" y="844550"/>
            <a:ext cx="8261350" cy="1103313"/>
          </a:xfrm>
        </p:spPr>
        <p:txBody>
          <a:bodyPr/>
          <a:lstStyle/>
          <a:p>
            <a:pPr>
              <a:defRPr/>
            </a:pPr>
            <a:r>
              <a:rPr lang="en-US" sz="4000" dirty="0"/>
              <a:t>Description of SDR and </a:t>
            </a:r>
            <a:r>
              <a:rPr lang="en-US" sz="4000" u="sng" dirty="0"/>
              <a:t>HDR</a:t>
            </a:r>
            <a:r>
              <a:rPr lang="en-US" sz="4000" dirty="0"/>
              <a:t> Technology by Sharp and Foxconn</a:t>
            </a:r>
            <a:endParaRPr sz="4000" dirty="0">
              <a:solidFill>
                <a:srgbClr val="0070C0"/>
              </a:solidFill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903402" y="3375921"/>
            <a:ext cx="5337199" cy="491229"/>
          </a:xfrm>
        </p:spPr>
        <p:txBody>
          <a:bodyPr>
            <a:normAutofit/>
          </a:bodyPr>
          <a:lstStyle/>
          <a:p>
            <a:r>
              <a:rPr lang="en-US" dirty="0"/>
              <a:t>JVET-J0026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F3F373E-8700-3845-BC81-4086CC1E6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Overall Performance (HDR)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43EA7264-F46B-FB44-BFD2-9923DE0DDA4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5776" y="936198"/>
            <a:ext cx="2562224" cy="3692281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HDR Random Access</a:t>
            </a:r>
          </a:p>
          <a:p>
            <a:r>
              <a:rPr lang="en-US" sz="2000" dirty="0"/>
              <a:t>Improvement relative to HM (</a:t>
            </a:r>
            <a:r>
              <a:rPr lang="en-US" sz="2000" dirty="0" err="1"/>
              <a:t>wPSNR</a:t>
            </a:r>
            <a:r>
              <a:rPr lang="en-US" sz="2000" dirty="0"/>
              <a:t>)</a:t>
            </a:r>
          </a:p>
          <a:p>
            <a:pPr lvl="1"/>
            <a:r>
              <a:rPr lang="en-US" sz="1800" dirty="0"/>
              <a:t>HDR-PQ: -34.3%</a:t>
            </a:r>
          </a:p>
          <a:p>
            <a:pPr lvl="1"/>
            <a:r>
              <a:rPr lang="en-US" sz="1800" dirty="0"/>
              <a:t>HDR-HLG: -32.2%</a:t>
            </a:r>
          </a:p>
          <a:p>
            <a:pPr lvl="1"/>
            <a:endParaRPr lang="en-US" sz="180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3D550AC-9A01-EB45-9382-85AD17DBEA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1605806"/>
              </p:ext>
            </p:extLst>
          </p:nvPr>
        </p:nvGraphicFramePr>
        <p:xfrm>
          <a:off x="3276600" y="970785"/>
          <a:ext cx="5690396" cy="3693744"/>
        </p:xfrm>
        <a:graphic>
          <a:graphicData uri="http://schemas.openxmlformats.org/drawingml/2006/table">
            <a:tbl>
              <a:tblPr/>
              <a:tblGrid>
                <a:gridCol w="1176228">
                  <a:extLst>
                    <a:ext uri="{9D8B030D-6E8A-4147-A177-3AD203B41FA5}">
                      <a16:colId xmlns:a16="http://schemas.microsoft.com/office/drawing/2014/main" val="3374686468"/>
                    </a:ext>
                  </a:extLst>
                </a:gridCol>
                <a:gridCol w="564271">
                  <a:extLst>
                    <a:ext uri="{9D8B030D-6E8A-4147-A177-3AD203B41FA5}">
                      <a16:colId xmlns:a16="http://schemas.microsoft.com/office/drawing/2014/main" val="259848033"/>
                    </a:ext>
                  </a:extLst>
                </a:gridCol>
                <a:gridCol w="564271">
                  <a:extLst>
                    <a:ext uri="{9D8B030D-6E8A-4147-A177-3AD203B41FA5}">
                      <a16:colId xmlns:a16="http://schemas.microsoft.com/office/drawing/2014/main" val="2404982802"/>
                    </a:ext>
                  </a:extLst>
                </a:gridCol>
                <a:gridCol w="564271">
                  <a:extLst>
                    <a:ext uri="{9D8B030D-6E8A-4147-A177-3AD203B41FA5}">
                      <a16:colId xmlns:a16="http://schemas.microsoft.com/office/drawing/2014/main" val="557359741"/>
                    </a:ext>
                  </a:extLst>
                </a:gridCol>
                <a:gridCol w="564271">
                  <a:extLst>
                    <a:ext uri="{9D8B030D-6E8A-4147-A177-3AD203B41FA5}">
                      <a16:colId xmlns:a16="http://schemas.microsoft.com/office/drawing/2014/main" val="694200895"/>
                    </a:ext>
                  </a:extLst>
                </a:gridCol>
                <a:gridCol w="564271">
                  <a:extLst>
                    <a:ext uri="{9D8B030D-6E8A-4147-A177-3AD203B41FA5}">
                      <a16:colId xmlns:a16="http://schemas.microsoft.com/office/drawing/2014/main" val="549977030"/>
                    </a:ext>
                  </a:extLst>
                </a:gridCol>
                <a:gridCol w="564271">
                  <a:extLst>
                    <a:ext uri="{9D8B030D-6E8A-4147-A177-3AD203B41FA5}">
                      <a16:colId xmlns:a16="http://schemas.microsoft.com/office/drawing/2014/main" val="3835155235"/>
                    </a:ext>
                  </a:extLst>
                </a:gridCol>
                <a:gridCol w="564271">
                  <a:extLst>
                    <a:ext uri="{9D8B030D-6E8A-4147-A177-3AD203B41FA5}">
                      <a16:colId xmlns:a16="http://schemas.microsoft.com/office/drawing/2014/main" val="3332652226"/>
                    </a:ext>
                  </a:extLst>
                </a:gridCol>
                <a:gridCol w="564271">
                  <a:extLst>
                    <a:ext uri="{9D8B030D-6E8A-4147-A177-3AD203B41FA5}">
                      <a16:colId xmlns:a16="http://schemas.microsoft.com/office/drawing/2014/main" val="811686277"/>
                    </a:ext>
                  </a:extLst>
                </a:gridCol>
              </a:tblGrid>
              <a:tr h="197594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711" marR="6711" marT="671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Constraint Set 1</a:t>
                      </a:r>
                    </a:p>
                  </a:txBody>
                  <a:tcPr marL="98549" marR="98549" marT="49275" marB="492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7699869"/>
                  </a:ext>
                </a:extLst>
              </a:tr>
              <a:tr h="179631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711" marR="6711" marT="671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Over HM16.16</a:t>
                      </a:r>
                    </a:p>
                  </a:txBody>
                  <a:tcPr marL="98549" marR="98549" marT="49275" marB="492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9019605"/>
                  </a:ext>
                </a:extLst>
              </a:tr>
              <a:tr h="152686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711" marR="6711" marT="671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BD-rate</a:t>
                      </a:r>
                    </a:p>
                  </a:txBody>
                  <a:tcPr marL="98549" marR="98549" marT="49275" marB="492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4037618"/>
                  </a:ext>
                </a:extLst>
              </a:tr>
              <a:tr h="152686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711" marR="6711" marT="671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DE100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PSNRL100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wPsnrY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wPsnrU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wPsnrV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1747965"/>
                  </a:ext>
                </a:extLst>
              </a:tr>
              <a:tr h="1526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DayStreet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-61.0%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-41.1%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-39.8%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-57.0%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-70.3%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-38.8%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-55.6%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-68.7%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3890967"/>
                  </a:ext>
                </a:extLst>
              </a:tr>
              <a:tr h="1526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PeopleInShoppingCenter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-51.9%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-33.9%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-33.0%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-58.8%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-54.7%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-32.7%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-56.4%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-54.4%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3815764"/>
                  </a:ext>
                </a:extLst>
              </a:tr>
              <a:tr h="1526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SunsetBeach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-59.9%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-28.5%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-23.7%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-82.5%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-83.3%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-24.5%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-78.1%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-83.6%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1650129"/>
                  </a:ext>
                </a:extLst>
              </a:tr>
              <a:tr h="1526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Market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-37.0%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-30.2%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-30.5%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-27.3%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-8.0%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-27.6%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-20.0%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5.3%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6122982"/>
                  </a:ext>
                </a:extLst>
              </a:tr>
              <a:tr h="1526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ShowGirl2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-42.6%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-33.2%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-33.5%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-72.4%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-51.7%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-31.1%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-72.8%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-51.8%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5504915"/>
                  </a:ext>
                </a:extLst>
              </a:tr>
              <a:tr h="1526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Hurdles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-49.0%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-43.0%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-42.2%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-50.8%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-39.5%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-39.2%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-43.4%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-32.4%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3422840"/>
                  </a:ext>
                </a:extLst>
              </a:tr>
              <a:tr h="1526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Starting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-35.5%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-37.8%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-36.2%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-37.8%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-15.2%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-33.8%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-34.6%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5184356"/>
                  </a:ext>
                </a:extLst>
              </a:tr>
              <a:tr h="1526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Cosmos1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-40.2%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-30.2%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-29.1%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-67.2%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-84.1%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-27.2%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-66.8%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-83.6%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887772"/>
                  </a:ext>
                </a:extLst>
              </a:tr>
              <a:tr h="1526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Average HDR-A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-57.6%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-34.5%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-32.2%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-66.1%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-69.4%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-32.0%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-63.4%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-68.9%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4361371"/>
                  </a:ext>
                </a:extLst>
              </a:tr>
              <a:tr h="1526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Average HDR-B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-40.8%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-34.9%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-34.3%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-51.1%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-39.7%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-31.8%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-47.5%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-33.2%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1011377"/>
                  </a:ext>
                </a:extLst>
              </a:tr>
              <a:tr h="1526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Average all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-47.1%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-34.7%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-33.5%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-56.7%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-50.8%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-31.9%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-53.5%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-46.6%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4596119"/>
                  </a:ext>
                </a:extLst>
              </a:tr>
              <a:tr h="181426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Enc</a:t>
                      </a:r>
                      <a:r>
                        <a:rPr 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Time[%]</a:t>
                      </a:r>
                    </a:p>
                  </a:txBody>
                  <a:tcPr marL="6711" marR="6711" marT="671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4126%</a:t>
                      </a:r>
                    </a:p>
                  </a:txBody>
                  <a:tcPr marL="98549" marR="98549" marT="49275" marB="49275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625408"/>
                  </a:ext>
                </a:extLst>
              </a:tr>
              <a:tr h="181426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6711" marR="6711" marT="671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1636%</a:t>
                      </a:r>
                    </a:p>
                  </a:txBody>
                  <a:tcPr marL="98549" marR="98549" marT="49275" marB="49275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2118380"/>
                  </a:ext>
                </a:extLst>
              </a:tr>
              <a:tr h="1814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Max Delta Rate[%]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98549" marR="98549" marT="49275" marB="49275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2550387"/>
                  </a:ext>
                </a:extLst>
              </a:tr>
              <a:tr h="1814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Min Delta Rate[%]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-4.4%</a:t>
                      </a:r>
                    </a:p>
                  </a:txBody>
                  <a:tcPr marL="98549" marR="98549" marT="49275" marB="49275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4120849"/>
                  </a:ext>
                </a:extLst>
              </a:tr>
              <a:tr h="1526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Max Delta PSNR 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1.02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1.33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2.84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2.23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2.25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2.50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2.13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2.28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3942065"/>
                  </a:ext>
                </a:extLst>
              </a:tr>
              <a:tr h="1526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Min Delta PNSR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</a:t>
                      </a:r>
                    </a:p>
                  </a:txBody>
                  <a:tcPr marL="6711" marR="6711" marT="67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0.48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0.48</a:t>
                      </a:r>
                    </a:p>
                  </a:txBody>
                  <a:tcPr marL="6711" marR="6711" marT="67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</a:t>
                      </a:r>
                    </a:p>
                  </a:txBody>
                  <a:tcPr marL="6711" marR="6711" marT="671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24464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41222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F3F373E-8700-3845-BC81-4086CC1E6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Overall Performance (HDR)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43EA7264-F46B-FB44-BFD2-9923DE0DDA4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5776" y="936198"/>
            <a:ext cx="2562224" cy="3692281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HDR Random Access</a:t>
            </a:r>
          </a:p>
          <a:p>
            <a:r>
              <a:rPr lang="en-US" sz="2000" dirty="0"/>
              <a:t>Improvement relative to JEM (</a:t>
            </a:r>
            <a:r>
              <a:rPr lang="en-US" sz="2000" dirty="0" err="1"/>
              <a:t>wPSNR</a:t>
            </a:r>
            <a:r>
              <a:rPr lang="en-US" sz="2000" dirty="0"/>
              <a:t>)</a:t>
            </a:r>
          </a:p>
          <a:p>
            <a:pPr lvl="1"/>
            <a:r>
              <a:rPr lang="en-US" sz="1800" dirty="0"/>
              <a:t>HDR-PQ: -8.9%</a:t>
            </a:r>
          </a:p>
          <a:p>
            <a:pPr lvl="1"/>
            <a:r>
              <a:rPr lang="en-US" sz="1800" dirty="0"/>
              <a:t>HDR-HLG: -5.6%</a:t>
            </a:r>
          </a:p>
          <a:p>
            <a:pPr lvl="1"/>
            <a:endParaRPr lang="en-US" sz="18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651CB0E-4AC6-B04E-91BF-B15CB68E60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9585548"/>
              </p:ext>
            </p:extLst>
          </p:nvPr>
        </p:nvGraphicFramePr>
        <p:xfrm>
          <a:off x="3276600" y="950343"/>
          <a:ext cx="5712663" cy="3705266"/>
        </p:xfrm>
        <a:graphic>
          <a:graphicData uri="http://schemas.openxmlformats.org/drawingml/2006/table">
            <a:tbl>
              <a:tblPr/>
              <a:tblGrid>
                <a:gridCol w="1180831">
                  <a:extLst>
                    <a:ext uri="{9D8B030D-6E8A-4147-A177-3AD203B41FA5}">
                      <a16:colId xmlns:a16="http://schemas.microsoft.com/office/drawing/2014/main" val="2070538569"/>
                    </a:ext>
                  </a:extLst>
                </a:gridCol>
                <a:gridCol w="566479">
                  <a:extLst>
                    <a:ext uri="{9D8B030D-6E8A-4147-A177-3AD203B41FA5}">
                      <a16:colId xmlns:a16="http://schemas.microsoft.com/office/drawing/2014/main" val="211942658"/>
                    </a:ext>
                  </a:extLst>
                </a:gridCol>
                <a:gridCol w="566479">
                  <a:extLst>
                    <a:ext uri="{9D8B030D-6E8A-4147-A177-3AD203B41FA5}">
                      <a16:colId xmlns:a16="http://schemas.microsoft.com/office/drawing/2014/main" val="1850414615"/>
                    </a:ext>
                  </a:extLst>
                </a:gridCol>
                <a:gridCol w="566479">
                  <a:extLst>
                    <a:ext uri="{9D8B030D-6E8A-4147-A177-3AD203B41FA5}">
                      <a16:colId xmlns:a16="http://schemas.microsoft.com/office/drawing/2014/main" val="2877400492"/>
                    </a:ext>
                  </a:extLst>
                </a:gridCol>
                <a:gridCol w="566479">
                  <a:extLst>
                    <a:ext uri="{9D8B030D-6E8A-4147-A177-3AD203B41FA5}">
                      <a16:colId xmlns:a16="http://schemas.microsoft.com/office/drawing/2014/main" val="3791424785"/>
                    </a:ext>
                  </a:extLst>
                </a:gridCol>
                <a:gridCol w="566479">
                  <a:extLst>
                    <a:ext uri="{9D8B030D-6E8A-4147-A177-3AD203B41FA5}">
                      <a16:colId xmlns:a16="http://schemas.microsoft.com/office/drawing/2014/main" val="3018864485"/>
                    </a:ext>
                  </a:extLst>
                </a:gridCol>
                <a:gridCol w="566479">
                  <a:extLst>
                    <a:ext uri="{9D8B030D-6E8A-4147-A177-3AD203B41FA5}">
                      <a16:colId xmlns:a16="http://schemas.microsoft.com/office/drawing/2014/main" val="1549027918"/>
                    </a:ext>
                  </a:extLst>
                </a:gridCol>
                <a:gridCol w="566479">
                  <a:extLst>
                    <a:ext uri="{9D8B030D-6E8A-4147-A177-3AD203B41FA5}">
                      <a16:colId xmlns:a16="http://schemas.microsoft.com/office/drawing/2014/main" val="924348053"/>
                    </a:ext>
                  </a:extLst>
                </a:gridCol>
                <a:gridCol w="566479">
                  <a:extLst>
                    <a:ext uri="{9D8B030D-6E8A-4147-A177-3AD203B41FA5}">
                      <a16:colId xmlns:a16="http://schemas.microsoft.com/office/drawing/2014/main" val="291804544"/>
                    </a:ext>
                  </a:extLst>
                </a:gridCol>
              </a:tblGrid>
              <a:tr h="242118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Constraint Set 1</a:t>
                      </a:r>
                    </a:p>
                  </a:txBody>
                  <a:tcPr marL="98616" marR="98616" marT="49308" marB="49308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7341966"/>
                  </a:ext>
                </a:extLst>
              </a:tr>
              <a:tr h="242118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Over JEM7.0</a:t>
                      </a:r>
                    </a:p>
                  </a:txBody>
                  <a:tcPr marL="98616" marR="98616" marT="49308" marB="49308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1749504"/>
                  </a:ext>
                </a:extLst>
              </a:tr>
              <a:tr h="242118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BD-rate</a:t>
                      </a:r>
                    </a:p>
                  </a:txBody>
                  <a:tcPr marL="98616" marR="98616" marT="49308" marB="4930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0898547"/>
                  </a:ext>
                </a:extLst>
              </a:tr>
              <a:tr h="146818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DE100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PSNRL100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wPsnrY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wPsnrU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wPsnrV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243189"/>
                  </a:ext>
                </a:extLst>
              </a:tr>
              <a:tr h="1378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DayStreet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-7.6%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-7.7%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-7.6%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-6.7%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-7.4%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-7.3%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7368789"/>
                  </a:ext>
                </a:extLst>
              </a:tr>
              <a:tr h="1378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PeopleInShoppingCenter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-6.3%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-6.3%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-4.7%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-6.3%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2244447"/>
                  </a:ext>
                </a:extLst>
              </a:tr>
              <a:tr h="1378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SunsetBeach</a:t>
                      </a:r>
                      <a:endParaRPr 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-11.4%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-9.6%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-27.5%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-8.7%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-27.6%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3783396"/>
                  </a:ext>
                </a:extLst>
              </a:tr>
              <a:tr h="1378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Market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-7.7%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-7.4%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14.4%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51.5%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17.6%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59.4%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4644502"/>
                  </a:ext>
                </a:extLst>
              </a:tr>
              <a:tr h="1378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ShowGirl2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-22.1%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-9.3%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-8.4%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-34.7%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-34.9%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-7.4%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-40.2%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-39.7%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5079352"/>
                  </a:ext>
                </a:extLst>
              </a:tr>
              <a:tr h="1378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Hurdles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-13.5%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-13.5%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23.4%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-12.4%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6.8%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27.6%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6663263"/>
                  </a:ext>
                </a:extLst>
              </a:tr>
              <a:tr h="1378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Starting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-4.6%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-10.4%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-8.7%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-7.4%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12.9%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-7.4%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-6.2%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17.0%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0740261"/>
                  </a:ext>
                </a:extLst>
              </a:tr>
              <a:tr h="1468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Cosmos1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-14.1%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-8.1%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-5.5%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-35.9%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-5.9%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-5.4%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-31.3%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6577509"/>
                  </a:ext>
                </a:extLst>
              </a:tr>
              <a:tr h="1468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Average HDR-A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-8.2%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-12.5%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-12.9%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5169138"/>
                  </a:ext>
                </a:extLst>
              </a:tr>
              <a:tr h="1468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Average HDR-B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-8.6%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-9.8%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-8.9%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-6.2%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3.4%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-7.7%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-5.5%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6.6%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6903326"/>
                  </a:ext>
                </a:extLst>
              </a:tr>
              <a:tr h="1468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Average all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-8.4%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-8.3%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-7.8%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-6.2%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-7.0%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-5.5%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-0.7%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796994"/>
                  </a:ext>
                </a:extLst>
              </a:tr>
              <a:tr h="242118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Enc</a:t>
                      </a:r>
                      <a:r>
                        <a:rPr 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Time[%]</a:t>
                      </a:r>
                    </a:p>
                  </a:txBody>
                  <a:tcPr marL="7984" marR="7984" marT="79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651%</a:t>
                      </a:r>
                    </a:p>
                  </a:txBody>
                  <a:tcPr marL="98616" marR="98616" marT="49308" marB="49308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1574847"/>
                  </a:ext>
                </a:extLst>
              </a:tr>
              <a:tr h="242118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7984" marR="7984" marT="79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188%</a:t>
                      </a:r>
                    </a:p>
                  </a:txBody>
                  <a:tcPr marL="98616" marR="98616" marT="49308" marB="49308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8499466"/>
                  </a:ext>
                </a:extLst>
              </a:tr>
              <a:tr h="2421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Max Delta Rate[%]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98616" marR="98616" marT="49308" marB="49308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9054057"/>
                  </a:ext>
                </a:extLst>
              </a:tr>
              <a:tr h="2421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Min Delta Rate[%]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-4.4%</a:t>
                      </a:r>
                    </a:p>
                  </a:txBody>
                  <a:tcPr marL="98616" marR="98616" marT="49308" marB="49308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8831710"/>
                  </a:ext>
                </a:extLst>
              </a:tr>
              <a:tr h="1378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Max Delta PSNR 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0.80</a:t>
                      </a:r>
                    </a:p>
                  </a:txBody>
                  <a:tcPr marL="7984" marR="7984" marT="7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0.53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0.45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0.72</a:t>
                      </a:r>
                    </a:p>
                  </a:txBody>
                  <a:tcPr marL="7984" marR="7984" marT="7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0.56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0.47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6735619"/>
                  </a:ext>
                </a:extLst>
              </a:tr>
              <a:tr h="1468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Min Delta PNSR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</a:t>
                      </a:r>
                    </a:p>
                  </a:txBody>
                  <a:tcPr marL="7984" marR="7984" marT="79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</a:t>
                      </a:r>
                    </a:p>
                  </a:txBody>
                  <a:tcPr marL="7984" marR="7984" marT="7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-0.93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-1.19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</a:t>
                      </a:r>
                    </a:p>
                  </a:txBody>
                  <a:tcPr marL="7984" marR="7984" marT="79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-0.97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-1.22</a:t>
                      </a:r>
                    </a:p>
                  </a:txBody>
                  <a:tcPr marL="7984" marR="7984" marT="798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98195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8237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6D23BA0-DE52-114A-9CBD-12F9CFB305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We also provide ”tool on” performance for the described method.  This includes:</a:t>
            </a:r>
            <a:endParaRPr lang="en-US" sz="1400" dirty="0"/>
          </a:p>
          <a:p>
            <a:pPr lvl="1"/>
            <a:r>
              <a:rPr lang="en-US" sz="1600" dirty="0"/>
              <a:t>HDR Tools</a:t>
            </a:r>
          </a:p>
          <a:p>
            <a:pPr lvl="2"/>
            <a:r>
              <a:rPr lang="en-US" sz="1400" dirty="0"/>
              <a:t>Inferred QP</a:t>
            </a:r>
          </a:p>
          <a:p>
            <a:pPr lvl="2"/>
            <a:r>
              <a:rPr lang="en-US" sz="1400" dirty="0"/>
              <a:t>IBDI</a:t>
            </a:r>
          </a:p>
          <a:p>
            <a:pPr lvl="2"/>
            <a:r>
              <a:rPr lang="en-US" sz="1400" dirty="0"/>
              <a:t>New band offset</a:t>
            </a:r>
          </a:p>
          <a:p>
            <a:pPr lvl="1"/>
            <a:endParaRPr lang="en-US" sz="16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9433102-D38F-8A49-B657-45A53A326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Tool Performance</a:t>
            </a:r>
          </a:p>
        </p:txBody>
      </p:sp>
    </p:spTree>
    <p:extLst>
      <p:ext uri="{BB962C8B-B14F-4D97-AF65-F5344CB8AC3E}">
        <p14:creationId xmlns:p14="http://schemas.microsoft.com/office/powerpoint/2010/main" val="31229654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9433102-D38F-8A49-B657-45A53A326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Tool Performance</a:t>
            </a: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1C0B2134-B25A-954A-9621-E7AE761E54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1123641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4081C8BE-CE48-D249-9D86-E840FC3990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1163" y="12017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51E3EBD-4FD9-6148-8416-389E954B4205}"/>
              </a:ext>
            </a:extLst>
          </p:cNvPr>
          <p:cNvSpPr txBox="1"/>
          <p:nvPr/>
        </p:nvSpPr>
        <p:spPr>
          <a:xfrm>
            <a:off x="609600" y="3846648"/>
            <a:ext cx="78477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 dirty="0">
                <a:latin typeface="Calibri" pitchFamily="34" charset="0"/>
                <a:cs typeface="Calibri" pitchFamily="34" charset="0"/>
              </a:rPr>
              <a:t>Anchors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100" i="1" dirty="0">
                <a:latin typeface="Calibri" pitchFamily="34" charset="0"/>
                <a:cs typeface="Calibri" pitchFamily="34" charset="0"/>
              </a:rPr>
              <a:t>Software configured with all JEM and proposed tools off with exception of BT (binary tree with half offset).  Encoder configured to use </a:t>
            </a:r>
            <a:r>
              <a:rPr lang="en-US" sz="1100" i="1" dirty="0" err="1">
                <a:latin typeface="Calibri" pitchFamily="34" charset="0"/>
                <a:cs typeface="Calibri" pitchFamily="34" charset="0"/>
              </a:rPr>
              <a:t>luma</a:t>
            </a:r>
            <a:r>
              <a:rPr lang="en-US" sz="1100" i="1" dirty="0">
                <a:latin typeface="Calibri" pitchFamily="34" charset="0"/>
                <a:cs typeface="Calibri" pitchFamily="34" charset="0"/>
              </a:rPr>
              <a:t> adaptive QP as in the </a:t>
            </a:r>
            <a:r>
              <a:rPr lang="en-US" sz="1100" i="1" dirty="0" err="1">
                <a:latin typeface="Calibri" pitchFamily="34" charset="0"/>
                <a:cs typeface="Calibri" pitchFamily="34" charset="0"/>
              </a:rPr>
              <a:t>CfP</a:t>
            </a:r>
            <a:r>
              <a:rPr lang="en-US" sz="1100" i="1" dirty="0">
                <a:latin typeface="Calibri" pitchFamily="34" charset="0"/>
                <a:cs typeface="Calibri" pitchFamily="34" charset="0"/>
              </a:rPr>
              <a:t> anchor.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100" i="1" dirty="0">
                <a:latin typeface="Calibri" pitchFamily="34" charset="0"/>
                <a:cs typeface="Calibri" pitchFamily="34" charset="0"/>
              </a:rPr>
              <a:t>Software configured with all proposed tools off.  Encoder configured to use </a:t>
            </a:r>
            <a:r>
              <a:rPr lang="en-US" sz="1100" i="1" dirty="0" err="1">
                <a:latin typeface="Calibri" pitchFamily="34" charset="0"/>
                <a:cs typeface="Calibri" pitchFamily="34" charset="0"/>
              </a:rPr>
              <a:t>luma</a:t>
            </a:r>
            <a:r>
              <a:rPr lang="en-US" sz="1100" i="1" dirty="0">
                <a:latin typeface="Calibri" pitchFamily="34" charset="0"/>
                <a:cs typeface="Calibri" pitchFamily="34" charset="0"/>
              </a:rPr>
              <a:t> adaptive QP as in the </a:t>
            </a:r>
            <a:r>
              <a:rPr lang="en-US" sz="1100" i="1" dirty="0" err="1">
                <a:latin typeface="Calibri" pitchFamily="34" charset="0"/>
                <a:cs typeface="Calibri" pitchFamily="34" charset="0"/>
              </a:rPr>
              <a:t>CfP</a:t>
            </a:r>
            <a:r>
              <a:rPr lang="en-US" sz="1100" i="1" dirty="0">
                <a:latin typeface="Calibri" pitchFamily="34" charset="0"/>
                <a:cs typeface="Calibri" pitchFamily="34" charset="0"/>
              </a:rPr>
              <a:t> anchor.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B36A5B25-2C95-9F45-8F6F-42FC0EA3DF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680" y="864171"/>
            <a:ext cx="8152608" cy="409973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HDR Tools (</a:t>
            </a:r>
            <a:r>
              <a:rPr lang="en-US" sz="1800" dirty="0" err="1"/>
              <a:t>wPSNR</a:t>
            </a:r>
            <a:r>
              <a:rPr lang="en-US" sz="1800" dirty="0"/>
              <a:t>)</a:t>
            </a:r>
            <a:endParaRPr lang="en-US" sz="160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ECE1369-87C6-604D-ABE5-F40B816C59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7444677"/>
              </p:ext>
            </p:extLst>
          </p:nvPr>
        </p:nvGraphicFramePr>
        <p:xfrm>
          <a:off x="690658" y="1504950"/>
          <a:ext cx="7766653" cy="1143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43378">
                  <a:extLst>
                    <a:ext uri="{9D8B030D-6E8A-4147-A177-3AD203B41FA5}">
                      <a16:colId xmlns:a16="http://schemas.microsoft.com/office/drawing/2014/main" val="3196746500"/>
                    </a:ext>
                  </a:extLst>
                </a:gridCol>
                <a:gridCol w="1009942">
                  <a:extLst>
                    <a:ext uri="{9D8B030D-6E8A-4147-A177-3AD203B41FA5}">
                      <a16:colId xmlns:a16="http://schemas.microsoft.com/office/drawing/2014/main" val="1287333687"/>
                    </a:ext>
                  </a:extLst>
                </a:gridCol>
                <a:gridCol w="1035158">
                  <a:extLst>
                    <a:ext uri="{9D8B030D-6E8A-4147-A177-3AD203B41FA5}">
                      <a16:colId xmlns:a16="http://schemas.microsoft.com/office/drawing/2014/main" val="3020368895"/>
                    </a:ext>
                  </a:extLst>
                </a:gridCol>
                <a:gridCol w="925320">
                  <a:extLst>
                    <a:ext uri="{9D8B030D-6E8A-4147-A177-3AD203B41FA5}">
                      <a16:colId xmlns:a16="http://schemas.microsoft.com/office/drawing/2014/main" val="1158292690"/>
                    </a:ext>
                  </a:extLst>
                </a:gridCol>
                <a:gridCol w="1373575">
                  <a:extLst>
                    <a:ext uri="{9D8B030D-6E8A-4147-A177-3AD203B41FA5}">
                      <a16:colId xmlns:a16="http://schemas.microsoft.com/office/drawing/2014/main" val="323284121"/>
                    </a:ext>
                  </a:extLst>
                </a:gridCol>
                <a:gridCol w="1579280">
                  <a:extLst>
                    <a:ext uri="{9D8B030D-6E8A-4147-A177-3AD203B41FA5}">
                      <a16:colId xmlns:a16="http://schemas.microsoft.com/office/drawing/2014/main" val="1777509022"/>
                    </a:ext>
                  </a:extLst>
                </a:gridCol>
              </a:tblGrid>
              <a:tr h="139065">
                <a:tc row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 dirty="0">
                          <a:effectLst/>
                        </a:rPr>
                        <a:t>Tested tool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 dirty="0">
                          <a:effectLst/>
                        </a:rPr>
                        <a:t>name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algn="ctr"/>
                      <a:r>
                        <a:rPr lang="en-US" sz="1000" dirty="0">
                          <a:effectLst/>
                        </a:rPr>
                        <a:t>“Tool On” test results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4678672"/>
                  </a:ext>
                </a:extLst>
              </a:tr>
              <a:tr h="1390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/>
                      <a:r>
                        <a:rPr lang="en-US" sz="1000" dirty="0">
                          <a:effectLst/>
                        </a:rPr>
                        <a:t>Class HDR-PQ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6122230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BD-rate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</a:rPr>
                        <a:t>Runtime</a:t>
                      </a:r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6581936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Cb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Cr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Enc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Dec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02242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</a:rPr>
                        <a:t>Inferred QP</a:t>
                      </a:r>
                      <a:r>
                        <a:rPr lang="en-US" sz="1000" b="0" baseline="300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sz="1000" b="0" baseline="30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-1.3%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-0.9%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-1.2%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100%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72037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</a:rPr>
                        <a:t>IBDI 11-bit</a:t>
                      </a:r>
                      <a:r>
                        <a:rPr lang="en-US" sz="1000" b="0" baseline="300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1000" b="0" baseline="30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-0.2%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-5.5%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-9.7%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101%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72246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</a:rPr>
                        <a:t>New Band Offset</a:t>
                      </a:r>
                      <a:r>
                        <a:rPr lang="en-US" sz="1000" b="0" baseline="300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 0.1%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-1.4 %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-2.2 %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100%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24298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73338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7F65EBC-72B3-E947-B8CB-087B65236F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pPr marL="0" indent="0">
              <a:buNone/>
            </a:pPr>
            <a:r>
              <a:rPr lang="en-US" sz="2400" dirty="0"/>
              <a:t>Relationship to JVET-J0027</a:t>
            </a:r>
          </a:p>
          <a:p>
            <a:pPr lvl="1"/>
            <a:endParaRPr lang="en-US" sz="1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756CEC3-D594-5745-968E-23F9A6676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9805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5FC2F4D-B715-324E-AE11-EE2A0B73C0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5775" y="936198"/>
            <a:ext cx="4267199" cy="3692281"/>
          </a:xfrm>
        </p:spPr>
        <p:txBody>
          <a:bodyPr/>
          <a:lstStyle/>
          <a:p>
            <a:r>
              <a:rPr lang="en-US" altLang="ja-JP" sz="1600" dirty="0"/>
              <a:t>The structure described here is also used in JVET-J0027, which is a joint response from NHK and SHARP.</a:t>
            </a:r>
          </a:p>
          <a:p>
            <a:r>
              <a:rPr lang="en-US" altLang="ja-JP" sz="1600" dirty="0"/>
              <a:t>Relationship</a:t>
            </a:r>
          </a:p>
          <a:p>
            <a:pPr lvl="1"/>
            <a:r>
              <a:rPr lang="en-US" altLang="ja-JP" sz="1400" dirty="0"/>
              <a:t>JVET-J0027 uses a lower complexity configuration of the partitioning structure </a:t>
            </a:r>
          </a:p>
          <a:p>
            <a:pPr lvl="1"/>
            <a:r>
              <a:rPr lang="en-US" altLang="ja-JP" sz="1400" dirty="0"/>
              <a:t>HDR tools in this proposal are also enabled</a:t>
            </a:r>
          </a:p>
          <a:p>
            <a:r>
              <a:rPr lang="en-US" altLang="ja-JP" sz="1600" dirty="0"/>
              <a:t>Additional tools from NHK are included and deferred to the presentation of JVET-J0027 by NHK</a:t>
            </a:r>
            <a:endParaRPr lang="en-US" sz="16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9433102-D38F-8A49-B657-45A53A326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Relationship to JVET-J0027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DB6DF1D-351D-CF4C-BE64-ED70D14DD3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5094" y="1200150"/>
            <a:ext cx="3848100" cy="29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9170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7F65EBC-72B3-E947-B8CB-087B65236F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pPr marL="0" indent="0">
              <a:buNone/>
            </a:pPr>
            <a:r>
              <a:rPr lang="en-US" sz="2400" dirty="0"/>
              <a:t>Conclusions</a:t>
            </a:r>
          </a:p>
          <a:p>
            <a:pPr lvl="1"/>
            <a:endParaRPr lang="en-US" sz="1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756CEC3-D594-5745-968E-23F9A6676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64885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7F65EBC-72B3-E947-B8CB-087B65236F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293" y="942268"/>
            <a:ext cx="7276307" cy="3650794"/>
          </a:xfrm>
        </p:spPr>
        <p:txBody>
          <a:bodyPr/>
          <a:lstStyle/>
          <a:p>
            <a:r>
              <a:rPr lang="en-US" sz="2400" dirty="0"/>
              <a:t>Conclusions</a:t>
            </a:r>
          </a:p>
          <a:p>
            <a:pPr lvl="1"/>
            <a:r>
              <a:rPr lang="en-US" sz="1800" dirty="0"/>
              <a:t>We described a HDR video coding system</a:t>
            </a:r>
          </a:p>
          <a:p>
            <a:pPr lvl="1"/>
            <a:r>
              <a:rPr lang="en-US" sz="1800" dirty="0"/>
              <a:t>The system uses the SDR video coding approach that is described in JVET-J0026  </a:t>
            </a:r>
          </a:p>
          <a:p>
            <a:pPr lvl="1"/>
            <a:r>
              <a:rPr lang="en-US" sz="1800" dirty="0"/>
              <a:t>For HDR, new tools for QP signaling, loop filtering and bit-depth expansion are also incorporated</a:t>
            </a:r>
          </a:p>
          <a:p>
            <a:pPr lvl="1"/>
            <a:r>
              <a:rPr lang="en-US" sz="1800" dirty="0"/>
              <a:t>We achieved 34.3% bit-rate reduction for PQ content and 32.2% bit-rate reduction for HLG content for random access configuration.  (An improvement of 8.9% and 5.6% compared to the JEM.)</a:t>
            </a:r>
          </a:p>
          <a:p>
            <a:pPr marL="0" indent="0">
              <a:buNone/>
            </a:pPr>
            <a:r>
              <a:rPr lang="en-US" sz="2400" dirty="0"/>
              <a:t> </a:t>
            </a:r>
          </a:p>
          <a:p>
            <a:pPr lvl="1"/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756CEC3-D594-5745-968E-23F9A6676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</p:spTree>
    <p:extLst>
      <p:ext uri="{BB962C8B-B14F-4D97-AF65-F5344CB8AC3E}">
        <p14:creationId xmlns:p14="http://schemas.microsoft.com/office/powerpoint/2010/main" val="4736884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7F65EBC-72B3-E947-B8CB-087B65236F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293" y="942268"/>
            <a:ext cx="7276307" cy="3650794"/>
          </a:xfrm>
        </p:spPr>
        <p:txBody>
          <a:bodyPr/>
          <a:lstStyle/>
          <a:p>
            <a:r>
              <a:rPr lang="en-US" sz="2400" dirty="0"/>
              <a:t>Proposal Highlights</a:t>
            </a:r>
          </a:p>
          <a:p>
            <a:pPr lvl="1"/>
            <a:r>
              <a:rPr lang="en-US" sz="1800" dirty="0"/>
              <a:t>We describe a HDR video coding system</a:t>
            </a:r>
          </a:p>
          <a:p>
            <a:pPr lvl="1"/>
            <a:r>
              <a:rPr lang="en-US" sz="1800" dirty="0"/>
              <a:t>The system uses the SDR video coding approach that is described in JVET-J0026  </a:t>
            </a:r>
          </a:p>
          <a:p>
            <a:pPr lvl="1"/>
            <a:r>
              <a:rPr lang="en-US" sz="1800" dirty="0"/>
              <a:t>For HDR, new tools for QP signaling, loop filtering and bit-depth expansion are also incorporated</a:t>
            </a:r>
          </a:p>
          <a:p>
            <a:pPr lvl="1"/>
            <a:r>
              <a:rPr lang="en-US" sz="1800" dirty="0"/>
              <a:t>We achieve 34.3% bit-rate reduction for PQ content and 32.2% bit-rate reduction for HLG content for random access configuration using the </a:t>
            </a:r>
            <a:r>
              <a:rPr lang="en-US" sz="1800" dirty="0" err="1"/>
              <a:t>wPSNR</a:t>
            </a:r>
            <a:r>
              <a:rPr lang="en-US" sz="1800" dirty="0"/>
              <a:t> metric.  (An improvement of 8.9% and 5.6% compared to the JEM.)</a:t>
            </a:r>
          </a:p>
          <a:p>
            <a:pPr marL="0" indent="0">
              <a:buNone/>
            </a:pPr>
            <a:r>
              <a:rPr lang="en-US" sz="2400" dirty="0"/>
              <a:t> </a:t>
            </a:r>
          </a:p>
          <a:p>
            <a:pPr lvl="1"/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756CEC3-D594-5745-968E-23F9A6676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Highlights</a:t>
            </a:r>
          </a:p>
        </p:txBody>
      </p:sp>
    </p:spTree>
    <p:extLst>
      <p:ext uri="{BB962C8B-B14F-4D97-AF65-F5344CB8AC3E}">
        <p14:creationId xmlns:p14="http://schemas.microsoft.com/office/powerpoint/2010/main" val="4106355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7F65EBC-72B3-E947-B8CB-087B65236F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600" dirty="0"/>
              <a:t>Overview</a:t>
            </a:r>
            <a:endParaRPr lang="en-US" sz="1400" dirty="0"/>
          </a:p>
          <a:p>
            <a:r>
              <a:rPr lang="en-US" sz="1600" dirty="0"/>
              <a:t>Proposal Description (HDR)</a:t>
            </a:r>
          </a:p>
          <a:p>
            <a:pPr lvl="1"/>
            <a:r>
              <a:rPr lang="en-US" sz="1400" dirty="0"/>
              <a:t>QP Signaling</a:t>
            </a:r>
          </a:p>
          <a:p>
            <a:pPr lvl="1"/>
            <a:r>
              <a:rPr lang="en-US" sz="1400" dirty="0"/>
              <a:t>Loop Filtering</a:t>
            </a:r>
            <a:endParaRPr lang="en-US" sz="1800" dirty="0"/>
          </a:p>
          <a:p>
            <a:r>
              <a:rPr lang="en-US" sz="1600" dirty="0"/>
              <a:t>Performance</a:t>
            </a:r>
          </a:p>
          <a:p>
            <a:pPr lvl="1"/>
            <a:r>
              <a:rPr lang="en-US" sz="1400" dirty="0"/>
              <a:t>Overall</a:t>
            </a:r>
          </a:p>
          <a:p>
            <a:pPr lvl="1"/>
            <a:r>
              <a:rPr lang="en-US" sz="1400" dirty="0"/>
              <a:t>Tool Level</a:t>
            </a:r>
            <a:endParaRPr lang="en-US" sz="1200" dirty="0"/>
          </a:p>
          <a:p>
            <a:r>
              <a:rPr lang="en-US" sz="1600" dirty="0"/>
              <a:t>Relationship to JVET-J0027</a:t>
            </a:r>
          </a:p>
          <a:p>
            <a:r>
              <a:rPr lang="en-US" sz="1600" dirty="0"/>
              <a:t>Conclusions</a:t>
            </a:r>
          </a:p>
          <a:p>
            <a:endParaRPr lang="en-US" sz="1600" dirty="0"/>
          </a:p>
          <a:p>
            <a:pPr lvl="1"/>
            <a:endParaRPr lang="en-US" sz="1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756CEC3-D594-5745-968E-23F9A6676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</p:spTree>
    <p:extLst>
      <p:ext uri="{BB962C8B-B14F-4D97-AF65-F5344CB8AC3E}">
        <p14:creationId xmlns:p14="http://schemas.microsoft.com/office/powerpoint/2010/main" val="3972534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7F65EBC-72B3-E947-B8CB-087B65236F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pPr marL="0" indent="0">
              <a:buNone/>
            </a:pPr>
            <a:r>
              <a:rPr lang="en-US" sz="2400" dirty="0"/>
              <a:t>Proposal Description (HDR)</a:t>
            </a:r>
          </a:p>
          <a:p>
            <a:pPr lvl="1"/>
            <a:endParaRPr lang="en-US" sz="1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756CEC3-D594-5745-968E-23F9A6676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09136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5FC2F4D-B715-324E-AE11-EE2A0B73C07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1800" dirty="0"/>
              <a:t>QP Signaling</a:t>
            </a:r>
          </a:p>
          <a:p>
            <a:pPr lvl="1"/>
            <a:r>
              <a:rPr lang="en-US" sz="1600" dirty="0"/>
              <a:t>Proposal supports the explicit signaling of QP on a CU group size basis</a:t>
            </a:r>
          </a:p>
          <a:p>
            <a:pPr lvl="1"/>
            <a:r>
              <a:rPr lang="en-US" sz="1600" dirty="0"/>
              <a:t>Additionally, we include a method for inferring the QP value based on the average value of the prediction</a:t>
            </a:r>
          </a:p>
          <a:p>
            <a:pPr lvl="1"/>
            <a:r>
              <a:rPr lang="en-US" sz="1600" dirty="0"/>
              <a:t>Inferred QP is determined with a look up table that is transmitted in the bit-stream and maps the average value to the QP</a:t>
            </a:r>
          </a:p>
          <a:p>
            <a:pPr lvl="1"/>
            <a:r>
              <a:rPr lang="en-US" sz="1600" i="1" dirty="0"/>
              <a:t>Note: The same LUT is used as in the </a:t>
            </a:r>
            <a:r>
              <a:rPr lang="en-US" sz="1600" i="1" dirty="0" err="1"/>
              <a:t>CfP</a:t>
            </a:r>
            <a:r>
              <a:rPr lang="en-US" sz="1600" i="1" dirty="0"/>
              <a:t> anchor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9433102-D38F-8A49-B657-45A53A326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QP Signaling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85E8DF85-3552-A048-BD3C-58D025CF7B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551420"/>
            <a:ext cx="7661189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05410BC3-8825-E041-8C1D-3A71D1B95D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3448766"/>
              </p:ext>
            </p:extLst>
          </p:nvPr>
        </p:nvGraphicFramePr>
        <p:xfrm>
          <a:off x="5638800" y="1123950"/>
          <a:ext cx="2362200" cy="29580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3" r:id="rId3" imgW="1993900" imgH="2489200" progId="Visio.Drawing.11">
                  <p:embed/>
                </p:oleObj>
              </mc:Choice>
              <mc:Fallback>
                <p:oleObj r:id="rId3" imgW="1993900" imgH="248920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1123950"/>
                        <a:ext cx="2362200" cy="295807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5FED9CBE-03C8-A54A-91C1-79313B83503B}"/>
              </a:ext>
            </a:extLst>
          </p:cNvPr>
          <p:cNvSpPr txBox="1"/>
          <p:nvPr/>
        </p:nvSpPr>
        <p:spPr>
          <a:xfrm>
            <a:off x="5372100" y="408202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/>
              <a:t>QP prediction and application process when operating on PQ-HDR content.</a:t>
            </a:r>
            <a:r>
              <a:rPr lang="en-US" sz="1100" i="1" dirty="0"/>
              <a:t> </a:t>
            </a:r>
            <a:endParaRPr lang="en-US" sz="1100" i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89323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5FC2F4D-B715-324E-AE11-EE2A0B73C0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5776" y="936198"/>
            <a:ext cx="3705224" cy="3692281"/>
          </a:xfrm>
        </p:spPr>
        <p:txBody>
          <a:bodyPr/>
          <a:lstStyle/>
          <a:p>
            <a:r>
              <a:rPr lang="en-US" sz="1800" dirty="0"/>
              <a:t>CTU Adaptive Band Offset</a:t>
            </a:r>
          </a:p>
          <a:p>
            <a:pPr lvl="1"/>
            <a:r>
              <a:rPr lang="en-US" sz="1600" dirty="0"/>
              <a:t>We extend the SAO band offset tool in the JEM </a:t>
            </a:r>
          </a:p>
          <a:p>
            <a:pPr lvl="1"/>
            <a:r>
              <a:rPr lang="en-US" sz="1600" dirty="0"/>
              <a:t>Goal is to better handle the limited dynamic range of the HDR </a:t>
            </a:r>
            <a:r>
              <a:rPr lang="en-US" sz="1600" dirty="0" err="1"/>
              <a:t>chroma</a:t>
            </a:r>
            <a:r>
              <a:rPr lang="en-US" sz="1600" dirty="0"/>
              <a:t> channels </a:t>
            </a:r>
          </a:p>
          <a:p>
            <a:pPr lvl="1"/>
            <a:r>
              <a:rPr lang="en-US" sz="1600" dirty="0"/>
              <a:t>Our approach</a:t>
            </a:r>
          </a:p>
          <a:p>
            <a:pPr lvl="2"/>
            <a:r>
              <a:rPr lang="en-US" sz="1600" dirty="0"/>
              <a:t>Adjust the band position based on the minimum value of the CTU in addition to the signaled band position</a:t>
            </a:r>
          </a:p>
          <a:p>
            <a:pPr lvl="2"/>
            <a:r>
              <a:rPr lang="en-US" sz="1600" dirty="0"/>
              <a:t>Chose the band range based on the dynamic range of the CTU</a:t>
            </a:r>
          </a:p>
          <a:p>
            <a:pPr lvl="1"/>
            <a:endParaRPr lang="en-US" sz="16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9433102-D38F-8A49-B657-45A53A326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Loop Filtering</a:t>
            </a:r>
          </a:p>
        </p:txBody>
      </p:sp>
      <p:pic>
        <p:nvPicPr>
          <p:cNvPr id="5" name="図 28">
            <a:extLst>
              <a:ext uri="{FF2B5EF4-FFF2-40B4-BE49-F238E27FC236}">
                <a16:creationId xmlns:a16="http://schemas.microsoft.com/office/drawing/2014/main" id="{3315DD22-50C2-614D-92FC-CA7A06E2DF08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5484" y="1276350"/>
            <a:ext cx="4537710" cy="25996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690081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5FC2F4D-B715-324E-AE11-EE2A0B73C07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000" dirty="0"/>
              <a:t>Internal Bit Depth Increase (IBDI)</a:t>
            </a:r>
          </a:p>
          <a:p>
            <a:pPr lvl="1"/>
            <a:r>
              <a:rPr lang="en-US" sz="1800" dirty="0"/>
              <a:t>For HDR content, the </a:t>
            </a:r>
            <a:r>
              <a:rPr lang="en-US" sz="1800" dirty="0" err="1"/>
              <a:t>chroma</a:t>
            </a:r>
            <a:r>
              <a:rPr lang="en-US" sz="1800" dirty="0"/>
              <a:t> values may not use the entire dynamic range of the container</a:t>
            </a:r>
          </a:p>
          <a:p>
            <a:pPr lvl="1"/>
            <a:r>
              <a:rPr lang="en-US" sz="1800" dirty="0"/>
              <a:t>To improve fidelity, our proposal increases the bit-depth from 10-bits to 11-bits for HDR content</a:t>
            </a:r>
          </a:p>
          <a:p>
            <a:pPr lvl="1"/>
            <a:r>
              <a:rPr lang="en-US" sz="1800" dirty="0"/>
              <a:t>This allows decoding the HDR data with fine granularity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9433102-D38F-8A49-B657-45A53A326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Internal Bit Depth Increase (IBDI)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D3127E0-1CFA-3F4B-8964-242BC0D4DF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1317080"/>
              </p:ext>
            </p:extLst>
          </p:nvPr>
        </p:nvGraphicFramePr>
        <p:xfrm>
          <a:off x="4724400" y="2145072"/>
          <a:ext cx="4187825" cy="6500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95643">
                  <a:extLst>
                    <a:ext uri="{9D8B030D-6E8A-4147-A177-3AD203B41FA5}">
                      <a16:colId xmlns:a16="http://schemas.microsoft.com/office/drawing/2014/main" val="1058960942"/>
                    </a:ext>
                  </a:extLst>
                </a:gridCol>
                <a:gridCol w="1396091">
                  <a:extLst>
                    <a:ext uri="{9D8B030D-6E8A-4147-A177-3AD203B41FA5}">
                      <a16:colId xmlns:a16="http://schemas.microsoft.com/office/drawing/2014/main" val="636378721"/>
                    </a:ext>
                  </a:extLst>
                </a:gridCol>
                <a:gridCol w="1396091">
                  <a:extLst>
                    <a:ext uri="{9D8B030D-6E8A-4147-A177-3AD203B41FA5}">
                      <a16:colId xmlns:a16="http://schemas.microsoft.com/office/drawing/2014/main" val="988637843"/>
                    </a:ext>
                  </a:extLst>
                </a:gridCol>
              </a:tblGrid>
              <a:tr h="46720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JEM (anchor)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Proposal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62755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IBDI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10-bit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11-bit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57895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2067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7F65EBC-72B3-E947-B8CB-087B65236F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pPr marL="0" indent="0">
              <a:buNone/>
            </a:pPr>
            <a:r>
              <a:rPr lang="en-US" sz="2400" dirty="0"/>
              <a:t>Performance</a:t>
            </a:r>
          </a:p>
          <a:p>
            <a:pPr lvl="1"/>
            <a:endParaRPr lang="en-US" sz="1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756CEC3-D594-5745-968E-23F9A6676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88377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6D23BA0-DE52-114A-9CBD-12F9CFB305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We report on the objective performance of the described method</a:t>
            </a:r>
          </a:p>
          <a:p>
            <a:r>
              <a:rPr lang="en-US" sz="2000" dirty="0"/>
              <a:t>Two results are provided in the contribution</a:t>
            </a:r>
          </a:p>
          <a:p>
            <a:pPr lvl="1"/>
            <a:r>
              <a:rPr lang="en-US" sz="1600" dirty="0"/>
              <a:t>“February Result”: Corresponds to the bit-streams submitted for visual evaluation</a:t>
            </a:r>
          </a:p>
          <a:p>
            <a:pPr lvl="1"/>
            <a:r>
              <a:rPr lang="en-US" sz="1600" dirty="0"/>
              <a:t>“April Result”: Corresponds to current performance of the proposal and captures further encoder control and coding tool improvements</a:t>
            </a:r>
          </a:p>
          <a:p>
            <a:pPr lvl="1"/>
            <a:r>
              <a:rPr lang="en-US" sz="1600" dirty="0"/>
              <a:t>April Results are provided in the next slides and full results are in the contribution</a:t>
            </a:r>
          </a:p>
          <a:p>
            <a:pPr lvl="1"/>
            <a:endParaRPr lang="en-US" sz="18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9433102-D38F-8A49-B657-45A53A326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Overall Performance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F8F72D3-7EE5-FF43-AC30-79D56FA536AF}"/>
              </a:ext>
            </a:extLst>
          </p:cNvPr>
          <p:cNvSpPr txBox="1"/>
          <p:nvPr/>
        </p:nvSpPr>
        <p:spPr>
          <a:xfrm>
            <a:off x="7240631" y="4628479"/>
            <a:ext cx="187583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i="1" dirty="0">
                <a:latin typeface="Calibri" pitchFamily="34" charset="0"/>
                <a:cs typeface="Calibri" pitchFamily="34" charset="0"/>
              </a:rPr>
              <a:t>*With Improved Encoder Control</a:t>
            </a:r>
          </a:p>
        </p:txBody>
      </p:sp>
    </p:spTree>
    <p:extLst>
      <p:ext uri="{BB962C8B-B14F-4D97-AF65-F5344CB8AC3E}">
        <p14:creationId xmlns:p14="http://schemas.microsoft.com/office/powerpoint/2010/main" val="1298289557"/>
      </p:ext>
    </p:extLst>
  </p:cSld>
  <p:clrMapOvr>
    <a:masterClrMapping/>
  </p:clrMapOvr>
</p:sld>
</file>

<file path=ppt/theme/theme1.xml><?xml version="1.0" encoding="utf-8"?>
<a:theme xmlns:a="http://schemas.openxmlformats.org/drawingml/2006/main" name="CST July Monthly Dept Meeting 073008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ST July Monthly Dept Meeting 073008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arrow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  <a:cs typeface="Calibri" pitchFamily="34" charset="0"/>
          </a:defRPr>
        </a:defPPr>
      </a:lstStyle>
    </a:txDef>
  </a:objectDefaults>
  <a:extraClrSchemeLst>
    <a:extraClrScheme>
      <a:clrScheme name="CST July Monthly Dept Meeting 073008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37514</TotalTime>
  <Words>1411</Words>
  <Application>Microsoft Macintosh PowerPoint</Application>
  <PresentationFormat>On-screen Show (16:9)</PresentationFormat>
  <Paragraphs>422</Paragraphs>
  <Slides>17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7" baseType="lpstr">
      <vt:lpstr>Malgun Gothic</vt:lpstr>
      <vt:lpstr>MS Mincho</vt:lpstr>
      <vt:lpstr>Arial</vt:lpstr>
      <vt:lpstr>Calibri</vt:lpstr>
      <vt:lpstr>Tahoma</vt:lpstr>
      <vt:lpstr>Times New Roman</vt:lpstr>
      <vt:lpstr>Verdana</vt:lpstr>
      <vt:lpstr>Wingdings</vt:lpstr>
      <vt:lpstr>CST July Monthly Dept Meeting 073008</vt:lpstr>
      <vt:lpstr>Visio.Drawing.11</vt:lpstr>
      <vt:lpstr>Description of SDR and HDR Technology by Sharp and Foxconn</vt:lpstr>
      <vt:lpstr>Highlights</vt:lpstr>
      <vt:lpstr>Overview</vt:lpstr>
      <vt:lpstr>PowerPoint Presentation</vt:lpstr>
      <vt:lpstr>QP Signaling</vt:lpstr>
      <vt:lpstr>Loop Filtering</vt:lpstr>
      <vt:lpstr>Internal Bit Depth Increase (IBDI)</vt:lpstr>
      <vt:lpstr>PowerPoint Presentation</vt:lpstr>
      <vt:lpstr>Overall Performance</vt:lpstr>
      <vt:lpstr>Overall Performance (HDR)</vt:lpstr>
      <vt:lpstr>Overall Performance (HDR)</vt:lpstr>
      <vt:lpstr>Tool Performance</vt:lpstr>
      <vt:lpstr>Tool Performance</vt:lpstr>
      <vt:lpstr>PowerPoint Presentation</vt:lpstr>
      <vt:lpstr>Relationship to JVET-J0027</vt:lpstr>
      <vt:lpstr>PowerPoint Presentation</vt:lpstr>
      <vt:lpstr>Conclusions</vt:lpstr>
    </vt:vector>
  </TitlesOfParts>
  <Company>Sharp Labs of America</Company>
  <LinksUpToDate>false</LinksUpToDate>
  <SharedDoc>false</SharedDoc>
  <HyperlinksChanged>false</HyperlinksChanged>
  <AppVersion>16.0011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 Overview Nov 2011</dc:title>
  <dc:creator>Larry Meixner</dc:creator>
  <dc:description>Letter Paper size
Meets sharp Logo Reqt. 2007</dc:description>
  <cp:lastModifiedBy>Andrew Segall</cp:lastModifiedBy>
  <cp:revision>1501</cp:revision>
  <cp:lastPrinted>2012-05-17T23:57:45Z</cp:lastPrinted>
  <dcterms:created xsi:type="dcterms:W3CDTF">2008-07-29T15:54:01Z</dcterms:created>
  <dcterms:modified xsi:type="dcterms:W3CDTF">2018-04-13T22:42:52Z</dcterms:modified>
</cp:coreProperties>
</file>