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4">
  <p:sldMasterIdLst>
    <p:sldMasterId id="2147483657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7" r:id="rId3"/>
    <p:sldId id="258" r:id="rId4"/>
    <p:sldId id="262" r:id="rId5"/>
    <p:sldId id="272" r:id="rId6"/>
    <p:sldId id="273" r:id="rId7"/>
    <p:sldId id="289" r:id="rId8"/>
    <p:sldId id="263" r:id="rId9"/>
    <p:sldId id="301" r:id="rId10"/>
    <p:sldId id="303" r:id="rId11"/>
    <p:sldId id="304" r:id="rId12"/>
    <p:sldId id="275" r:id="rId13"/>
    <p:sldId id="287" r:id="rId14"/>
    <p:sldId id="264" r:id="rId15"/>
    <p:sldId id="279" r:id="rId16"/>
    <p:sldId id="278" r:id="rId17"/>
    <p:sldId id="302" r:id="rId18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A6B99B8-33E0-4D7A-9FC1-09AC52952A7C}">
          <p14:sldIdLst>
            <p14:sldId id="256"/>
            <p14:sldId id="277"/>
            <p14:sldId id="258"/>
            <p14:sldId id="262"/>
            <p14:sldId id="272"/>
            <p14:sldId id="273"/>
            <p14:sldId id="289"/>
            <p14:sldId id="263"/>
            <p14:sldId id="301"/>
            <p14:sldId id="303"/>
            <p14:sldId id="304"/>
            <p14:sldId id="275"/>
            <p14:sldId id="287"/>
            <p14:sldId id="264"/>
            <p14:sldId id="279"/>
            <p14:sldId id="278"/>
            <p14:sldId id="3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  <p:cmAuthor id="1" name="Zhu, Weijia" initials="ZW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5050"/>
    <a:srgbClr val="FFFFCC"/>
    <a:srgbClr val="CCECFF"/>
    <a:srgbClr val="CCFFFF"/>
    <a:srgbClr val="CCFFCC"/>
    <a:srgbClr val="FF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4564" autoAdjust="0"/>
    <p:restoredTop sz="86352" autoAdjust="0"/>
  </p:normalViewPr>
  <p:slideViewPr>
    <p:cSldViewPr>
      <p:cViewPr varScale="1">
        <p:scale>
          <a:sx n="141" d="100"/>
          <a:sy n="141" d="100"/>
        </p:scale>
        <p:origin x="1600" y="176"/>
      </p:cViewPr>
      <p:guideLst>
        <p:guide orient="horz" pos="16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3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40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57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54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64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4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4000" dirty="0"/>
              <a:t>Description of SDR and </a:t>
            </a:r>
            <a:r>
              <a:rPr lang="en-US" sz="4000" u="sng" dirty="0"/>
              <a:t>HDR</a:t>
            </a:r>
            <a:r>
              <a:rPr lang="en-US" sz="4000" dirty="0"/>
              <a:t> Technology by Sharp and Foxconn</a:t>
            </a:r>
            <a:endParaRPr sz="4000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491229"/>
          </a:xfrm>
        </p:spPr>
        <p:txBody>
          <a:bodyPr>
            <a:normAutofit/>
          </a:bodyPr>
          <a:lstStyle/>
          <a:p>
            <a:r>
              <a:rPr lang="en-US" dirty="0"/>
              <a:t>JVET-J0026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3F373E-8700-3845-BC81-4086CC1E6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 (HDR)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43EA7264-F46B-FB44-BFD2-9923DE0DDA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2562224" cy="36922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HDR Random Access</a:t>
            </a:r>
          </a:p>
          <a:p>
            <a:r>
              <a:rPr lang="en-US" sz="2000" dirty="0"/>
              <a:t>Improvement relative to HM (</a:t>
            </a:r>
            <a:r>
              <a:rPr lang="en-US" sz="2000" dirty="0" err="1"/>
              <a:t>wPSNR</a:t>
            </a:r>
            <a:r>
              <a:rPr lang="en-US" sz="2000" dirty="0"/>
              <a:t>)</a:t>
            </a:r>
          </a:p>
          <a:p>
            <a:pPr lvl="1"/>
            <a:r>
              <a:rPr lang="en-US" sz="1800" dirty="0"/>
              <a:t>HDR-PQ: -34.3%</a:t>
            </a:r>
          </a:p>
          <a:p>
            <a:pPr lvl="1"/>
            <a:r>
              <a:rPr lang="en-US" sz="1800" dirty="0"/>
              <a:t>HDR-HLG: -32.2%</a:t>
            </a:r>
          </a:p>
          <a:p>
            <a:pPr lvl="1"/>
            <a:endParaRPr lang="en-US" sz="18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3D550AC-9A01-EB45-9382-85AD17DBEA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605806"/>
              </p:ext>
            </p:extLst>
          </p:nvPr>
        </p:nvGraphicFramePr>
        <p:xfrm>
          <a:off x="3276600" y="970785"/>
          <a:ext cx="5690396" cy="3693744"/>
        </p:xfrm>
        <a:graphic>
          <a:graphicData uri="http://schemas.openxmlformats.org/drawingml/2006/table">
            <a:tbl>
              <a:tblPr/>
              <a:tblGrid>
                <a:gridCol w="1176228">
                  <a:extLst>
                    <a:ext uri="{9D8B030D-6E8A-4147-A177-3AD203B41FA5}">
                      <a16:colId xmlns:a16="http://schemas.microsoft.com/office/drawing/2014/main" val="3374686468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259848033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2404982802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557359741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694200895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549977030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3835155235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3332652226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811686277"/>
                    </a:ext>
                  </a:extLst>
                </a:gridCol>
              </a:tblGrid>
              <a:tr h="19759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98549" marR="98549" marT="49275" marB="49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7699869"/>
                  </a:ext>
                </a:extLst>
              </a:tr>
              <a:tr h="17963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98549" marR="98549" marT="49275" marB="49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019605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BD-rate</a:t>
                      </a:r>
                    </a:p>
                  </a:txBody>
                  <a:tcPr marL="98549" marR="98549" marT="49275" marB="49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037618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PSNRL100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1747965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DayStreet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-61.0%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-57.0%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-70.3%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-38.8%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-55.6%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-68.7%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890967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PeopleInShoppingCenter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-51.9%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-33.9%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-58.8%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815764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SunsetBeach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-59.9%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-23.7%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-82.5%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-83.3%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-78.1%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-83.6%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650129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Market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-37.0%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-27.3%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-27.6%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-20.0%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6122982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ShowGirl2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-72.4%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-31.1%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-72.8%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4915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Hurdles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-49.0%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-43.0%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422840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Starting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5184356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Cosmos1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-40.2%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-29.1%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-67.2%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-84.1%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-66.8%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-83.6%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87772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HDR-A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-57.6%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-66.1%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-69.4%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-32.0%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-63.4%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-68.9%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361371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HDR-B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-40.8%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-34.3%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-31.8%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1011377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-47.1%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4596119"/>
                  </a:ext>
                </a:extLst>
              </a:tr>
              <a:tr h="1814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Enc</a:t>
                      </a:r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Time[%]</a:t>
                      </a:r>
                    </a:p>
                  </a:txBody>
                  <a:tcPr marL="6711" marR="6711" marT="67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4126%</a:t>
                      </a:r>
                    </a:p>
                  </a:txBody>
                  <a:tcPr marL="98549" marR="98549" marT="49275" marB="49275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625408"/>
                  </a:ext>
                </a:extLst>
              </a:tr>
              <a:tr h="1814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6711" marR="6711" marT="67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1636%</a:t>
                      </a:r>
                    </a:p>
                  </a:txBody>
                  <a:tcPr marL="98549" marR="98549" marT="49275" marB="49275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118380"/>
                  </a:ext>
                </a:extLst>
              </a:tr>
              <a:tr h="181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Max Delta Rate[%]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8549" marR="98549" marT="49275" marB="49275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550387"/>
                  </a:ext>
                </a:extLst>
              </a:tr>
              <a:tr h="181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Min Delta Rate[%]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8549" marR="98549" marT="49275" marB="49275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4120849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Max Delta PSNR 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2.84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2.23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2.25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2.50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2.13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2.28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942065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Min Delta PNSR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2446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4122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3F373E-8700-3845-BC81-4086CC1E6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 (HDR)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43EA7264-F46B-FB44-BFD2-9923DE0DDA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2562224" cy="36922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HDR Random Access</a:t>
            </a:r>
          </a:p>
          <a:p>
            <a:r>
              <a:rPr lang="en-US" sz="2000" dirty="0"/>
              <a:t>Improvement relative to JEM (</a:t>
            </a:r>
            <a:r>
              <a:rPr lang="en-US" sz="2000" dirty="0" err="1"/>
              <a:t>wPSNR</a:t>
            </a:r>
            <a:r>
              <a:rPr lang="en-US" sz="2000" dirty="0"/>
              <a:t>)</a:t>
            </a:r>
          </a:p>
          <a:p>
            <a:pPr lvl="1"/>
            <a:r>
              <a:rPr lang="en-US" sz="1800" dirty="0"/>
              <a:t>HDR-PQ: -8.9%</a:t>
            </a:r>
          </a:p>
          <a:p>
            <a:pPr lvl="1"/>
            <a:r>
              <a:rPr lang="en-US" sz="1800" dirty="0"/>
              <a:t>HDR-HLG: -5.6%</a:t>
            </a:r>
          </a:p>
          <a:p>
            <a:pPr lvl="1"/>
            <a:endParaRPr lang="en-US" sz="1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651CB0E-4AC6-B04E-91BF-B15CB68E60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585548"/>
              </p:ext>
            </p:extLst>
          </p:nvPr>
        </p:nvGraphicFramePr>
        <p:xfrm>
          <a:off x="3276600" y="950343"/>
          <a:ext cx="5712663" cy="3705266"/>
        </p:xfrm>
        <a:graphic>
          <a:graphicData uri="http://schemas.openxmlformats.org/drawingml/2006/table">
            <a:tbl>
              <a:tblPr/>
              <a:tblGrid>
                <a:gridCol w="1180831">
                  <a:extLst>
                    <a:ext uri="{9D8B030D-6E8A-4147-A177-3AD203B41FA5}">
                      <a16:colId xmlns:a16="http://schemas.microsoft.com/office/drawing/2014/main" val="2070538569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211942658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1850414615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2877400492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3791424785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3018864485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1549027918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924348053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291804544"/>
                    </a:ext>
                  </a:extLst>
                </a:gridCol>
              </a:tblGrid>
              <a:tr h="24211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341966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Over JEM7.0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749504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BD-rate</a:t>
                      </a:r>
                    </a:p>
                  </a:txBody>
                  <a:tcPr marL="98616" marR="98616" marT="49308" marB="49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0898547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PSNRL100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243189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DayStreet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7368789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PeopleInShoppingCenter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2244447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SunsetBeach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783396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Market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644502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ShowGirl2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-40.2%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079352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Hurdles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663263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Starting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17.0%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0740261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Cosmos1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577509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HDR-A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5169138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HDR-B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6903326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796994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Enc</a:t>
                      </a:r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Time[%]</a:t>
                      </a:r>
                    </a:p>
                  </a:txBody>
                  <a:tcPr marL="7984" marR="7984" marT="79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651%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574847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7984" marR="7984" marT="79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188%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499466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Max Delta Rate[%]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054057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Min Delta Rate[%]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8831710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Max Delta PSNR 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7984" marR="7984" marT="7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</a:t>
                      </a:r>
                    </a:p>
                  </a:txBody>
                  <a:tcPr marL="7984" marR="7984" marT="7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735619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Min Delta PNSR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7984" marR="7984" marT="7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</a:t>
                      </a:r>
                    </a:p>
                  </a:txBody>
                  <a:tcPr marL="7984" marR="7984" marT="7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819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823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D23BA0-DE52-114A-9CBD-12F9CFB30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We also provide ”tool on” performance for the described method.  This includes:</a:t>
            </a:r>
            <a:endParaRPr lang="en-US" sz="1400" dirty="0"/>
          </a:p>
          <a:p>
            <a:pPr lvl="1"/>
            <a:r>
              <a:rPr lang="en-US" sz="1600" dirty="0"/>
              <a:t>HDR Tools</a:t>
            </a:r>
          </a:p>
          <a:p>
            <a:pPr lvl="2"/>
            <a:r>
              <a:rPr lang="en-US" sz="1400" dirty="0"/>
              <a:t>Inferred QP</a:t>
            </a:r>
          </a:p>
          <a:p>
            <a:pPr lvl="2"/>
            <a:r>
              <a:rPr lang="en-US" sz="1400" dirty="0"/>
              <a:t>IBDI</a:t>
            </a:r>
          </a:p>
          <a:p>
            <a:pPr lvl="2"/>
            <a:r>
              <a:rPr lang="en-US" sz="1400" dirty="0"/>
              <a:t>New band offset</a:t>
            </a:r>
          </a:p>
          <a:p>
            <a:pPr lvl="1"/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Performance</a:t>
            </a:r>
          </a:p>
        </p:txBody>
      </p:sp>
    </p:spTree>
    <p:extLst>
      <p:ext uri="{BB962C8B-B14F-4D97-AF65-F5344CB8AC3E}">
        <p14:creationId xmlns:p14="http://schemas.microsoft.com/office/powerpoint/2010/main" val="3122965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Performance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C0B2134-B25A-954A-9621-E7AE761E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2364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081C8BE-CE48-D249-9D86-E840FC399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163" y="12017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E3EBD-4FD9-6148-8416-389E954B4205}"/>
              </a:ext>
            </a:extLst>
          </p:cNvPr>
          <p:cNvSpPr txBox="1"/>
          <p:nvPr/>
        </p:nvSpPr>
        <p:spPr>
          <a:xfrm>
            <a:off x="609600" y="3846648"/>
            <a:ext cx="78477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latin typeface="Calibri" pitchFamily="34" charset="0"/>
                <a:cs typeface="Calibri" pitchFamily="34" charset="0"/>
              </a:rPr>
              <a:t>Anchors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JEM and proposed tools off with exception of BT (binary tree with half offset).  Encoder configured to use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adaptive QP as in the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CfP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anchor.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proposed tools off.  Encoder configured to use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adaptive QP as in the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CfP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anchor.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36A5B25-2C95-9F45-8F6F-42FC0EA3D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0" y="864171"/>
            <a:ext cx="8152608" cy="40997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HDR Tools (</a:t>
            </a:r>
            <a:r>
              <a:rPr lang="en-US" sz="1800" dirty="0" err="1"/>
              <a:t>wPSNR</a:t>
            </a:r>
            <a:r>
              <a:rPr lang="en-US" sz="1800" dirty="0"/>
              <a:t>)</a:t>
            </a:r>
            <a:endParaRPr lang="en-US" sz="1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ECE1369-87C6-604D-ABE5-F40B816C5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048716"/>
              </p:ext>
            </p:extLst>
          </p:nvPr>
        </p:nvGraphicFramePr>
        <p:xfrm>
          <a:off x="690658" y="1504950"/>
          <a:ext cx="7766653" cy="114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3378">
                  <a:extLst>
                    <a:ext uri="{9D8B030D-6E8A-4147-A177-3AD203B41FA5}">
                      <a16:colId xmlns:a16="http://schemas.microsoft.com/office/drawing/2014/main" val="3196746500"/>
                    </a:ext>
                  </a:extLst>
                </a:gridCol>
                <a:gridCol w="1009942">
                  <a:extLst>
                    <a:ext uri="{9D8B030D-6E8A-4147-A177-3AD203B41FA5}">
                      <a16:colId xmlns:a16="http://schemas.microsoft.com/office/drawing/2014/main" val="1287333687"/>
                    </a:ext>
                  </a:extLst>
                </a:gridCol>
                <a:gridCol w="1035158">
                  <a:extLst>
                    <a:ext uri="{9D8B030D-6E8A-4147-A177-3AD203B41FA5}">
                      <a16:colId xmlns:a16="http://schemas.microsoft.com/office/drawing/2014/main" val="3020368895"/>
                    </a:ext>
                  </a:extLst>
                </a:gridCol>
                <a:gridCol w="925320">
                  <a:extLst>
                    <a:ext uri="{9D8B030D-6E8A-4147-A177-3AD203B41FA5}">
                      <a16:colId xmlns:a16="http://schemas.microsoft.com/office/drawing/2014/main" val="1158292690"/>
                    </a:ext>
                  </a:extLst>
                </a:gridCol>
                <a:gridCol w="1373575">
                  <a:extLst>
                    <a:ext uri="{9D8B030D-6E8A-4147-A177-3AD203B41FA5}">
                      <a16:colId xmlns:a16="http://schemas.microsoft.com/office/drawing/2014/main" val="323284121"/>
                    </a:ext>
                  </a:extLst>
                </a:gridCol>
                <a:gridCol w="1579280">
                  <a:extLst>
                    <a:ext uri="{9D8B030D-6E8A-4147-A177-3AD203B41FA5}">
                      <a16:colId xmlns:a16="http://schemas.microsoft.com/office/drawing/2014/main" val="1777509022"/>
                    </a:ext>
                  </a:extLst>
                </a:gridCol>
              </a:tblGrid>
              <a:tr h="139065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Tested tool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name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“Tool On” test results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678672"/>
                  </a:ext>
                </a:extLst>
              </a:tr>
              <a:tr h="1390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Class HDR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612223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BD-rate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</a:rPr>
                        <a:t>Runtime</a:t>
                      </a:r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658193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Enc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Dec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2242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Inferred QP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000" b="0" baseline="30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-0.9%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-1.2%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7203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IBDI 11-bit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000" b="0" baseline="30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-0.2%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-5.5%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-9.7%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224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New Band Offset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 0.1%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-1.4 %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-2.2 %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2429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33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Relationship to JVET-J0027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80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5" y="936198"/>
            <a:ext cx="4267199" cy="3692281"/>
          </a:xfrm>
        </p:spPr>
        <p:txBody>
          <a:bodyPr/>
          <a:lstStyle/>
          <a:p>
            <a:r>
              <a:rPr lang="en-US" altLang="ja-JP" sz="1600" dirty="0"/>
              <a:t>The structure described here is also used in JVET-J0027, which is a joint response from NHK and SHARP.</a:t>
            </a:r>
          </a:p>
          <a:p>
            <a:r>
              <a:rPr lang="en-US" altLang="ja-JP" sz="1600" dirty="0"/>
              <a:t>Relationship</a:t>
            </a:r>
          </a:p>
          <a:p>
            <a:pPr lvl="1"/>
            <a:r>
              <a:rPr lang="en-US" altLang="ja-JP" sz="1400" dirty="0"/>
              <a:t>JVET-J0027 uses a lower complexity configuration of the partitioning structure </a:t>
            </a:r>
          </a:p>
          <a:p>
            <a:pPr lvl="1"/>
            <a:r>
              <a:rPr lang="en-US" altLang="ja-JP" sz="1400" dirty="0"/>
              <a:t>HDR tools in the proposal are also enabled</a:t>
            </a:r>
          </a:p>
          <a:p>
            <a:r>
              <a:rPr lang="en-US" altLang="ja-JP" sz="1600" dirty="0"/>
              <a:t>Additional tools from NHK are included and deferred to the presentation of JVET-J0027 by NHK</a:t>
            </a:r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to JVET-J0027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B6DF1D-351D-CF4C-BE64-ED70D14DD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094" y="1200150"/>
            <a:ext cx="3848100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17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Conclusions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488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3" y="942268"/>
            <a:ext cx="7276307" cy="3650794"/>
          </a:xfrm>
        </p:spPr>
        <p:txBody>
          <a:bodyPr/>
          <a:lstStyle/>
          <a:p>
            <a:r>
              <a:rPr lang="en-US" sz="2400" dirty="0"/>
              <a:t>Conclusions</a:t>
            </a:r>
          </a:p>
          <a:p>
            <a:pPr lvl="1"/>
            <a:r>
              <a:rPr lang="en-US" sz="1800" dirty="0"/>
              <a:t>We described a HDR video coding system</a:t>
            </a:r>
          </a:p>
          <a:p>
            <a:pPr lvl="1"/>
            <a:r>
              <a:rPr lang="en-US" sz="1800" dirty="0"/>
              <a:t>The system uses the SDR video coding approach that is described in JVET-J0026  </a:t>
            </a:r>
          </a:p>
          <a:p>
            <a:pPr lvl="1"/>
            <a:r>
              <a:rPr lang="en-US" sz="1800" dirty="0"/>
              <a:t>For HDR, new tools for QP signaling, loop filtering and bit-depth expansion are also incorporated</a:t>
            </a:r>
          </a:p>
          <a:p>
            <a:pPr lvl="1"/>
            <a:r>
              <a:rPr lang="en-US" sz="1800" dirty="0"/>
              <a:t>We achieved 34.3% bit-rate reduction for PQ content and 32.2% bit-rate reduction for HLG content for random access configuration.  (An improvement of 8.9% and 5.6% compared to the JEM.)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473688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3" y="942268"/>
            <a:ext cx="7276307" cy="3650794"/>
          </a:xfrm>
        </p:spPr>
        <p:txBody>
          <a:bodyPr/>
          <a:lstStyle/>
          <a:p>
            <a:r>
              <a:rPr lang="en-US" sz="2400" dirty="0"/>
              <a:t>Proposal Highlights</a:t>
            </a:r>
          </a:p>
          <a:p>
            <a:pPr lvl="1"/>
            <a:r>
              <a:rPr lang="en-US" sz="1800" dirty="0"/>
              <a:t>We describe a HDR video coding system</a:t>
            </a:r>
          </a:p>
          <a:p>
            <a:pPr lvl="1"/>
            <a:r>
              <a:rPr lang="en-US" sz="1800" dirty="0"/>
              <a:t>The system uses the SDR video coding approach that is described in JVET-J0026  </a:t>
            </a:r>
          </a:p>
          <a:p>
            <a:pPr lvl="1"/>
            <a:r>
              <a:rPr lang="en-US" sz="1800" dirty="0"/>
              <a:t>For HDR, new tools for QP signaling, loop filtering and bit-depth expansion are also incorporated</a:t>
            </a:r>
          </a:p>
          <a:p>
            <a:pPr lvl="1"/>
            <a:r>
              <a:rPr lang="en-US" sz="1800" dirty="0"/>
              <a:t>We achieve 34.3% bit-rate reduction for PQ content and 32.2% bit-rate reduction for HLG content for random access configuration using the </a:t>
            </a:r>
            <a:r>
              <a:rPr lang="en-US" sz="1800" dirty="0" err="1"/>
              <a:t>wPSNR</a:t>
            </a:r>
            <a:r>
              <a:rPr lang="en-US" sz="1800" dirty="0"/>
              <a:t> metric.  (An improvement of 8.9% and 5.6% compared to the JEM.)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</a:t>
            </a:r>
          </a:p>
        </p:txBody>
      </p:sp>
    </p:spTree>
    <p:extLst>
      <p:ext uri="{BB962C8B-B14F-4D97-AF65-F5344CB8AC3E}">
        <p14:creationId xmlns:p14="http://schemas.microsoft.com/office/powerpoint/2010/main" val="410635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Overview</a:t>
            </a:r>
            <a:endParaRPr lang="en-US" sz="1400" dirty="0"/>
          </a:p>
          <a:p>
            <a:r>
              <a:rPr lang="en-US" sz="1600" dirty="0"/>
              <a:t>Proposal Description (HDR)</a:t>
            </a:r>
          </a:p>
          <a:p>
            <a:pPr lvl="1"/>
            <a:r>
              <a:rPr lang="en-US" sz="1400" dirty="0"/>
              <a:t>QP Signaling</a:t>
            </a:r>
          </a:p>
          <a:p>
            <a:pPr lvl="1"/>
            <a:r>
              <a:rPr lang="en-US" sz="1400" dirty="0"/>
              <a:t>Loop Filtering</a:t>
            </a:r>
            <a:endParaRPr lang="en-US" sz="1800" dirty="0"/>
          </a:p>
          <a:p>
            <a:r>
              <a:rPr lang="en-US" sz="1600" dirty="0"/>
              <a:t>Performance</a:t>
            </a:r>
          </a:p>
          <a:p>
            <a:pPr lvl="1"/>
            <a:r>
              <a:rPr lang="en-US" sz="1400" dirty="0"/>
              <a:t>Overall</a:t>
            </a:r>
          </a:p>
          <a:p>
            <a:pPr lvl="1"/>
            <a:r>
              <a:rPr lang="en-US" sz="1400" dirty="0"/>
              <a:t>Tool Level</a:t>
            </a:r>
            <a:endParaRPr lang="en-US" sz="1200" dirty="0"/>
          </a:p>
          <a:p>
            <a:r>
              <a:rPr lang="en-US" sz="1600" dirty="0"/>
              <a:t>Relationship to JVET-J0027</a:t>
            </a:r>
          </a:p>
          <a:p>
            <a:r>
              <a:rPr lang="en-US" sz="1600" dirty="0"/>
              <a:t>Conclusions</a:t>
            </a:r>
          </a:p>
          <a:p>
            <a:endParaRPr lang="en-US" sz="1600" dirty="0"/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972534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Proposal Description (HDR)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913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/>
              <a:t>QP Signaling</a:t>
            </a:r>
          </a:p>
          <a:p>
            <a:pPr lvl="1"/>
            <a:r>
              <a:rPr lang="en-US" sz="1600" dirty="0"/>
              <a:t>Proposal supports the explicit signaling of QP on a CU group size basis</a:t>
            </a:r>
          </a:p>
          <a:p>
            <a:pPr lvl="1"/>
            <a:r>
              <a:rPr lang="en-US" sz="1600" dirty="0"/>
              <a:t>Additionally, we include a method for inferring the QP value based on the average value of the prediction</a:t>
            </a:r>
          </a:p>
          <a:p>
            <a:pPr lvl="1"/>
            <a:r>
              <a:rPr lang="en-US" sz="1600" dirty="0"/>
              <a:t>Inferred QP is determined with a look up table that is transmitted in the bit-stream and maps the average value to the QP</a:t>
            </a:r>
          </a:p>
          <a:p>
            <a:pPr lvl="1"/>
            <a:r>
              <a:rPr lang="en-US" sz="1600" i="1" dirty="0"/>
              <a:t>Note: The same LUT is used as in the </a:t>
            </a:r>
            <a:r>
              <a:rPr lang="en-US" sz="1600" i="1" dirty="0" err="1"/>
              <a:t>CfP</a:t>
            </a:r>
            <a:r>
              <a:rPr lang="en-US" sz="1600" i="1" dirty="0"/>
              <a:t> anchor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QP Signaling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5E8DF85-3552-A048-BD3C-58D025CF7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51420"/>
            <a:ext cx="766118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5410BC3-8825-E041-8C1D-3A71D1B95D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448766"/>
              </p:ext>
            </p:extLst>
          </p:nvPr>
        </p:nvGraphicFramePr>
        <p:xfrm>
          <a:off x="5638800" y="1123950"/>
          <a:ext cx="2362200" cy="2958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1" r:id="rId3" imgW="1993900" imgH="2489200" progId="Visio.Drawing.11">
                  <p:embed/>
                </p:oleObj>
              </mc:Choice>
              <mc:Fallback>
                <p:oleObj r:id="rId3" imgW="1993900" imgH="24892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123950"/>
                        <a:ext cx="2362200" cy="29580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FED9CBE-03C8-A54A-91C1-79313B83503B}"/>
              </a:ext>
            </a:extLst>
          </p:cNvPr>
          <p:cNvSpPr txBox="1"/>
          <p:nvPr/>
        </p:nvSpPr>
        <p:spPr>
          <a:xfrm>
            <a:off x="5372100" y="408202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QP prediction and application process when operating on PQ-HDR content.</a:t>
            </a:r>
            <a:r>
              <a:rPr lang="en-US" sz="1100" i="1" dirty="0"/>
              <a:t> </a:t>
            </a:r>
            <a:endParaRPr lang="en-US" sz="11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932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705224" cy="3692281"/>
          </a:xfrm>
        </p:spPr>
        <p:txBody>
          <a:bodyPr/>
          <a:lstStyle/>
          <a:p>
            <a:r>
              <a:rPr lang="en-US" sz="1800" dirty="0"/>
              <a:t>CTU Adaptive Band Offset</a:t>
            </a:r>
          </a:p>
          <a:p>
            <a:pPr lvl="1"/>
            <a:r>
              <a:rPr lang="en-US" sz="1600" dirty="0"/>
              <a:t>We extend the SAO band offset tool in the JEM </a:t>
            </a:r>
          </a:p>
          <a:p>
            <a:pPr lvl="1"/>
            <a:r>
              <a:rPr lang="en-US" sz="1600" dirty="0"/>
              <a:t>Goal is to better handle the limited dynamic range of the HDR </a:t>
            </a:r>
            <a:r>
              <a:rPr lang="en-US" sz="1600" dirty="0" err="1"/>
              <a:t>chroma</a:t>
            </a:r>
            <a:r>
              <a:rPr lang="en-US" sz="1600" dirty="0"/>
              <a:t> channels </a:t>
            </a:r>
          </a:p>
          <a:p>
            <a:pPr lvl="1"/>
            <a:r>
              <a:rPr lang="en-US" sz="1600" dirty="0"/>
              <a:t>Our approach</a:t>
            </a:r>
          </a:p>
          <a:p>
            <a:pPr lvl="2"/>
            <a:r>
              <a:rPr lang="en-US" sz="1600" dirty="0"/>
              <a:t>Adjust the band position based on the minimum value of the CTU in addition to the signaled band position</a:t>
            </a:r>
          </a:p>
          <a:p>
            <a:pPr lvl="2"/>
            <a:r>
              <a:rPr lang="en-US" sz="1600" dirty="0"/>
              <a:t>Chose the band range based on the dynamic range of the CTU</a:t>
            </a:r>
          </a:p>
          <a:p>
            <a:pPr lvl="1"/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 Filtering</a:t>
            </a:r>
          </a:p>
        </p:txBody>
      </p:sp>
      <p:pic>
        <p:nvPicPr>
          <p:cNvPr id="5" name="図 28">
            <a:extLst>
              <a:ext uri="{FF2B5EF4-FFF2-40B4-BE49-F238E27FC236}">
                <a16:creationId xmlns:a16="http://schemas.microsoft.com/office/drawing/2014/main" id="{3315DD22-50C2-614D-92FC-CA7A06E2DF0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84" y="1276350"/>
            <a:ext cx="4537710" cy="2599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9008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Internal Bit Depth Increase (IBDI)</a:t>
            </a:r>
          </a:p>
          <a:p>
            <a:pPr lvl="1"/>
            <a:r>
              <a:rPr lang="en-US" sz="1800" dirty="0"/>
              <a:t>For HDR content, the </a:t>
            </a:r>
            <a:r>
              <a:rPr lang="en-US" sz="1800" dirty="0" err="1"/>
              <a:t>chroma</a:t>
            </a:r>
            <a:r>
              <a:rPr lang="en-US" sz="1800" dirty="0"/>
              <a:t> values may not use the entire dynamic range of the container</a:t>
            </a:r>
          </a:p>
          <a:p>
            <a:pPr lvl="1"/>
            <a:r>
              <a:rPr lang="en-US" sz="1800" dirty="0"/>
              <a:t>To improve fidelity, our proposal increases the bit-depth from 10-bits to 11-bits for HDR content</a:t>
            </a:r>
          </a:p>
          <a:p>
            <a:pPr lvl="1"/>
            <a:r>
              <a:rPr lang="en-US" sz="1800" dirty="0"/>
              <a:t>This allows decoding the HDR data with fine granularity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Bit Depth Increase (IBDI)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D3127E0-1CFA-3F4B-8964-242BC0D4DF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317080"/>
              </p:ext>
            </p:extLst>
          </p:nvPr>
        </p:nvGraphicFramePr>
        <p:xfrm>
          <a:off x="4724400" y="2145072"/>
          <a:ext cx="4187825" cy="6500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5643">
                  <a:extLst>
                    <a:ext uri="{9D8B030D-6E8A-4147-A177-3AD203B41FA5}">
                      <a16:colId xmlns:a16="http://schemas.microsoft.com/office/drawing/2014/main" val="1058960942"/>
                    </a:ext>
                  </a:extLst>
                </a:gridCol>
                <a:gridCol w="1396091">
                  <a:extLst>
                    <a:ext uri="{9D8B030D-6E8A-4147-A177-3AD203B41FA5}">
                      <a16:colId xmlns:a16="http://schemas.microsoft.com/office/drawing/2014/main" val="636378721"/>
                    </a:ext>
                  </a:extLst>
                </a:gridCol>
                <a:gridCol w="1396091">
                  <a:extLst>
                    <a:ext uri="{9D8B030D-6E8A-4147-A177-3AD203B41FA5}">
                      <a16:colId xmlns:a16="http://schemas.microsoft.com/office/drawing/2014/main" val="988637843"/>
                    </a:ext>
                  </a:extLst>
                </a:gridCol>
              </a:tblGrid>
              <a:tr h="46720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JEM (anchor)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Proposal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275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IBDI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10-bit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11-bit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789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206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Performance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837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D23BA0-DE52-114A-9CBD-12F9CFB30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We report on the objective performance of the described method</a:t>
            </a:r>
          </a:p>
          <a:p>
            <a:r>
              <a:rPr lang="en-US" sz="2000" dirty="0"/>
              <a:t>Two results are provided in the contribution</a:t>
            </a:r>
          </a:p>
          <a:p>
            <a:pPr lvl="1"/>
            <a:r>
              <a:rPr lang="en-US" sz="1600" dirty="0"/>
              <a:t>“February Result”: Corresponds to the bit-streams submitted for visual evaluation</a:t>
            </a:r>
          </a:p>
          <a:p>
            <a:pPr lvl="1"/>
            <a:r>
              <a:rPr lang="en-US" sz="1600" dirty="0"/>
              <a:t>“April Result”: Corresponds to current performance of the proposal and captures further encoder control and coding tool improvements</a:t>
            </a:r>
          </a:p>
          <a:p>
            <a:pPr lvl="1"/>
            <a:r>
              <a:rPr lang="en-US" sz="1600" dirty="0"/>
              <a:t>April Results are provided in the next slides and full results are in the contribution</a:t>
            </a:r>
          </a:p>
          <a:p>
            <a:pPr lvl="1"/>
            <a:endParaRPr lang="en-US" sz="18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8F72D3-7EE5-FF43-AC30-79D56FA536AF}"/>
              </a:ext>
            </a:extLst>
          </p:cNvPr>
          <p:cNvSpPr txBox="1"/>
          <p:nvPr/>
        </p:nvSpPr>
        <p:spPr>
          <a:xfrm>
            <a:off x="7240631" y="4628479"/>
            <a:ext cx="18758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latin typeface="Calibri" pitchFamily="34" charset="0"/>
                <a:cs typeface="Calibri" pitchFamily="34" charset="0"/>
              </a:rPr>
              <a:t>*With Improved Encoder Control</a:t>
            </a:r>
          </a:p>
        </p:txBody>
      </p:sp>
    </p:spTree>
    <p:extLst>
      <p:ext uri="{BB962C8B-B14F-4D97-AF65-F5344CB8AC3E}">
        <p14:creationId xmlns:p14="http://schemas.microsoft.com/office/powerpoint/2010/main" val="1298289557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37358</TotalTime>
  <Words>1411</Words>
  <Application>Microsoft Macintosh PowerPoint</Application>
  <PresentationFormat>On-screen Show (16:9)</PresentationFormat>
  <Paragraphs>422</Paragraphs>
  <Slides>17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Malgun Gothic</vt:lpstr>
      <vt:lpstr>MS Mincho</vt:lpstr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Visio.Drawing.11</vt:lpstr>
      <vt:lpstr>Description of SDR and HDR Technology by Sharp and Foxconn</vt:lpstr>
      <vt:lpstr>Highlights</vt:lpstr>
      <vt:lpstr>Overview</vt:lpstr>
      <vt:lpstr>PowerPoint Presentation</vt:lpstr>
      <vt:lpstr>QP Signaling</vt:lpstr>
      <vt:lpstr>Loop Filtering</vt:lpstr>
      <vt:lpstr>Internal Bit Depth Increase (IBDI)</vt:lpstr>
      <vt:lpstr>PowerPoint Presentation</vt:lpstr>
      <vt:lpstr>Overall Performance</vt:lpstr>
      <vt:lpstr>Overall Performance (HDR)</vt:lpstr>
      <vt:lpstr>Overall Performance (HDR)</vt:lpstr>
      <vt:lpstr>Tool Performance</vt:lpstr>
      <vt:lpstr>Tool Performance</vt:lpstr>
      <vt:lpstr>PowerPoint Presentation</vt:lpstr>
      <vt:lpstr>Relationship to JVET-J0027</vt:lpstr>
      <vt:lpstr>PowerPoint Presentation</vt:lpstr>
      <vt:lpstr>Conclusions</vt:lpstr>
    </vt:vector>
  </TitlesOfParts>
  <Company>Sharp Labs of America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Andrew Segall</cp:lastModifiedBy>
  <cp:revision>1499</cp:revision>
  <cp:lastPrinted>2012-05-17T23:57:45Z</cp:lastPrinted>
  <dcterms:created xsi:type="dcterms:W3CDTF">2008-07-29T15:54:01Z</dcterms:created>
  <dcterms:modified xsi:type="dcterms:W3CDTF">2018-04-13T19:29:39Z</dcterms:modified>
</cp:coreProperties>
</file>