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8" r:id="rId15"/>
    <p:sldId id="299" r:id="rId16"/>
    <p:sldId id="301" r:id="rId17"/>
    <p:sldId id="300" r:id="rId18"/>
    <p:sldId id="294" r:id="rId19"/>
    <p:sldId id="295" r:id="rId20"/>
    <p:sldId id="296" r:id="rId21"/>
    <p:sldId id="302" r:id="rId22"/>
    <p:sldId id="303" r:id="rId23"/>
    <p:sldId id="291" r:id="rId24"/>
    <p:sldId id="292" r:id="rId25"/>
  </p:sldIdLst>
  <p:sldSz cx="12192000" cy="6858000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hias Wien" initials="mwi" lastIdx="4" clrIdx="0">
    <p:extLst>
      <p:ext uri="{19B8F6BF-5375-455C-9EA6-DF929625EA0E}">
        <p15:presenceInfo xmlns:p15="http://schemas.microsoft.com/office/powerpoint/2012/main" userId="Mathias Wie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4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41" y="165"/>
      </p:cViewPr>
      <p:guideLst>
        <p:guide orient="horz" pos="7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4176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B76EB8B4-EA2E-4415-A494-DC2AD88C606F}" type="datetimeFigureOut">
              <a:rPr lang="de-DE" altLang="de-DE"/>
              <a:pPr>
                <a:defRPr/>
              </a:pPr>
              <a:t>11.04.2018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60426418-DCF4-4BF5-BA89-616676F10DB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75080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05007A59-3A8A-4D4B-BC06-264B1457569D}" type="datetimeFigureOut">
              <a:rPr lang="de-DE" altLang="de-DE"/>
              <a:pPr>
                <a:defRPr/>
              </a:pPr>
              <a:t>11.04.2018</a:t>
            </a:fld>
            <a:endParaRPr lang="de-DE" alt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/>
              <a:t>Textmasterformat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00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A1238FF8-EB10-4855-849F-EC74DDE7D7D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7957228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ＭＳ Ｐゴシック" charset="0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r Verbinder 7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84000" y="1893239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2159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Tx/>
              <a:buFont typeface="Arial" panose="020B0604020202020204" pitchFamily="34" charset="0"/>
              <a:buNone/>
              <a:tabLst>
                <a:tab pos="215900" algn="l"/>
              </a:tabLst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860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4487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8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_mittig, horizontal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Gerader Verbinder 7"/>
          <p:cNvCxnSpPr/>
          <p:nvPr/>
        </p:nvCxnSpPr>
        <p:spPr>
          <a:xfrm>
            <a:off x="392113" y="30368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4000" y="2487600"/>
            <a:ext cx="11484000" cy="54000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4000" y="3196800"/>
            <a:ext cx="11484000" cy="165576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5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373038" y="1684800"/>
            <a:ext cx="11484000" cy="3193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 sz="1800"/>
            </a:lvl1pPr>
            <a:lvl2pPr>
              <a:lnSpc>
                <a:spcPts val="2300"/>
              </a:lnSpc>
              <a:defRPr sz="1800"/>
            </a:lvl2pPr>
            <a:lvl3pPr>
              <a:lnSpc>
                <a:spcPts val="2300"/>
              </a:lnSpc>
              <a:defRPr sz="1800"/>
            </a:lvl3pPr>
            <a:lvl4pPr>
              <a:lnSpc>
                <a:spcPts val="2300"/>
              </a:lnSpc>
              <a:defRPr sz="1800"/>
            </a:lvl4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757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Text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152001"/>
            <a:ext cx="11484000" cy="4284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92926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1" i="0"/>
            </a:lvl1pPr>
            <a:lvl2pPr marL="216000" indent="180000">
              <a:buClr>
                <a:schemeClr val="tx2"/>
              </a:buClr>
              <a:defRPr sz="1800"/>
            </a:lvl2pPr>
            <a:lvl3pPr marL="432000" indent="180000">
              <a:buClr>
                <a:schemeClr val="tx2"/>
              </a:buClr>
              <a:buFont typeface="Symbol" panose="05050102010706020507" pitchFamily="18" charset="2"/>
              <a:buChar char="-"/>
              <a:defRPr sz="1600"/>
            </a:lvl3pPr>
            <a:lvl4pPr marL="648000" indent="180000">
              <a:buClr>
                <a:schemeClr val="tx2"/>
              </a:buClr>
              <a:buFont typeface="Wingdings" panose="05000000000000000000" pitchFamily="2" charset="2"/>
              <a:buChar char="§"/>
              <a:defRPr sz="1600"/>
            </a:lvl4pPr>
            <a:lvl5pPr marL="864000" indent="180000">
              <a:buClr>
                <a:schemeClr val="tx2"/>
              </a:buClr>
              <a:buFont typeface="Arial" panose="020B0604020202020204" pitchFamily="34" charset="0"/>
              <a:buChar char="-"/>
              <a:defRPr sz="16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/>
          </p:nvPr>
        </p:nvSpPr>
        <p:spPr>
          <a:xfrm>
            <a:off x="383117" y="1684801"/>
            <a:ext cx="11484000" cy="37512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300"/>
              </a:lnSpc>
              <a:buFontTx/>
              <a:buNone/>
              <a:defRPr/>
            </a:lvl1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0580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Diagramm_no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152000"/>
            <a:ext cx="11484000" cy="4165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72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1152000"/>
            <a:ext cx="11484000" cy="25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000" b="1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83117" y="1684800"/>
            <a:ext cx="11484000" cy="36322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2300"/>
              </a:lnSpc>
              <a:defRPr/>
            </a:lvl1pPr>
          </a:lstStyle>
          <a:p>
            <a:pPr lvl="0"/>
            <a:r>
              <a:rPr lang="de-DE" noProof="0"/>
              <a:t>Diagramm durch Klicken auf Symbol hinzufügen</a:t>
            </a:r>
            <a:endParaRPr lang="de-DE" noProof="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84000" y="201600"/>
            <a:ext cx="11484000" cy="543600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4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82588" y="2487613"/>
            <a:ext cx="11483975" cy="107950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de-DE" altLang="de-DE" sz="3200" b="1">
                <a:solidFill>
                  <a:schemeClr val="tx2"/>
                </a:solidFill>
              </a:rPr>
              <a:t>Vielen Dank</a:t>
            </a:r>
            <a:br>
              <a:rPr lang="de-DE" altLang="de-DE" sz="3200" b="1">
                <a:solidFill>
                  <a:schemeClr val="tx2"/>
                </a:solidFill>
              </a:rPr>
            </a:br>
            <a:r>
              <a:rPr lang="de-DE" altLang="de-DE" sz="3200" b="1">
                <a:solidFill>
                  <a:schemeClr val="tx2"/>
                </a:solidFill>
              </a:rPr>
              <a:t>für Ihre Aufmerksamkeit</a:t>
            </a:r>
            <a:endParaRPr lang="en-US" altLang="de-DE" sz="3200" b="1">
              <a:solidFill>
                <a:schemeClr val="tx2"/>
              </a:solidFill>
            </a:endParaRPr>
          </a:p>
        </p:txBody>
      </p:sp>
      <p:cxnSp>
        <p:nvCxnSpPr>
          <p:cNvPr id="5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platzhalter 24"/>
          <p:cNvSpPr>
            <a:spLocks noGrp="1"/>
          </p:cNvSpPr>
          <p:nvPr>
            <p:ph type="body" sz="quarter" idx="11"/>
          </p:nvPr>
        </p:nvSpPr>
        <p:spPr>
          <a:xfrm>
            <a:off x="384000" y="3988800"/>
            <a:ext cx="11484000" cy="1656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600" b="0"/>
            </a:lvl1pPr>
            <a:lvl2pPr marL="457200" indent="0">
              <a:buFontTx/>
              <a:buNone/>
              <a:defRPr sz="1800"/>
            </a:lvl2pPr>
            <a:lvl3pPr marL="914400" indent="0">
              <a:buFontTx/>
              <a:buNone/>
              <a:defRPr sz="1800"/>
            </a:lvl3pPr>
            <a:lvl4pPr marL="1371600" indent="0">
              <a:buFontTx/>
              <a:buNone/>
              <a:defRPr sz="1800"/>
            </a:lvl4pPr>
            <a:lvl5pPr marL="1828800" indent="0">
              <a:buFontTx/>
              <a:buNone/>
              <a:defRPr sz="1800"/>
            </a:lvl5pPr>
          </a:lstStyle>
          <a:p>
            <a:pPr lvl="0"/>
            <a:r>
              <a:rPr lang="de-DE"/>
              <a:t>Textmasterformat bearbeiten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50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/>
        </p:nvSpPr>
        <p:spPr>
          <a:xfrm>
            <a:off x="857250" y="6227763"/>
            <a:ext cx="7340600" cy="6302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Max Bläser, Johannes Sauer, Mathias Wien  |  Nachrichtentechnik  |  RWTH Aachen University    </a:t>
            </a:r>
            <a:b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10th JVET Meeting, San Diego  |  April 2018  |  </a:t>
            </a:r>
            <a:r>
              <a:rPr lang="en-US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Doc. JVET-J0023</a:t>
            </a:r>
            <a:r>
              <a:rPr lang="en-US" sz="900" kern="1200" baseline="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   </a:t>
            </a:r>
            <a:br>
              <a:rPr lang="en-US" sz="900" kern="1200" baseline="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</a:br>
            <a:r>
              <a:rPr lang="en-US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Description of SDR and 360°video coding technology proposal by RWTH Aachen University – </a:t>
            </a:r>
            <a:r>
              <a:rPr lang="de-DE" sz="900" kern="1200" dirty="0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SDR </a:t>
            </a:r>
            <a:r>
              <a:rPr lang="de-DE" sz="900" kern="1200" dirty="0" err="1">
                <a:solidFill>
                  <a:schemeClr val="tx2"/>
                </a:solidFill>
                <a:effectLst/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rPr>
              <a:t>part</a:t>
            </a:r>
            <a:endParaRPr lang="de-DE" sz="900" kern="1200" dirty="0">
              <a:solidFill>
                <a:schemeClr val="tx2"/>
              </a:solidFill>
              <a:effectLst/>
              <a:latin typeface="Arial" panose="020B0604020202020204" pitchFamily="34" charset="0"/>
              <a:ea typeface="ＭＳ Ｐゴシック" panose="020B0600070205080204" pitchFamily="34" charset="-128"/>
              <a:cs typeface="+mn-cs"/>
            </a:endParaRPr>
          </a:p>
          <a:p>
            <a:pPr eaLnBrk="1" hangingPunct="1">
              <a:defRPr/>
            </a:pPr>
            <a:endParaRPr lang="de-DE" altLang="de-DE" sz="900" dirty="0">
              <a:solidFill>
                <a:schemeClr val="tx2"/>
              </a:solidFill>
            </a:endParaRPr>
          </a:p>
        </p:txBody>
      </p:sp>
      <p:cxnSp>
        <p:nvCxnSpPr>
          <p:cNvPr id="11" name="Gerader Verbinder 10"/>
          <p:cNvCxnSpPr/>
          <p:nvPr/>
        </p:nvCxnSpPr>
        <p:spPr>
          <a:xfrm>
            <a:off x="360363" y="81438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360363" y="6040438"/>
            <a:ext cx="11483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feld 6"/>
          <p:cNvSpPr txBox="1">
            <a:spLocks noChangeArrowheads="1"/>
          </p:cNvSpPr>
          <p:nvPr/>
        </p:nvSpPr>
        <p:spPr bwMode="auto">
          <a:xfrm>
            <a:off x="-1784350" y="5073650"/>
            <a:ext cx="1668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de-DE" altLang="de-DE" sz="1000" b="1"/>
              <a:t>Fußzeile anpassen:</a:t>
            </a:r>
            <a:endParaRPr lang="de-DE" altLang="de-DE" sz="1000"/>
          </a:p>
          <a:p>
            <a:pPr eaLnBrk="1" hangingPunct="1">
              <a:defRPr/>
            </a:pPr>
            <a:r>
              <a:rPr lang="de-DE" altLang="de-DE" sz="1000"/>
              <a:t>Zum Anpassen der Fußzeile unter Karteireiter Ansicht &gt; auf Folienmaster klicken. Links in der Übersicht auf die oberste Folie scrollen und dort in die Fußzeile klicken. So wird der Text automatisch auf allen Seiten angepasst.</a:t>
            </a:r>
            <a:endParaRPr lang="de-DE" altLang="de-DE" sz="1000" b="1"/>
          </a:p>
        </p:txBody>
      </p:sp>
      <p:sp>
        <p:nvSpPr>
          <p:cNvPr id="1031" name="Textfeld 13"/>
          <p:cNvSpPr txBox="1">
            <a:spLocks noChangeArrowheads="1"/>
          </p:cNvSpPr>
          <p:nvPr/>
        </p:nvSpPr>
        <p:spPr bwMode="auto">
          <a:xfrm>
            <a:off x="360363" y="6227763"/>
            <a:ext cx="730250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5FA73494-3DFC-47C8-BB23-3609CA6778B8}" type="slidenum">
              <a:rPr lang="de-DE" altLang="de-DE" sz="900">
                <a:solidFill>
                  <a:schemeClr val="tx2"/>
                </a:solidFill>
              </a:rPr>
              <a:pPr eaLnBrk="1" hangingPunct="1"/>
              <a:t>‹Nr.›</a:t>
            </a:fld>
            <a:endParaRPr lang="de-DE" altLang="de-DE" sz="90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756" y="6040438"/>
            <a:ext cx="2653833" cy="8175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8" r:id="rId2"/>
    <p:sldLayoutId id="2147483864" r:id="rId3"/>
    <p:sldLayoutId id="2147483857" r:id="rId4"/>
    <p:sldLayoutId id="2147483858" r:id="rId5"/>
    <p:sldLayoutId id="2147483869" r:id="rId6"/>
    <p:sldLayoutId id="2147483859" r:id="rId7"/>
    <p:sldLayoutId id="2147483870" r:id="rId8"/>
    <p:sldLayoutId id="2147483867" r:id="rId9"/>
  </p:sldLayoutIdLst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159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•"/>
        <a:tabLst>
          <a:tab pos="215900" algn="l"/>
        </a:tabLst>
        <a:defRPr kern="1200">
          <a:solidFill>
            <a:schemeClr val="tx1"/>
          </a:solidFill>
          <a:latin typeface="Arial" panose="020B0604020202020204" pitchFamily="34" charset="0"/>
          <a:ea typeface="ＭＳ Ｐゴシック" charset="0"/>
          <a:cs typeface="Arial" panose="020B0604020202020204" pitchFamily="34" charset="0"/>
        </a:defRPr>
      </a:lvl1pPr>
      <a:lvl2pPr marL="431800" indent="-215900" algn="l" rtl="0" eaLnBrk="1" fontAlgn="base" hangingPunct="1">
        <a:spcBef>
          <a:spcPct val="0"/>
        </a:spcBef>
        <a:spcAft>
          <a:spcPct val="0"/>
        </a:spcAft>
        <a:buClr>
          <a:schemeClr val="tx2"/>
        </a:buClr>
        <a:buFont typeface="Symbol" panose="05050102010706020507" pitchFamily="18" charset="2"/>
        <a:buChar char="-"/>
        <a:tabLst>
          <a:tab pos="4318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2pPr>
      <a:lvl3pPr marL="6477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tabLst>
          <a:tab pos="6477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3pPr>
      <a:lvl4pPr marL="863600" indent="-215900" algn="l" defTabSz="215900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buFont typeface="Arial" panose="020B0604020202020204" pitchFamily="34" charset="0"/>
        <a:buChar char="-"/>
        <a:tabLst>
          <a:tab pos="86360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4pPr>
      <a:lvl5pPr marL="863600" indent="-2159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tx2"/>
        </a:buClr>
        <a:buFont typeface="Arial" panose="020B0604020202020204" pitchFamily="34" charset="0"/>
        <a:buChar char="-"/>
        <a:tabLst>
          <a:tab pos="895350" algn="l"/>
        </a:tabLst>
        <a:defRPr sz="1600" kern="1200">
          <a:solidFill>
            <a:schemeClr val="tx1"/>
          </a:solidFill>
          <a:latin typeface="Arial" panose="020B0604020202020204" pitchFamily="34" charset="0"/>
          <a:ea typeface="Arial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Description of SDR and 360°video coding technology proposal by RWTH Aachen University – </a:t>
            </a:r>
            <a:r>
              <a:rPr lang="de-DE" dirty="0"/>
              <a:t>SDR </a:t>
            </a:r>
            <a:r>
              <a:rPr lang="de-DE" dirty="0" err="1"/>
              <a:t>part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000" y="2980800"/>
            <a:ext cx="11484000" cy="1970468"/>
          </a:xfrm>
        </p:spPr>
        <p:txBody>
          <a:bodyPr/>
          <a:lstStyle/>
          <a:p>
            <a:r>
              <a:rPr lang="en-US" dirty="0"/>
              <a:t>JVET-J0023</a:t>
            </a:r>
            <a:br>
              <a:rPr lang="en-US" dirty="0"/>
            </a:br>
            <a:r>
              <a:rPr lang="en-US" dirty="0"/>
              <a:t>Max Bläser, Johannes Sauer, Mathias Wien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1657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3A10984-9B10-4110-AD54-4EBB4CEFF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C1 Compression</a:t>
            </a:r>
            <a:r>
              <a:rPr lang="de-DE" dirty="0"/>
              <a:t> </a:t>
            </a:r>
            <a:r>
              <a:rPr lang="en-US" dirty="0"/>
              <a:t>performance</a:t>
            </a:r>
            <a:r>
              <a:rPr lang="de-DE" dirty="0"/>
              <a:t> </a:t>
            </a:r>
            <a:r>
              <a:rPr lang="en-US" dirty="0"/>
              <a:t>against</a:t>
            </a:r>
            <a:r>
              <a:rPr lang="de-DE" dirty="0"/>
              <a:t> HM 16.16</a:t>
            </a:r>
            <a:endParaRPr lang="en-US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F33DEA56-7C83-42B8-AF68-AD82977E2D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556013"/>
              </p:ext>
            </p:extLst>
          </p:nvPr>
        </p:nvGraphicFramePr>
        <p:xfrm>
          <a:off x="374168" y="835412"/>
          <a:ext cx="11483999" cy="5195278"/>
        </p:xfrm>
        <a:graphic>
          <a:graphicData uri="http://schemas.openxmlformats.org/drawingml/2006/table">
            <a:tbl>
              <a:tblPr firstRow="1" firstCol="1" bandRow="1">
                <a:solidFill>
                  <a:schemeClr val="bg1"/>
                </a:solidFill>
                <a:tableStyleId>{5C22544A-7EE6-4342-B048-85BDC9FD1C3A}</a:tableStyleId>
              </a:tblPr>
              <a:tblGrid>
                <a:gridCol w="2633945">
                  <a:extLst>
                    <a:ext uri="{9D8B030D-6E8A-4147-A177-3AD203B41FA5}">
                      <a16:colId xmlns:a16="http://schemas.microsoft.com/office/drawing/2014/main" val="426463383"/>
                    </a:ext>
                  </a:extLst>
                </a:gridCol>
                <a:gridCol w="1395991">
                  <a:extLst>
                    <a:ext uri="{9D8B030D-6E8A-4147-A177-3AD203B41FA5}">
                      <a16:colId xmlns:a16="http://schemas.microsoft.com/office/drawing/2014/main" val="3481228687"/>
                    </a:ext>
                  </a:extLst>
                </a:gridCol>
                <a:gridCol w="1395991">
                  <a:extLst>
                    <a:ext uri="{9D8B030D-6E8A-4147-A177-3AD203B41FA5}">
                      <a16:colId xmlns:a16="http://schemas.microsoft.com/office/drawing/2014/main" val="1843340626"/>
                    </a:ext>
                  </a:extLst>
                </a:gridCol>
                <a:gridCol w="1395991">
                  <a:extLst>
                    <a:ext uri="{9D8B030D-6E8A-4147-A177-3AD203B41FA5}">
                      <a16:colId xmlns:a16="http://schemas.microsoft.com/office/drawing/2014/main" val="4057469948"/>
                    </a:ext>
                  </a:extLst>
                </a:gridCol>
                <a:gridCol w="1580366">
                  <a:extLst>
                    <a:ext uri="{9D8B030D-6E8A-4147-A177-3AD203B41FA5}">
                      <a16:colId xmlns:a16="http://schemas.microsoft.com/office/drawing/2014/main" val="3320212508"/>
                    </a:ext>
                  </a:extLst>
                </a:gridCol>
                <a:gridCol w="1554027">
                  <a:extLst>
                    <a:ext uri="{9D8B030D-6E8A-4147-A177-3AD203B41FA5}">
                      <a16:colId xmlns:a16="http://schemas.microsoft.com/office/drawing/2014/main" val="2016762180"/>
                    </a:ext>
                  </a:extLst>
                </a:gridCol>
                <a:gridCol w="1527688">
                  <a:extLst>
                    <a:ext uri="{9D8B030D-6E8A-4147-A177-3AD203B41FA5}">
                      <a16:colId xmlns:a16="http://schemas.microsoft.com/office/drawing/2014/main" val="1596760281"/>
                    </a:ext>
                  </a:extLst>
                </a:gridCol>
              </a:tblGrid>
              <a:tr h="236149">
                <a:tc>
                  <a:txBody>
                    <a:bodyPr/>
                    <a:lstStyle/>
                    <a:p>
                      <a:endParaRPr lang="de-DE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Constraint</a:t>
                      </a:r>
                      <a:r>
                        <a:rPr lang="de-DE" sz="1400" dirty="0">
                          <a:effectLst/>
                        </a:rPr>
                        <a:t> Set 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5869190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Over HM16.16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873609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058372942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FoodMarket4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-33.82%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-44.46%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-47.67%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1.69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1.29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1.51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56865941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CatRobot1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-39.99%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-53.87%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-47.12%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1.61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50164143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DaylightRoad2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-41.20%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-58.12%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-42.54%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1.25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0.79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556102153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ParkRunning3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-31.92%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-26.22%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-28.99%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0.45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31922940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Campfire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-35.08%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-35.36%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-50.23%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1.55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94044164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BQTerrace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-30.48%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-45.44%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-54.59%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62191062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RitualDance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-27.79%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-37.74%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-41.19%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1.48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846325525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MarketPlace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-30.24%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-48.88%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-46.46%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5926591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BasketballDrive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-31.26%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-45.86%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-43.43%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21698219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Cactus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-34.99%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-45.59%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-41.48%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1.44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27329386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Average SDR-A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-36.40%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-43.61%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-43.31%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353601335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Average SDR-B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-30.95%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-44.70%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-45.43%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1.20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797391113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Average all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-33.68%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-44.16%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-44.37%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1.25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26639592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Enc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3507%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5457204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Dec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927%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321455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Rate[%]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-0.17%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292913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Rate[%]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-9.42%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831072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PSNR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1.51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1.77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69891"/>
                  </a:ext>
                </a:extLst>
              </a:tr>
              <a:tr h="23614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PNSR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0.65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0.39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6117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0886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7B340AF-6C87-4E92-963C-1CD9FFDA0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C1 Compression</a:t>
            </a:r>
            <a:r>
              <a:rPr lang="de-DE" dirty="0"/>
              <a:t> </a:t>
            </a:r>
            <a:r>
              <a:rPr lang="en-US" dirty="0"/>
              <a:t>performance</a:t>
            </a:r>
            <a:r>
              <a:rPr lang="de-DE" dirty="0"/>
              <a:t> </a:t>
            </a:r>
            <a:r>
              <a:rPr lang="en-US" dirty="0"/>
              <a:t>against</a:t>
            </a:r>
            <a:r>
              <a:rPr lang="de-DE" dirty="0"/>
              <a:t> JEM 7.0</a:t>
            </a:r>
            <a:endParaRPr lang="en-US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BC132F3B-2BFA-4996-8CE1-72EE143DA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08402"/>
              </p:ext>
            </p:extLst>
          </p:nvPr>
        </p:nvGraphicFramePr>
        <p:xfrm>
          <a:off x="374470" y="831668"/>
          <a:ext cx="11484001" cy="5191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4341">
                  <a:extLst>
                    <a:ext uri="{9D8B030D-6E8A-4147-A177-3AD203B41FA5}">
                      <a16:colId xmlns:a16="http://schemas.microsoft.com/office/drawing/2014/main" val="1749867682"/>
                    </a:ext>
                  </a:extLst>
                </a:gridCol>
                <a:gridCol w="1395593">
                  <a:extLst>
                    <a:ext uri="{9D8B030D-6E8A-4147-A177-3AD203B41FA5}">
                      <a16:colId xmlns:a16="http://schemas.microsoft.com/office/drawing/2014/main" val="2216053403"/>
                    </a:ext>
                  </a:extLst>
                </a:gridCol>
                <a:gridCol w="1395992">
                  <a:extLst>
                    <a:ext uri="{9D8B030D-6E8A-4147-A177-3AD203B41FA5}">
                      <a16:colId xmlns:a16="http://schemas.microsoft.com/office/drawing/2014/main" val="2163134653"/>
                    </a:ext>
                  </a:extLst>
                </a:gridCol>
                <a:gridCol w="1395992">
                  <a:extLst>
                    <a:ext uri="{9D8B030D-6E8A-4147-A177-3AD203B41FA5}">
                      <a16:colId xmlns:a16="http://schemas.microsoft.com/office/drawing/2014/main" val="1998573528"/>
                    </a:ext>
                  </a:extLst>
                </a:gridCol>
                <a:gridCol w="1580369">
                  <a:extLst>
                    <a:ext uri="{9D8B030D-6E8A-4147-A177-3AD203B41FA5}">
                      <a16:colId xmlns:a16="http://schemas.microsoft.com/office/drawing/2014/main" val="4286733401"/>
                    </a:ext>
                  </a:extLst>
                </a:gridCol>
                <a:gridCol w="1554027">
                  <a:extLst>
                    <a:ext uri="{9D8B030D-6E8A-4147-A177-3AD203B41FA5}">
                      <a16:colId xmlns:a16="http://schemas.microsoft.com/office/drawing/2014/main" val="2999881334"/>
                    </a:ext>
                  </a:extLst>
                </a:gridCol>
                <a:gridCol w="1527687">
                  <a:extLst>
                    <a:ext uri="{9D8B030D-6E8A-4147-A177-3AD203B41FA5}">
                      <a16:colId xmlns:a16="http://schemas.microsoft.com/office/drawing/2014/main" val="3197802283"/>
                    </a:ext>
                  </a:extLst>
                </a:gridCol>
              </a:tblGrid>
              <a:tr h="235993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Constraint</a:t>
                      </a:r>
                      <a:r>
                        <a:rPr lang="de-DE" sz="1400" dirty="0">
                          <a:effectLst/>
                        </a:rPr>
                        <a:t> Set 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5442437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Over JEM7.0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962867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23043856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FoodMarket4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-0.74%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-1.48%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-1.67%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59486215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CatRobot1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-1.21%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-3.32%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-2.39%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17793557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DaylightRoad2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-1.48%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-2.30%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-2.33%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85473089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ParkRunning3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-1.14%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-1.42%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-2.20%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266580066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Campfire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-1.06%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-1.16%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-1.33%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92469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BQTerrace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-0.21%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-0.15%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-0.21%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0.00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752934272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RitualDance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-0.62%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-1.06%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-1.00%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58003774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MarketPlace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-1.47%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-3.08%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-3.50%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69407031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BasketballDrive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-0.61%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230939583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Cactus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-0.61%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-0.47%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86996271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Average SDR-A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-1.13%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-1.94%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-1.98%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75325308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Average SDR-B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-0.46%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-1.10%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-1.05%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992696926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Average all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  <a:highlight>
                            <a:srgbClr val="FFFF00"/>
                          </a:highlight>
                        </a:rPr>
                        <a:t>-0.79%</a:t>
                      </a:r>
                      <a:endParaRPr lang="de-DE" sz="14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-1.52%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-1.52%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883338977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Enc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440%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3469415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Dec Time[%]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122%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142007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Rate[%]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695602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Rate[%]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 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579112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PSNR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0.02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0.04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171153"/>
                  </a:ext>
                </a:extLst>
              </a:tr>
              <a:tr h="235993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PNSR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-0.14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-0.07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-0.15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063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978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AEEACAE-53FF-4583-8FE7-DABD6ABCB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C2 Compression</a:t>
            </a:r>
            <a:r>
              <a:rPr lang="de-DE" dirty="0"/>
              <a:t> </a:t>
            </a:r>
            <a:r>
              <a:rPr lang="en-US" dirty="0"/>
              <a:t>performance</a:t>
            </a:r>
            <a:r>
              <a:rPr lang="de-DE" dirty="0"/>
              <a:t> </a:t>
            </a:r>
            <a:r>
              <a:rPr lang="en-US" dirty="0"/>
              <a:t>against</a:t>
            </a:r>
            <a:r>
              <a:rPr lang="de-DE" dirty="0"/>
              <a:t> HM 16.16</a:t>
            </a:r>
            <a:endParaRPr lang="en-US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022A369C-5F14-4DFB-A53B-CF1E018E8D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479982"/>
              </p:ext>
            </p:extLst>
          </p:nvPr>
        </p:nvGraphicFramePr>
        <p:xfrm>
          <a:off x="384000" y="832943"/>
          <a:ext cx="11484000" cy="35474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3945">
                  <a:extLst>
                    <a:ext uri="{9D8B030D-6E8A-4147-A177-3AD203B41FA5}">
                      <a16:colId xmlns:a16="http://schemas.microsoft.com/office/drawing/2014/main" val="4036498868"/>
                    </a:ext>
                  </a:extLst>
                </a:gridCol>
                <a:gridCol w="1328825">
                  <a:extLst>
                    <a:ext uri="{9D8B030D-6E8A-4147-A177-3AD203B41FA5}">
                      <a16:colId xmlns:a16="http://schemas.microsoft.com/office/drawing/2014/main" val="3249037766"/>
                    </a:ext>
                  </a:extLst>
                </a:gridCol>
                <a:gridCol w="1343313">
                  <a:extLst>
                    <a:ext uri="{9D8B030D-6E8A-4147-A177-3AD203B41FA5}">
                      <a16:colId xmlns:a16="http://schemas.microsoft.com/office/drawing/2014/main" val="1784268764"/>
                    </a:ext>
                  </a:extLst>
                </a:gridCol>
                <a:gridCol w="1328825">
                  <a:extLst>
                    <a:ext uri="{9D8B030D-6E8A-4147-A177-3AD203B41FA5}">
                      <a16:colId xmlns:a16="http://schemas.microsoft.com/office/drawing/2014/main" val="2347618861"/>
                    </a:ext>
                  </a:extLst>
                </a:gridCol>
                <a:gridCol w="1611974">
                  <a:extLst>
                    <a:ext uri="{9D8B030D-6E8A-4147-A177-3AD203B41FA5}">
                      <a16:colId xmlns:a16="http://schemas.microsoft.com/office/drawing/2014/main" val="1373149395"/>
                    </a:ext>
                  </a:extLst>
                </a:gridCol>
                <a:gridCol w="1625144">
                  <a:extLst>
                    <a:ext uri="{9D8B030D-6E8A-4147-A177-3AD203B41FA5}">
                      <a16:colId xmlns:a16="http://schemas.microsoft.com/office/drawing/2014/main" val="48232880"/>
                    </a:ext>
                  </a:extLst>
                </a:gridCol>
                <a:gridCol w="1611974">
                  <a:extLst>
                    <a:ext uri="{9D8B030D-6E8A-4147-A177-3AD203B41FA5}">
                      <a16:colId xmlns:a16="http://schemas.microsoft.com/office/drawing/2014/main" val="3515319216"/>
                    </a:ext>
                  </a:extLst>
                </a:gridCol>
              </a:tblGrid>
              <a:tr h="242261"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Constraint</a:t>
                      </a:r>
                      <a:r>
                        <a:rPr lang="de-DE" sz="1400" dirty="0">
                          <a:effectLst/>
                        </a:rPr>
                        <a:t> Set 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954394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Over HM16.16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5351310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55177014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BQTerrace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-26.88%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-47.17%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-51.20%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0.56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0.61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06588326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RitualDance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-22.17%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-35.53%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-36.34%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974794616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MarketPlace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-22.58%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-45.06%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-43.87%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0.73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0.59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0.63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653266708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BasketballDrive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-25.64%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-45.77%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-43.56%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1.28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49322707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Cactus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-28.67%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-41.67%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-39.30%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1.15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0.59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099272577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Average SDR-B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-25.19%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-43.04%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-42.85%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0.95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0.72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0.88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616277360"/>
                  </a:ext>
                </a:extLst>
              </a:tr>
              <a:tr h="24226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Enc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2684%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312403"/>
                  </a:ext>
                </a:extLst>
              </a:tr>
              <a:tr h="228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Dec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696%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863211"/>
                  </a:ext>
                </a:extLst>
              </a:tr>
              <a:tr h="2204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Rate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-0.70%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766286"/>
                  </a:ext>
                </a:extLst>
              </a:tr>
              <a:tr h="228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Rate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-7.16%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304391"/>
                  </a:ext>
                </a:extLst>
              </a:tr>
              <a:tr h="2204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PSNR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1.21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1.37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665792"/>
                  </a:ext>
                </a:extLst>
              </a:tr>
              <a:tr h="228010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PNSR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0.52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0.46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0.52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5293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4182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FCE6BBA-7073-4666-9ECE-82C61F68D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C2 Compression</a:t>
            </a:r>
            <a:r>
              <a:rPr lang="de-DE" dirty="0"/>
              <a:t> </a:t>
            </a:r>
            <a:r>
              <a:rPr lang="en-US" dirty="0"/>
              <a:t>performance</a:t>
            </a:r>
            <a:r>
              <a:rPr lang="de-DE" dirty="0"/>
              <a:t> </a:t>
            </a:r>
            <a:r>
              <a:rPr lang="en-US" dirty="0"/>
              <a:t>against</a:t>
            </a:r>
            <a:r>
              <a:rPr lang="de-DE" dirty="0"/>
              <a:t> JEM 7.0</a:t>
            </a:r>
            <a:endParaRPr lang="en-US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14EA9063-2A29-48D9-84D8-B08856F391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935740"/>
              </p:ext>
            </p:extLst>
          </p:nvPr>
        </p:nvGraphicFramePr>
        <p:xfrm>
          <a:off x="384000" y="832942"/>
          <a:ext cx="11484000" cy="35541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33945">
                  <a:extLst>
                    <a:ext uri="{9D8B030D-6E8A-4147-A177-3AD203B41FA5}">
                      <a16:colId xmlns:a16="http://schemas.microsoft.com/office/drawing/2014/main" val="2644408745"/>
                    </a:ext>
                  </a:extLst>
                </a:gridCol>
                <a:gridCol w="1328825">
                  <a:extLst>
                    <a:ext uri="{9D8B030D-6E8A-4147-A177-3AD203B41FA5}">
                      <a16:colId xmlns:a16="http://schemas.microsoft.com/office/drawing/2014/main" val="3216473117"/>
                    </a:ext>
                  </a:extLst>
                </a:gridCol>
                <a:gridCol w="1343313">
                  <a:extLst>
                    <a:ext uri="{9D8B030D-6E8A-4147-A177-3AD203B41FA5}">
                      <a16:colId xmlns:a16="http://schemas.microsoft.com/office/drawing/2014/main" val="1526408428"/>
                    </a:ext>
                  </a:extLst>
                </a:gridCol>
                <a:gridCol w="1328825">
                  <a:extLst>
                    <a:ext uri="{9D8B030D-6E8A-4147-A177-3AD203B41FA5}">
                      <a16:colId xmlns:a16="http://schemas.microsoft.com/office/drawing/2014/main" val="3337318443"/>
                    </a:ext>
                  </a:extLst>
                </a:gridCol>
                <a:gridCol w="1611974">
                  <a:extLst>
                    <a:ext uri="{9D8B030D-6E8A-4147-A177-3AD203B41FA5}">
                      <a16:colId xmlns:a16="http://schemas.microsoft.com/office/drawing/2014/main" val="3401794047"/>
                    </a:ext>
                  </a:extLst>
                </a:gridCol>
                <a:gridCol w="1625144">
                  <a:extLst>
                    <a:ext uri="{9D8B030D-6E8A-4147-A177-3AD203B41FA5}">
                      <a16:colId xmlns:a16="http://schemas.microsoft.com/office/drawing/2014/main" val="2605934867"/>
                    </a:ext>
                  </a:extLst>
                </a:gridCol>
                <a:gridCol w="1611974">
                  <a:extLst>
                    <a:ext uri="{9D8B030D-6E8A-4147-A177-3AD203B41FA5}">
                      <a16:colId xmlns:a16="http://schemas.microsoft.com/office/drawing/2014/main" val="1116892504"/>
                    </a:ext>
                  </a:extLst>
                </a:gridCol>
              </a:tblGrid>
              <a:tr h="242717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Constraint</a:t>
                      </a:r>
                      <a:r>
                        <a:rPr lang="de-DE" sz="1400" dirty="0">
                          <a:effectLst/>
                        </a:rPr>
                        <a:t> Set 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750912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Over JEM7.0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3401819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BD-rate(V)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BD-PSNR(Y)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BD-PSNR(U)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BD-PSNR(V)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437255685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BQTerrace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-0.78%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1.03%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0.54%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12438141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RitualDance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-0.58%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-1.89%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-1.30%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18648381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MarketPlace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-2.40%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-3.51%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-4.43%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0.07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0.05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634636788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BasketballDrive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0.04%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-0.01%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0.48%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-0.01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727974664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Cactus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-0.47%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1.49%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0.70%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19356937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Average SDR-B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-0.84%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-0.58%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  <a:highlight>
                            <a:srgbClr val="FFFF00"/>
                          </a:highlight>
                        </a:rPr>
                        <a:t>-0.80%</a:t>
                      </a:r>
                      <a:endParaRPr lang="de-DE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50024051"/>
                  </a:ext>
                </a:extLst>
              </a:tr>
              <a:tr h="242717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Enc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333%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352940"/>
                  </a:ext>
                </a:extLst>
              </a:tr>
              <a:tr h="22843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Dec</a:t>
                      </a:r>
                      <a:r>
                        <a:rPr lang="de-DE" sz="1400" dirty="0">
                          <a:effectLst/>
                        </a:rPr>
                        <a:t> Time[%]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104%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1557091"/>
                  </a:ext>
                </a:extLst>
              </a:tr>
              <a:tr h="2208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Rate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1498684"/>
                  </a:ext>
                </a:extLst>
              </a:tr>
              <a:tr h="22843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Rate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 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871245"/>
                  </a:ext>
                </a:extLst>
              </a:tr>
              <a:tr h="220825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Max Delta PSNR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0.03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7516617"/>
                  </a:ext>
                </a:extLst>
              </a:tr>
              <a:tr h="228439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Min Delta PNSR (YUV)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-0.06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-0.05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83780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624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58AEFCE-5D69-42FD-BACE-689875550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JEM 7.0 vs JEM 7.0 + GEO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7380D0-E9A7-40C7-95DC-57CDF93E2DB2}"/>
              </a:ext>
            </a:extLst>
          </p:cNvPr>
          <p:cNvGrpSpPr/>
          <p:nvPr/>
        </p:nvGrpSpPr>
        <p:grpSpPr>
          <a:xfrm>
            <a:off x="384000" y="907835"/>
            <a:ext cx="4993963" cy="380572"/>
            <a:chOff x="2908942" y="907835"/>
            <a:chExt cx="4993963" cy="380572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9323652-CE59-475B-BD18-6406D98FF39A}"/>
                </a:ext>
              </a:extLst>
            </p:cNvPr>
            <p:cNvSpPr txBox="1"/>
            <p:nvPr/>
          </p:nvSpPr>
          <p:spPr>
            <a:xfrm>
              <a:off x="2908942" y="907835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BA9FEBF-33E3-42C1-B13C-8119C80E6C3C}"/>
                </a:ext>
              </a:extLst>
            </p:cNvPr>
            <p:cNvSpPr txBox="1"/>
            <p:nvPr/>
          </p:nvSpPr>
          <p:spPr>
            <a:xfrm>
              <a:off x="6096000" y="919075"/>
              <a:ext cx="18069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 + GEO</a:t>
              </a:r>
            </a:p>
          </p:txBody>
        </p:sp>
      </p:grp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C3AB5996-13C4-4164-964C-811CD00C10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699" y="1092501"/>
            <a:ext cx="4927301" cy="444870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Visual </a:t>
            </a:r>
            <a:r>
              <a:rPr lang="de-DE" dirty="0" err="1"/>
              <a:t>improvements</a:t>
            </a:r>
            <a:r>
              <a:rPr lang="de-DE" dirty="0"/>
              <a:t> at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boundaries</a:t>
            </a:r>
            <a:endParaRPr lang="de-DE" dirty="0"/>
          </a:p>
          <a:p>
            <a:pPr lvl="1"/>
            <a:r>
              <a:rPr lang="de-DE" dirty="0" err="1"/>
              <a:t>Sharper</a:t>
            </a:r>
            <a:r>
              <a:rPr lang="de-DE" dirty="0"/>
              <a:t> </a:t>
            </a:r>
            <a:r>
              <a:rPr lang="de-DE" dirty="0" err="1"/>
              <a:t>contours</a:t>
            </a:r>
            <a:endParaRPr lang="de-DE" dirty="0"/>
          </a:p>
          <a:p>
            <a:pPr lvl="1"/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staircase-effect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More background </a:t>
            </a:r>
            <a:r>
              <a:rPr lang="de-DE" dirty="0" err="1"/>
              <a:t>details</a:t>
            </a:r>
            <a:endParaRPr lang="de-DE" dirty="0"/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9349AE8F-BA88-4B5F-A6B1-D52A4773A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25" y="999128"/>
            <a:ext cx="5717346" cy="4859744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7434AFA7-C895-4C58-A1CF-9C41B52E8D45}"/>
              </a:ext>
            </a:extLst>
          </p:cNvPr>
          <p:cNvSpPr txBox="1"/>
          <p:nvPr/>
        </p:nvSpPr>
        <p:spPr>
          <a:xfrm>
            <a:off x="581425" y="102938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JEM 7.0</a:t>
            </a:r>
          </a:p>
        </p:txBody>
      </p:sp>
    </p:spTree>
    <p:extLst>
      <p:ext uri="{BB962C8B-B14F-4D97-AF65-F5344CB8AC3E}">
        <p14:creationId xmlns:p14="http://schemas.microsoft.com/office/powerpoint/2010/main" val="655042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58AEFCE-5D69-42FD-BACE-689875550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JEM 7.0 vs JEM 7.0 + GEO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7380D0-E9A7-40C7-95DC-57CDF93E2DB2}"/>
              </a:ext>
            </a:extLst>
          </p:cNvPr>
          <p:cNvGrpSpPr/>
          <p:nvPr/>
        </p:nvGrpSpPr>
        <p:grpSpPr>
          <a:xfrm>
            <a:off x="384000" y="907835"/>
            <a:ext cx="4993963" cy="380572"/>
            <a:chOff x="2908942" y="907835"/>
            <a:chExt cx="4993963" cy="380572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9323652-CE59-475B-BD18-6406D98FF39A}"/>
                </a:ext>
              </a:extLst>
            </p:cNvPr>
            <p:cNvSpPr txBox="1"/>
            <p:nvPr/>
          </p:nvSpPr>
          <p:spPr>
            <a:xfrm>
              <a:off x="2908942" y="907835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BA9FEBF-33E3-42C1-B13C-8119C80E6C3C}"/>
                </a:ext>
              </a:extLst>
            </p:cNvPr>
            <p:cNvSpPr txBox="1"/>
            <p:nvPr/>
          </p:nvSpPr>
          <p:spPr>
            <a:xfrm>
              <a:off x="6096000" y="919075"/>
              <a:ext cx="18069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 + GEO</a:t>
              </a:r>
            </a:p>
          </p:txBody>
        </p:sp>
      </p:grp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C3AB5996-13C4-4164-964C-811CD00C10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699" y="1092501"/>
            <a:ext cx="4927301" cy="444870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Visual </a:t>
            </a:r>
            <a:r>
              <a:rPr lang="de-DE" dirty="0" err="1"/>
              <a:t>improvements</a:t>
            </a:r>
            <a:r>
              <a:rPr lang="de-DE" dirty="0"/>
              <a:t> at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boundaries</a:t>
            </a:r>
            <a:endParaRPr lang="de-DE" dirty="0"/>
          </a:p>
          <a:p>
            <a:pPr lvl="1"/>
            <a:r>
              <a:rPr lang="de-DE" dirty="0" err="1"/>
              <a:t>Sharper</a:t>
            </a:r>
            <a:r>
              <a:rPr lang="de-DE" dirty="0"/>
              <a:t> </a:t>
            </a:r>
            <a:r>
              <a:rPr lang="de-DE" dirty="0" err="1"/>
              <a:t>contours</a:t>
            </a:r>
            <a:endParaRPr lang="de-DE" dirty="0"/>
          </a:p>
          <a:p>
            <a:pPr lvl="1"/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staircase-effect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More background </a:t>
            </a:r>
            <a:r>
              <a:rPr lang="de-DE" dirty="0" err="1"/>
              <a:t>details</a:t>
            </a:r>
            <a:endParaRPr lang="de-DE" dirty="0"/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9349AE8F-BA88-4B5F-A6B1-D52A4773A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25" y="999128"/>
            <a:ext cx="5717345" cy="4859744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B04C040-5A77-486D-A5CF-358A71B3E058}"/>
              </a:ext>
            </a:extLst>
          </p:cNvPr>
          <p:cNvSpPr txBox="1"/>
          <p:nvPr/>
        </p:nvSpPr>
        <p:spPr>
          <a:xfrm>
            <a:off x="581425" y="1029386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JEM 7.0 + GEO</a:t>
            </a:r>
          </a:p>
        </p:txBody>
      </p:sp>
    </p:spTree>
    <p:extLst>
      <p:ext uri="{BB962C8B-B14F-4D97-AF65-F5344CB8AC3E}">
        <p14:creationId xmlns:p14="http://schemas.microsoft.com/office/powerpoint/2010/main" val="2534175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58AEFCE-5D69-42FD-BACE-689875550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JEM 7.0 vs JEM 7.0 + GEO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7380D0-E9A7-40C7-95DC-57CDF93E2DB2}"/>
              </a:ext>
            </a:extLst>
          </p:cNvPr>
          <p:cNvGrpSpPr/>
          <p:nvPr/>
        </p:nvGrpSpPr>
        <p:grpSpPr>
          <a:xfrm>
            <a:off x="384000" y="907835"/>
            <a:ext cx="4993963" cy="380572"/>
            <a:chOff x="2908942" y="907835"/>
            <a:chExt cx="4993963" cy="380572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9323652-CE59-475B-BD18-6406D98FF39A}"/>
                </a:ext>
              </a:extLst>
            </p:cNvPr>
            <p:cNvSpPr txBox="1"/>
            <p:nvPr/>
          </p:nvSpPr>
          <p:spPr>
            <a:xfrm>
              <a:off x="2908942" y="907835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BA9FEBF-33E3-42C1-B13C-8119C80E6C3C}"/>
                </a:ext>
              </a:extLst>
            </p:cNvPr>
            <p:cNvSpPr txBox="1"/>
            <p:nvPr/>
          </p:nvSpPr>
          <p:spPr>
            <a:xfrm>
              <a:off x="6096000" y="919075"/>
              <a:ext cx="18069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 + GEO</a:t>
              </a:r>
            </a:p>
          </p:txBody>
        </p:sp>
      </p:grp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C3AB5996-13C4-4164-964C-811CD00C10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699" y="1092501"/>
            <a:ext cx="4927301" cy="444870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Visual </a:t>
            </a:r>
            <a:r>
              <a:rPr lang="de-DE" dirty="0" err="1"/>
              <a:t>improvements</a:t>
            </a:r>
            <a:r>
              <a:rPr lang="de-DE" dirty="0"/>
              <a:t> at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boundaries</a:t>
            </a:r>
            <a:endParaRPr lang="de-DE" dirty="0"/>
          </a:p>
          <a:p>
            <a:pPr lvl="1"/>
            <a:r>
              <a:rPr lang="de-DE" dirty="0" err="1"/>
              <a:t>Sharper</a:t>
            </a:r>
            <a:r>
              <a:rPr lang="de-DE" dirty="0"/>
              <a:t> </a:t>
            </a:r>
            <a:r>
              <a:rPr lang="de-DE" dirty="0" err="1"/>
              <a:t>contours</a:t>
            </a:r>
            <a:endParaRPr lang="de-DE" dirty="0"/>
          </a:p>
          <a:p>
            <a:pPr lvl="1"/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staircase-effect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More background </a:t>
            </a:r>
            <a:r>
              <a:rPr lang="de-DE" dirty="0" err="1"/>
              <a:t>details</a:t>
            </a:r>
            <a:endParaRPr lang="de-DE" dirty="0"/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9349AE8F-BA88-4B5F-A6B1-D52A4773A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25" y="999128"/>
            <a:ext cx="5717344" cy="4859743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BEC1ED2-220E-4FAB-A474-5AA88D5A1FC4}"/>
              </a:ext>
            </a:extLst>
          </p:cNvPr>
          <p:cNvSpPr txBox="1"/>
          <p:nvPr/>
        </p:nvSpPr>
        <p:spPr>
          <a:xfrm>
            <a:off x="581425" y="1029386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JEM 7.0</a:t>
            </a:r>
          </a:p>
        </p:txBody>
      </p:sp>
    </p:spTree>
    <p:extLst>
      <p:ext uri="{BB962C8B-B14F-4D97-AF65-F5344CB8AC3E}">
        <p14:creationId xmlns:p14="http://schemas.microsoft.com/office/powerpoint/2010/main" val="3604427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58AEFCE-5D69-42FD-BACE-689875550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JEM 7.0 vs JEM 7.0 + GEO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67380D0-E9A7-40C7-95DC-57CDF93E2DB2}"/>
              </a:ext>
            </a:extLst>
          </p:cNvPr>
          <p:cNvGrpSpPr/>
          <p:nvPr/>
        </p:nvGrpSpPr>
        <p:grpSpPr>
          <a:xfrm>
            <a:off x="384000" y="907835"/>
            <a:ext cx="4993963" cy="380572"/>
            <a:chOff x="2908942" y="907835"/>
            <a:chExt cx="4993963" cy="380572"/>
          </a:xfrm>
        </p:grpSpPr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9323652-CE59-475B-BD18-6406D98FF39A}"/>
                </a:ext>
              </a:extLst>
            </p:cNvPr>
            <p:cNvSpPr txBox="1"/>
            <p:nvPr/>
          </p:nvSpPr>
          <p:spPr>
            <a:xfrm>
              <a:off x="2908942" y="907835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BA9FEBF-33E3-42C1-B13C-8119C80E6C3C}"/>
                </a:ext>
              </a:extLst>
            </p:cNvPr>
            <p:cNvSpPr txBox="1"/>
            <p:nvPr/>
          </p:nvSpPr>
          <p:spPr>
            <a:xfrm>
              <a:off x="6096000" y="919075"/>
              <a:ext cx="18069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JEM 7.0 + GEO</a:t>
              </a:r>
            </a:p>
          </p:txBody>
        </p:sp>
      </p:grpSp>
      <p:sp>
        <p:nvSpPr>
          <p:cNvPr id="10" name="Textplatzhalter 1">
            <a:extLst>
              <a:ext uri="{FF2B5EF4-FFF2-40B4-BE49-F238E27FC236}">
                <a16:creationId xmlns:a16="http://schemas.microsoft.com/office/drawing/2014/main" id="{C3AB5996-13C4-4164-964C-811CD00C10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699" y="1092501"/>
            <a:ext cx="4927301" cy="444870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Visual </a:t>
            </a:r>
            <a:r>
              <a:rPr lang="de-DE" dirty="0" err="1"/>
              <a:t>improvements</a:t>
            </a:r>
            <a:r>
              <a:rPr lang="de-DE" dirty="0"/>
              <a:t> at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boundaries</a:t>
            </a:r>
            <a:endParaRPr lang="de-DE" dirty="0"/>
          </a:p>
          <a:p>
            <a:pPr lvl="1"/>
            <a:r>
              <a:rPr lang="de-DE" dirty="0" err="1"/>
              <a:t>Sharper</a:t>
            </a:r>
            <a:r>
              <a:rPr lang="de-DE" dirty="0"/>
              <a:t> </a:t>
            </a:r>
            <a:r>
              <a:rPr lang="de-DE" dirty="0" err="1"/>
              <a:t>contours</a:t>
            </a:r>
            <a:endParaRPr lang="de-DE" dirty="0"/>
          </a:p>
          <a:p>
            <a:pPr lvl="1"/>
            <a:r>
              <a:rPr lang="de-DE" dirty="0" err="1"/>
              <a:t>Less</a:t>
            </a:r>
            <a:r>
              <a:rPr lang="de-DE" dirty="0"/>
              <a:t> </a:t>
            </a:r>
            <a:r>
              <a:rPr lang="de-DE" dirty="0" err="1"/>
              <a:t>staircase-effect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More background </a:t>
            </a:r>
            <a:r>
              <a:rPr lang="de-DE" dirty="0" err="1"/>
              <a:t>details</a:t>
            </a:r>
            <a:endParaRPr lang="de-DE" dirty="0"/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9349AE8F-BA88-4B5F-A6B1-D52A4773A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25" y="999128"/>
            <a:ext cx="5717345" cy="4859743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7A0BBCA-E509-4A7D-8ABE-1D2F2792449C}"/>
              </a:ext>
            </a:extLst>
          </p:cNvPr>
          <p:cNvSpPr txBox="1"/>
          <p:nvPr/>
        </p:nvSpPr>
        <p:spPr>
          <a:xfrm>
            <a:off x="581425" y="1029386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JEM 7.0 + GEO</a:t>
            </a:r>
          </a:p>
        </p:txBody>
      </p:sp>
    </p:spTree>
    <p:extLst>
      <p:ext uri="{BB962C8B-B14F-4D97-AF65-F5344CB8AC3E}">
        <p14:creationId xmlns:p14="http://schemas.microsoft.com/office/powerpoint/2010/main" val="3476214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7E6D7F09-E678-4152-A5A6-3AB73D3864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CA" dirty="0"/>
              <a:t>Decoding time against HM 16.16: 	812% on average </a:t>
            </a:r>
          </a:p>
          <a:p>
            <a:r>
              <a:rPr lang="en-CA" dirty="0"/>
              <a:t>Decoding time against JEM 7.0: 	113% on average</a:t>
            </a:r>
          </a:p>
          <a:p>
            <a:pPr lvl="1"/>
            <a:r>
              <a:rPr lang="en-CA" dirty="0"/>
              <a:t>Relative complexity analysis for SA-DCT and modified planar prediction process</a:t>
            </a:r>
          </a:p>
          <a:p>
            <a:pPr lvl="1"/>
            <a:r>
              <a:rPr lang="en-CA" dirty="0"/>
              <a:t>Slight increase due to segment-wise prediction, transform and coding</a:t>
            </a:r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pPr lvl="1"/>
            <a:endParaRPr lang="en-CA" dirty="0"/>
          </a:p>
          <a:p>
            <a:r>
              <a:rPr lang="en-CA" dirty="0"/>
              <a:t>Maximum required memory: 3.67 GB for UHD (+179% compared to JEM 7.0)</a:t>
            </a:r>
          </a:p>
          <a:p>
            <a:pPr marL="215900" lvl="1" indent="0">
              <a:buNone/>
            </a:pPr>
            <a:endParaRPr lang="en-CA" dirty="0"/>
          </a:p>
          <a:p>
            <a:pPr marL="215900" lvl="1" indent="0">
              <a:buNone/>
            </a:pPr>
            <a:r>
              <a:rPr lang="en-CA" dirty="0"/>
              <a:t>Note: Non-optimized version, more information in references pictures retained than actually needed</a:t>
            </a:r>
          </a:p>
          <a:p>
            <a:pPr marL="215900" lvl="1" indent="0">
              <a:buNone/>
            </a:pPr>
            <a:endParaRPr lang="en-US" dirty="0"/>
          </a:p>
          <a:p>
            <a:pPr marL="0" indent="0">
              <a:buNone/>
            </a:pPr>
            <a:endParaRPr lang="en-CA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6D6EA16-C15E-4FE0-B912-2BA59011A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Decoder complexity</a:t>
            </a:r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A1602608-0461-4732-A232-B21DF23179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89765"/>
              </p:ext>
            </p:extLst>
          </p:nvPr>
        </p:nvGraphicFramePr>
        <p:xfrm>
          <a:off x="690908" y="2435676"/>
          <a:ext cx="4998093" cy="1986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6031">
                  <a:extLst>
                    <a:ext uri="{9D8B030D-6E8A-4147-A177-3AD203B41FA5}">
                      <a16:colId xmlns:a16="http://schemas.microsoft.com/office/drawing/2014/main" val="1969886970"/>
                    </a:ext>
                  </a:extLst>
                </a:gridCol>
                <a:gridCol w="1666031">
                  <a:extLst>
                    <a:ext uri="{9D8B030D-6E8A-4147-A177-3AD203B41FA5}">
                      <a16:colId xmlns:a16="http://schemas.microsoft.com/office/drawing/2014/main" val="2993255269"/>
                    </a:ext>
                  </a:extLst>
                </a:gridCol>
                <a:gridCol w="1666031">
                  <a:extLst>
                    <a:ext uri="{9D8B030D-6E8A-4147-A177-3AD203B41FA5}">
                      <a16:colId xmlns:a16="http://schemas.microsoft.com/office/drawing/2014/main" val="1068731534"/>
                    </a:ext>
                  </a:extLst>
                </a:gridCol>
              </a:tblGrid>
              <a:tr h="248331">
                <a:tc row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Block size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Relative Complexity SADCT vs. DCT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777810"/>
                  </a:ext>
                </a:extLst>
              </a:tr>
              <a:tr h="4966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Inverse Transform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Forward Transform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5815856"/>
                  </a:ext>
                </a:extLst>
              </a:tr>
              <a:tr h="24833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8x8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41.02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60.39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9563019"/>
                  </a:ext>
                </a:extLst>
              </a:tr>
              <a:tr h="24833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16x16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9.92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11.81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0436621"/>
                  </a:ext>
                </a:extLst>
              </a:tr>
              <a:tr h="24833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32x32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3.85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4.00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4368884"/>
                  </a:ext>
                </a:extLst>
              </a:tr>
              <a:tr h="24833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64x64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3.26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10.19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9865180"/>
                  </a:ext>
                </a:extLst>
              </a:tr>
              <a:tr h="24833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128x128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2.14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4.89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1370006"/>
                  </a:ext>
                </a:extLst>
              </a:tr>
            </a:tbl>
          </a:graphicData>
        </a:graphic>
      </p:graphicFrame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2F8706D2-06A8-446C-9F62-EA6F4DFC6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64586"/>
              </p:ext>
            </p:extLst>
          </p:nvPr>
        </p:nvGraphicFramePr>
        <p:xfrm>
          <a:off x="5873376" y="2435674"/>
          <a:ext cx="5627716" cy="1986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8985">
                  <a:extLst>
                    <a:ext uri="{9D8B030D-6E8A-4147-A177-3AD203B41FA5}">
                      <a16:colId xmlns:a16="http://schemas.microsoft.com/office/drawing/2014/main" val="1476222455"/>
                    </a:ext>
                  </a:extLst>
                </a:gridCol>
                <a:gridCol w="3758731">
                  <a:extLst>
                    <a:ext uri="{9D8B030D-6E8A-4147-A177-3AD203B41FA5}">
                      <a16:colId xmlns:a16="http://schemas.microsoft.com/office/drawing/2014/main" val="3451492573"/>
                    </a:ext>
                  </a:extLst>
                </a:gridCol>
              </a:tblGrid>
              <a:tr h="71324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Block size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Relative Complexity of Mod. Planar Prediction vs. Planar Prediction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888243"/>
                  </a:ext>
                </a:extLst>
              </a:tr>
              <a:tr h="25468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8x8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2.60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4100059"/>
                  </a:ext>
                </a:extLst>
              </a:tr>
              <a:tr h="25468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16x16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1.00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28896862"/>
                  </a:ext>
                </a:extLst>
              </a:tr>
              <a:tr h="25468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32x32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0.53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2237718"/>
                  </a:ext>
                </a:extLst>
              </a:tr>
              <a:tr h="25468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64x64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>
                          <a:effectLst/>
                        </a:rPr>
                        <a:t>0.41</a:t>
                      </a:r>
                      <a:endParaRPr lang="de-D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5146907"/>
                  </a:ext>
                </a:extLst>
              </a:tr>
              <a:tr h="254681"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128x128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spcAft>
                          <a:spcPts val="0"/>
                        </a:spcAft>
                      </a:pPr>
                      <a:r>
                        <a:rPr lang="en-CA" sz="1400" dirty="0">
                          <a:effectLst/>
                        </a:rPr>
                        <a:t>0.41</a:t>
                      </a:r>
                      <a:endParaRPr lang="de-D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5683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042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8725FE5-7948-455F-9F3F-69B47F6158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11484000" cy="4841658"/>
          </a:xfrm>
        </p:spPr>
        <p:txBody>
          <a:bodyPr/>
          <a:lstStyle/>
          <a:p>
            <a:r>
              <a:rPr lang="en-CA" dirty="0"/>
              <a:t>Encoding time against HM 16.16: 3096% on average</a:t>
            </a:r>
          </a:p>
          <a:p>
            <a:r>
              <a:rPr lang="en-CA" dirty="0"/>
              <a:t>Encoding time against JEM 7.0: 	  387% on average</a:t>
            </a:r>
          </a:p>
          <a:p>
            <a:pPr lvl="1"/>
            <a:r>
              <a:rPr lang="en-CA" dirty="0"/>
              <a:t>Major impact by repeated motion estimation steps for each tested GEO candidate partition</a:t>
            </a:r>
          </a:p>
          <a:p>
            <a:pPr lvl="1"/>
            <a:r>
              <a:rPr lang="en-CA" dirty="0"/>
              <a:t>Transform mode estimation impact negligible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CA" dirty="0"/>
              <a:t>Skipping of GEO mode (low-textured blocks, B-pictures of lowest hierarchy level, fast mode decision)</a:t>
            </a:r>
          </a:p>
          <a:p>
            <a:r>
              <a:rPr lang="en-CA" dirty="0"/>
              <a:t>Hierarchical partitioning selection </a:t>
            </a:r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733A33-068E-4AD2-B4FF-1AB383F7E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Encoder complexity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ABB07E8-AB33-499A-9A70-1437D18383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6" r="30157"/>
          <a:stretch/>
        </p:blipFill>
        <p:spPr bwMode="auto">
          <a:xfrm>
            <a:off x="109325" y="2580331"/>
            <a:ext cx="3969594" cy="2066174"/>
          </a:xfrm>
          <a:prstGeom prst="rect">
            <a:avLst/>
          </a:prstGeom>
          <a:noFill/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0F8E6778-2DDE-447C-8389-7BB928425702}"/>
              </a:ext>
            </a:extLst>
          </p:cNvPr>
          <p:cNvSpPr txBox="1"/>
          <p:nvPr/>
        </p:nvSpPr>
        <p:spPr>
          <a:xfrm>
            <a:off x="898000" y="4699819"/>
            <a:ext cx="3270118" cy="418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JEM 7.0 runtime distribution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10AE845-49BC-485E-ABF9-F1DD95CACDC9}"/>
              </a:ext>
            </a:extLst>
          </p:cNvPr>
          <p:cNvSpPr txBox="1"/>
          <p:nvPr/>
        </p:nvSpPr>
        <p:spPr>
          <a:xfrm>
            <a:off x="6540434" y="4720528"/>
            <a:ext cx="4090264" cy="418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JEM 7.0 + GEO runtime distribution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FA1E44E-E0F8-4FDC-AA80-4BF2A960FC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18" t="10548" r="3001" b="7496"/>
          <a:stretch/>
        </p:blipFill>
        <p:spPr>
          <a:xfrm>
            <a:off x="3858656" y="2343908"/>
            <a:ext cx="8262095" cy="232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30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6087832" cy="4596372"/>
          </a:xfrm>
        </p:spPr>
        <p:txBody>
          <a:bodyPr/>
          <a:lstStyle/>
          <a:p>
            <a:r>
              <a:rPr lang="de-DE" dirty="0"/>
              <a:t>Towards object-oriented coding with GEO</a:t>
            </a:r>
          </a:p>
          <a:p>
            <a:pPr lvl="1"/>
            <a:r>
              <a:rPr lang="de-DE" dirty="0"/>
              <a:t>Follow </a:t>
            </a:r>
            <a:r>
              <a:rPr lang="de-DE" dirty="0" err="1"/>
              <a:t>object</a:t>
            </a:r>
            <a:r>
              <a:rPr lang="de-DE" dirty="0"/>
              <a:t> </a:t>
            </a:r>
            <a:r>
              <a:rPr lang="de-DE" dirty="0" err="1"/>
              <a:t>boundaries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closely</a:t>
            </a:r>
            <a:endParaRPr lang="de-DE" dirty="0"/>
          </a:p>
          <a:p>
            <a:pPr lvl="1">
              <a:buFont typeface="Wingdings" panose="05000000000000000000" pitchFamily="2" charset="2"/>
              <a:buChar char="à"/>
            </a:pP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Less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coding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artifacts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where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it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matters</a:t>
            </a:r>
            <a:endParaRPr lang="de-DE" dirty="0"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à"/>
            </a:pPr>
            <a:endParaRPr lang="de-DE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Prediction, transform and coding driven by actual object shape </a:t>
            </a:r>
            <a:r>
              <a:rPr lang="de-DE" u="sng" dirty="0"/>
              <a:t>under RD-constraint</a:t>
            </a:r>
          </a:p>
          <a:p>
            <a:endParaRPr lang="de-DE" dirty="0"/>
          </a:p>
          <a:p>
            <a:pPr lvl="1"/>
            <a:r>
              <a:rPr lang="de-DE" dirty="0"/>
              <a:t>Inter- and intra-</a:t>
            </a:r>
            <a:r>
              <a:rPr lang="de-DE" dirty="0" err="1"/>
              <a:t>predicted</a:t>
            </a:r>
            <a:r>
              <a:rPr lang="de-DE" dirty="0"/>
              <a:t> </a:t>
            </a:r>
            <a:r>
              <a:rPr lang="de-DE" dirty="0" err="1"/>
              <a:t>segments</a:t>
            </a:r>
            <a:r>
              <a:rPr lang="de-DE" dirty="0"/>
              <a:t> for </a:t>
            </a:r>
            <a:r>
              <a:rPr lang="de-DE" dirty="0" err="1"/>
              <a:t>handling</a:t>
            </a:r>
            <a:r>
              <a:rPr lang="de-DE" dirty="0"/>
              <a:t> of disocclusions</a:t>
            </a:r>
          </a:p>
          <a:p>
            <a:pPr lvl="1"/>
            <a:endParaRPr lang="de-DE" dirty="0"/>
          </a:p>
          <a:p>
            <a:pPr lvl="1"/>
            <a:r>
              <a:rPr lang="de-DE" dirty="0" err="1"/>
              <a:t>Overlapped</a:t>
            </a:r>
            <a:r>
              <a:rPr lang="de-DE" dirty="0"/>
              <a:t> </a:t>
            </a:r>
            <a:r>
              <a:rPr lang="de-DE" dirty="0" err="1"/>
              <a:t>wedge</a:t>
            </a:r>
            <a:r>
              <a:rPr lang="de-DE" dirty="0"/>
              <a:t> 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filtering</a:t>
            </a:r>
            <a:r>
              <a:rPr lang="de-DE" dirty="0"/>
              <a:t> at </a:t>
            </a:r>
            <a:r>
              <a:rPr lang="de-DE" dirty="0" err="1"/>
              <a:t>partition</a:t>
            </a:r>
            <a:r>
              <a:rPr lang="de-DE" dirty="0"/>
              <a:t> </a:t>
            </a:r>
            <a:r>
              <a:rPr lang="de-DE" dirty="0" err="1"/>
              <a:t>boundary</a:t>
            </a:r>
            <a:endParaRPr lang="de-DE" dirty="0"/>
          </a:p>
          <a:p>
            <a:pPr lvl="1"/>
            <a:endParaRPr lang="de-DE" dirty="0"/>
          </a:p>
          <a:p>
            <a:pPr lvl="1"/>
            <a:r>
              <a:rPr lang="de-DE" dirty="0"/>
              <a:t>Shape-adaptive DCT for </a:t>
            </a:r>
            <a:r>
              <a:rPr lang="de-DE" dirty="0" err="1"/>
              <a:t>spatially</a:t>
            </a:r>
            <a:r>
              <a:rPr lang="de-DE" dirty="0"/>
              <a:t> </a:t>
            </a:r>
            <a:r>
              <a:rPr lang="de-DE" dirty="0" err="1"/>
              <a:t>localized</a:t>
            </a:r>
            <a:r>
              <a:rPr lang="de-DE" dirty="0"/>
              <a:t> </a:t>
            </a:r>
            <a:r>
              <a:rPr lang="de-DE" dirty="0" err="1"/>
              <a:t>transform</a:t>
            </a:r>
            <a:r>
              <a:rPr lang="de-DE" dirty="0"/>
              <a:t> </a:t>
            </a:r>
            <a:r>
              <a:rPr lang="de-DE" dirty="0" err="1"/>
              <a:t>coding</a:t>
            </a:r>
            <a:endParaRPr lang="de-DE" dirty="0"/>
          </a:p>
          <a:p>
            <a:pPr lvl="1"/>
            <a:endParaRPr lang="de-DE" dirty="0"/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 lvl="1">
              <a:buFont typeface="Wingdings" panose="05000000000000000000" pitchFamily="2" charset="2"/>
              <a:buChar char="à"/>
            </a:pPr>
            <a:endParaRPr lang="de-DE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Motivation – Geometric Partitioning (GEO)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89B238C-F61B-44AF-A6BF-16757E3B22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9" t="5105" r="31199" b="22793"/>
          <a:stretch/>
        </p:blipFill>
        <p:spPr>
          <a:xfrm>
            <a:off x="6672959" y="1109628"/>
            <a:ext cx="5146003" cy="4638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258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6EE4040-C5F5-454C-A3E4-27EE8C10E9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9" y="1152000"/>
            <a:ext cx="7080048" cy="4448700"/>
          </a:xfrm>
        </p:spPr>
        <p:txBody>
          <a:bodyPr/>
          <a:lstStyle/>
          <a:p>
            <a:r>
              <a:rPr lang="en-US" dirty="0"/>
              <a:t>Proposal for SDR video coding</a:t>
            </a:r>
          </a:p>
          <a:p>
            <a:pPr lvl="1"/>
            <a:r>
              <a:rPr lang="en-US" dirty="0"/>
              <a:t>Transition from coding rectangular blocks to geometric segments where it is useful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Geometric partitioning with adaptation of all major parts of the coding loop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Targeting better visual quality, </a:t>
            </a:r>
            <a:br>
              <a:rPr lang="en-US" dirty="0"/>
            </a:br>
            <a:r>
              <a:rPr lang="en-US" dirty="0"/>
              <a:t>slightly increased objective coding efficiency</a:t>
            </a:r>
          </a:p>
          <a:p>
            <a:pPr lvl="1"/>
            <a:endParaRPr lang="en-US" dirty="0"/>
          </a:p>
          <a:p>
            <a:r>
              <a:rPr lang="en-US" dirty="0"/>
              <a:t>Recommendation</a:t>
            </a:r>
          </a:p>
          <a:p>
            <a:pPr lvl="1"/>
            <a:r>
              <a:rPr lang="en-CA" dirty="0"/>
              <a:t>Consideration of proposal for the new standard for Video Compression Technology with Capability beyond HEVC</a:t>
            </a:r>
          </a:p>
          <a:p>
            <a:pPr lvl="1"/>
            <a:endParaRPr lang="en-CA" dirty="0"/>
          </a:p>
          <a:p>
            <a:pPr lvl="1"/>
            <a:r>
              <a:rPr lang="en-US" dirty="0"/>
              <a:t>Further investigation </a:t>
            </a:r>
            <a:r>
              <a:rPr lang="en-CA" dirty="0"/>
              <a:t>of the interaction of the proposed tools with other tools in the corresponding test model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6B7E145-33E5-42B5-B4AC-6BFD63B68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&amp; Conclusion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503019C-CB5D-432D-8B52-42C0BC904E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19" t="10012" r="8993" b="7530"/>
          <a:stretch/>
        </p:blipFill>
        <p:spPr>
          <a:xfrm>
            <a:off x="7714815" y="1357086"/>
            <a:ext cx="4104147" cy="4143828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22313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982C977-1644-4179-BA49-497CA6DA5B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 on modified planar prediction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57AAC2D-7493-4941-8D00-75350A607A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00" y="864676"/>
            <a:ext cx="5109600" cy="4929670"/>
          </a:xfrm>
          <a:prstGeom prst="rect">
            <a:avLst/>
          </a:prstGeom>
        </p:spPr>
      </p:pic>
      <p:sp>
        <p:nvSpPr>
          <p:cNvPr id="6" name="Textplatzhalter 1">
            <a:extLst>
              <a:ext uri="{FF2B5EF4-FFF2-40B4-BE49-F238E27FC236}">
                <a16:creationId xmlns:a16="http://schemas.microsoft.com/office/drawing/2014/main" id="{1296BDA8-B973-43D1-8B25-503C0B2873C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40699" y="1092501"/>
            <a:ext cx="4927301" cy="4448700"/>
          </a:xfrm>
        </p:spPr>
        <p:txBody>
          <a:bodyPr/>
          <a:lstStyle/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Transposition of top and </a:t>
            </a:r>
            <a:r>
              <a:rPr lang="de-DE" dirty="0" err="1"/>
              <a:t>left</a:t>
            </a:r>
            <a:r>
              <a:rPr lang="de-DE" dirty="0"/>
              <a:t> reference </a:t>
            </a:r>
            <a:r>
              <a:rPr lang="de-DE" dirty="0" err="1"/>
              <a:t>samples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extended</a:t>
            </a:r>
            <a:r>
              <a:rPr lang="de-DE" dirty="0"/>
              <a:t> </a:t>
            </a:r>
            <a:r>
              <a:rPr lang="de-DE" dirty="0" err="1"/>
              <a:t>right</a:t>
            </a:r>
            <a:r>
              <a:rPr lang="de-DE" dirty="0"/>
              <a:t> and </a:t>
            </a:r>
            <a:r>
              <a:rPr lang="de-DE" dirty="0" err="1"/>
              <a:t>bottom</a:t>
            </a:r>
            <a:r>
              <a:rPr lang="de-DE" dirty="0"/>
              <a:t> </a:t>
            </a:r>
            <a:r>
              <a:rPr lang="de-DE" dirty="0" err="1"/>
              <a:t>line</a:t>
            </a:r>
            <a:r>
              <a:rPr lang="de-DE" dirty="0"/>
              <a:t> </a:t>
            </a:r>
            <a:r>
              <a:rPr lang="de-DE" dirty="0" err="1"/>
              <a:t>buffers</a:t>
            </a:r>
            <a:endParaRPr lang="de-DE" dirty="0"/>
          </a:p>
          <a:p>
            <a:endParaRPr lang="de-DE" dirty="0"/>
          </a:p>
          <a:p>
            <a:r>
              <a:rPr lang="de-DE" dirty="0"/>
              <a:t>Emulation of </a:t>
            </a:r>
            <a:r>
              <a:rPr lang="de-DE" dirty="0" err="1"/>
              <a:t>directional</a:t>
            </a:r>
            <a:r>
              <a:rPr lang="de-DE" dirty="0"/>
              <a:t> </a:t>
            </a:r>
            <a:r>
              <a:rPr lang="de-DE" dirty="0" err="1"/>
              <a:t>prediction</a:t>
            </a:r>
            <a:endParaRPr lang="de-DE" dirty="0"/>
          </a:p>
          <a:p>
            <a:pPr lvl="1"/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362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09D831E-2E4E-44EF-BB02-558E59D9C2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48032" y="1152000"/>
            <a:ext cx="5309005" cy="44487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Scan order modified according to partitioning shape</a:t>
            </a:r>
          </a:p>
          <a:p>
            <a:endParaRPr lang="en-US" dirty="0"/>
          </a:p>
          <a:p>
            <a:pPr lvl="1"/>
            <a:r>
              <a:rPr lang="en-US" dirty="0"/>
              <a:t>Skipping of TSBs which contain no coefficients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Skipping of significant coefficient flags outside of current partition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4C9DEB2-F74E-4B35-A1B6-F451872D9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 on coefficient coding with regard to partition shape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37DC4F6-7873-4A24-A142-46004C4B1B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95" y="1852820"/>
            <a:ext cx="5309005" cy="3152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584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385FEC6-10F7-47D1-9ABB-97B79CAB7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– JEM 7.0 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1F991E82-0994-4EA5-8DC3-9BC7C13F72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66" y="1019175"/>
            <a:ext cx="8568267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9169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801DA42-A187-4B28-9B07-A4AA6FE3F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Examples – JEM 7.0 + GEO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556CC8F4-8BA3-4E4A-9205-658D304E3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67" y="1019175"/>
            <a:ext cx="8568266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13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5E07DBE-28EB-4E9A-8D20-04F5BEA6B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038" y="1152000"/>
            <a:ext cx="5722962" cy="4448700"/>
          </a:xfrm>
        </p:spPr>
        <p:txBody>
          <a:bodyPr/>
          <a:lstStyle/>
          <a:p>
            <a:r>
              <a:rPr lang="en-US" dirty="0"/>
              <a:t>CfP response for SDR based on JEM 7.0</a:t>
            </a:r>
          </a:p>
          <a:p>
            <a:endParaRPr lang="en-US" dirty="0"/>
          </a:p>
          <a:p>
            <a:r>
              <a:rPr lang="en-US" dirty="0"/>
              <a:t>GEO available as additional coding tool on CU-level of QTBT partitioning</a:t>
            </a:r>
          </a:p>
          <a:p>
            <a:pPr lvl="1"/>
            <a:r>
              <a:rPr lang="en-US" dirty="0"/>
              <a:t>GEO partitioning predicted from pre-defined templates or temporal / spatial prediction</a:t>
            </a:r>
          </a:p>
          <a:p>
            <a:pPr lvl="1"/>
            <a:r>
              <a:rPr lang="en-US" dirty="0"/>
              <a:t>Inter-predicted segments use AMVP, MERGE or DMVD / FRUC (</a:t>
            </a:r>
            <a:r>
              <a:rPr lang="en-US" dirty="0" err="1"/>
              <a:t>uni</a:t>
            </a:r>
            <a:r>
              <a:rPr lang="en-US" dirty="0"/>
              <a:t>- and/or bi-directional) </a:t>
            </a:r>
          </a:p>
          <a:p>
            <a:pPr lvl="1"/>
            <a:r>
              <a:rPr lang="en-US" dirty="0"/>
              <a:t>Intra-predicted segments use modified planar prediction</a:t>
            </a:r>
          </a:p>
          <a:p>
            <a:pPr lvl="1"/>
            <a:r>
              <a:rPr lang="en-US" dirty="0"/>
              <a:t>Predicted segments are combined using overlapped wedge / feathering filter</a:t>
            </a:r>
          </a:p>
          <a:p>
            <a:pPr lvl="1"/>
            <a:r>
              <a:rPr lang="en-US" dirty="0"/>
              <a:t>Use of SA-DCT signaled for each segment as additional transform choice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8BC816A-E224-401D-9B6D-3314008B1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Partitioning – Overview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D57823A-6965-4B6F-8659-CC1A929409EF}"/>
              </a:ext>
            </a:extLst>
          </p:cNvPr>
          <p:cNvGrpSpPr/>
          <p:nvPr/>
        </p:nvGrpSpPr>
        <p:grpSpPr>
          <a:xfrm>
            <a:off x="6346721" y="953730"/>
            <a:ext cx="5805364" cy="4901380"/>
            <a:chOff x="6514418" y="1152000"/>
            <a:chExt cx="5165720" cy="455299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5420C4EB-86CD-4EB3-B0B2-1F722A3CD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2273" y="1614674"/>
              <a:ext cx="3628651" cy="3628651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817E1E3F-CE4C-4FCA-87F5-2F643A6BC8CF}"/>
                </a:ext>
              </a:extLst>
            </p:cNvPr>
            <p:cNvSpPr txBox="1"/>
            <p:nvPr/>
          </p:nvSpPr>
          <p:spPr>
            <a:xfrm>
              <a:off x="6514418" y="3525602"/>
              <a:ext cx="10518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GEO block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EF5BD76B-0A7D-41BD-9E06-3E63C8AA5369}"/>
                </a:ext>
              </a:extLst>
            </p:cNvPr>
            <p:cNvSpPr txBox="1"/>
            <p:nvPr/>
          </p:nvSpPr>
          <p:spPr>
            <a:xfrm>
              <a:off x="10240320" y="1152000"/>
              <a:ext cx="14398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Non-GEO block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90FB19A5-648B-43A0-80AB-028714F4CFBA}"/>
                </a:ext>
              </a:extLst>
            </p:cNvPr>
            <p:cNvSpPr txBox="1"/>
            <p:nvPr/>
          </p:nvSpPr>
          <p:spPr>
            <a:xfrm>
              <a:off x="7621011" y="5397214"/>
              <a:ext cx="365991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Example of a QTBT + GEO partitioned CTU</a:t>
              </a:r>
            </a:p>
          </p:txBody>
        </p:sp>
        <p:cxnSp>
          <p:nvCxnSpPr>
            <p:cNvPr id="9" name="Gerade Verbindung mit Pfeil 8">
              <a:extLst>
                <a:ext uri="{FF2B5EF4-FFF2-40B4-BE49-F238E27FC236}">
                  <a16:creationId xmlns:a16="http://schemas.microsoft.com/office/drawing/2014/main" id="{02D62CF6-392E-4130-AD27-E2C42230A623}"/>
                </a:ext>
              </a:extLst>
            </p:cNvPr>
            <p:cNvCxnSpPr>
              <a:stCxn id="6" idx="3"/>
            </p:cNvCxnSpPr>
            <p:nvPr/>
          </p:nvCxnSpPr>
          <p:spPr>
            <a:xfrm>
              <a:off x="7566309" y="3679491"/>
              <a:ext cx="394738" cy="1432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Gerade Verbindung mit Pfeil 9">
              <a:extLst>
                <a:ext uri="{FF2B5EF4-FFF2-40B4-BE49-F238E27FC236}">
                  <a16:creationId xmlns:a16="http://schemas.microsoft.com/office/drawing/2014/main" id="{E5CC73DA-C8DE-4F7D-9704-E57C1E8DCDD3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flipH="1">
              <a:off x="9864841" y="1305889"/>
              <a:ext cx="375479" cy="4962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40973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695B281E-792B-49A3-9D5B-719828F14768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/>
                  <a:t>GEO available for all block sizes </a:t>
                </a:r>
                <a14:m>
                  <m:oMath xmlns:m="http://schemas.openxmlformats.org/officeDocument/2006/math">
                    <m:r>
                      <a:rPr lang="de-DE" b="0" i="1" dirty="0" smtClean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dirty="0"/>
                  <a:t> 8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8 </a:t>
                </a:r>
                <a:r>
                  <a:rPr lang="en-US" dirty="0" err="1"/>
                  <a:t>luma</a:t>
                </a:r>
                <a:r>
                  <a:rPr lang="en-US" dirty="0"/>
                  <a:t> samples</a:t>
                </a:r>
              </a:p>
              <a:p>
                <a:r>
                  <a:rPr lang="en-US" dirty="0"/>
                  <a:t>Partitioning is represented by two coordinate points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on the block boundary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de-DE" dirty="0"/>
                  <a:t>Prediction of </a:t>
                </a:r>
                <a:r>
                  <a:rPr lang="en-US" dirty="0"/>
                  <a:t>two coordinate points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from 16 pre-defined templates (scaled for non-square blocks)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695B281E-792B-49A3-9D5B-719828F1476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365DF676-7E4C-4176-B45B-17267FBCE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Coding and Prediction – Part 1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B75D608-9AB2-43D2-A69D-689A80CC3FA7}"/>
              </a:ext>
            </a:extLst>
          </p:cNvPr>
          <p:cNvGrpSpPr/>
          <p:nvPr/>
        </p:nvGrpSpPr>
        <p:grpSpPr>
          <a:xfrm>
            <a:off x="452283" y="1823884"/>
            <a:ext cx="11498827" cy="2217173"/>
            <a:chOff x="1070479" y="2134493"/>
            <a:chExt cx="9903012" cy="1765558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C6E537A-2E05-420E-A047-E7D7C65634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0479" y="2134493"/>
              <a:ext cx="2855982" cy="1748032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809C4A7-D85F-48D1-BB03-5316AA1CD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5559" y="2134493"/>
              <a:ext cx="2534417" cy="176555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20D8B44B-FEE1-40E1-BBBA-10510F160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9074" y="2134493"/>
              <a:ext cx="2534417" cy="1765558"/>
            </a:xfrm>
            <a:prstGeom prst="rect">
              <a:avLst/>
            </a:prstGeom>
          </p:spPr>
        </p:pic>
      </p:grpSp>
      <p:pic>
        <p:nvPicPr>
          <p:cNvPr id="12" name="Grafik 11">
            <a:extLst>
              <a:ext uri="{FF2B5EF4-FFF2-40B4-BE49-F238E27FC236}">
                <a16:creationId xmlns:a16="http://schemas.microsoft.com/office/drawing/2014/main" id="{AE94F513-81A9-40B3-B671-1479EBF4A40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596" y="4540936"/>
            <a:ext cx="5828341" cy="134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545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34CE3628-50EE-46B9-AF58-ADAE28333E23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/>
                  <a:t>Spatial and temporal prediction for blocks </a:t>
                </a:r>
                <a14:m>
                  <m:oMath xmlns:m="http://schemas.openxmlformats.org/officeDocument/2006/math">
                    <m:r>
                      <a:rPr lang="de-DE" i="1" dirty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dirty="0"/>
                  <a:t> 16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16 luma samples can be signaled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34CE3628-50EE-46B9-AF58-ADAE28333E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CAEC0706-CD59-4155-BD66-ED1EC452B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Coding and Prediction – Part 2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6F1480A-3E33-4D35-A879-80AF9DAB9E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46" y="1795020"/>
            <a:ext cx="3278635" cy="364465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C5BB29D-CE44-4563-B14B-3EC72D03B8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339" y="2129759"/>
            <a:ext cx="5487176" cy="313620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CCBE05FA-3636-408D-95DF-34453A63D0A5}"/>
              </a:ext>
            </a:extLst>
          </p:cNvPr>
          <p:cNvSpPr txBox="1"/>
          <p:nvPr/>
        </p:nvSpPr>
        <p:spPr>
          <a:xfrm>
            <a:off x="1449270" y="5613717"/>
            <a:ext cx="3130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Spatial prediction of GEO partitioning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3EC33B9A-451C-4329-BE55-AB16DEA7F1C1}"/>
              </a:ext>
            </a:extLst>
          </p:cNvPr>
          <p:cNvSpPr txBox="1"/>
          <p:nvPr/>
        </p:nvSpPr>
        <p:spPr>
          <a:xfrm>
            <a:off x="6885979" y="5613717"/>
            <a:ext cx="3317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Temporal prediction of GEO partitioning</a:t>
            </a:r>
          </a:p>
        </p:txBody>
      </p:sp>
    </p:spTree>
    <p:extLst>
      <p:ext uri="{BB962C8B-B14F-4D97-AF65-F5344CB8AC3E}">
        <p14:creationId xmlns:p14="http://schemas.microsoft.com/office/powerpoint/2010/main" val="1916959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10A6F650-22BF-4249-8F85-290BB73A004F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11484000" cy="4861682"/>
              </a:xfrm>
            </p:spPr>
            <p:txBody>
              <a:bodyPr/>
              <a:lstStyle/>
              <a:p>
                <a:r>
                  <a:rPr lang="en-US" dirty="0"/>
                  <a:t>Refinement of partitioning by signaling additional offsets from predicted partitioning coordinates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Integer offset values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𝑝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de-DE"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with block size dependent quantization (e.g. 4 luma samples for 128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128 blocks to 1 luma sample for 16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16 blocks)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10A6F650-22BF-4249-8F85-290BB73A004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11484000" cy="4861682"/>
              </a:xfrm>
              <a:blipFill>
                <a:blip r:embed="rId2"/>
                <a:stretch>
                  <a:fillRect l="-1115" t="-163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CC77AB50-86E8-48E2-A725-31ACDDCAA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Partitioning Coding and Prediction – Part 3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264BE634-813B-4898-A8BF-A26C4154CA14}"/>
              </a:ext>
            </a:extLst>
          </p:cNvPr>
          <p:cNvGrpSpPr/>
          <p:nvPr/>
        </p:nvGrpSpPr>
        <p:grpSpPr>
          <a:xfrm>
            <a:off x="1065288" y="1540411"/>
            <a:ext cx="10061424" cy="3404541"/>
            <a:chOff x="560193" y="1553760"/>
            <a:chExt cx="10061424" cy="3404541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89ACDC7B-1F7A-48EF-827C-4368732010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025" y="1553760"/>
              <a:ext cx="5671760" cy="340454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45E9615E-6E97-4363-BA69-18F72EA64597}"/>
                </a:ext>
              </a:extLst>
            </p:cNvPr>
            <p:cNvSpPr txBox="1"/>
            <p:nvPr/>
          </p:nvSpPr>
          <p:spPr>
            <a:xfrm>
              <a:off x="560193" y="3821452"/>
              <a:ext cx="219483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Predicted partitioning line</a:t>
              </a:r>
            </a:p>
          </p:txBody>
        </p:sp>
        <p:cxnSp>
          <p:nvCxnSpPr>
            <p:cNvPr id="6" name="Gerade Verbindung mit Pfeil 5">
              <a:extLst>
                <a:ext uri="{FF2B5EF4-FFF2-40B4-BE49-F238E27FC236}">
                  <a16:creationId xmlns:a16="http://schemas.microsoft.com/office/drawing/2014/main" id="{98BE0699-3FE5-428D-AE87-C5E3CF06C408}"/>
                </a:ext>
              </a:extLst>
            </p:cNvPr>
            <p:cNvCxnSpPr>
              <a:cxnSpLocks/>
              <a:stCxn id="5" idx="3"/>
            </p:cNvCxnSpPr>
            <p:nvPr/>
          </p:nvCxnSpPr>
          <p:spPr>
            <a:xfrm>
              <a:off x="2755025" y="3975341"/>
              <a:ext cx="555503" cy="17028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31059468-A882-4EED-937B-7F886B9B57CC}"/>
                </a:ext>
              </a:extLst>
            </p:cNvPr>
            <p:cNvSpPr txBox="1"/>
            <p:nvPr/>
          </p:nvSpPr>
          <p:spPr>
            <a:xfrm>
              <a:off x="8287324" y="2700672"/>
              <a:ext cx="23342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RD-optimal partitioning line</a:t>
              </a:r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1191D734-2801-41A1-B9B7-FEDA4984B96F}"/>
                </a:ext>
              </a:extLst>
            </p:cNvPr>
            <p:cNvCxnSpPr>
              <a:cxnSpLocks/>
              <a:stCxn id="7" idx="1"/>
            </p:cNvCxnSpPr>
            <p:nvPr/>
          </p:nvCxnSpPr>
          <p:spPr>
            <a:xfrm flipH="1">
              <a:off x="7893920" y="2854561"/>
              <a:ext cx="39340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8164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5F74D0D6-6740-43E4-9B62-09F5C4219B67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/>
                  <a:t>Motion vector prediction adapted with regard to GEO partitioning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Each segment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 can be </a:t>
                </a:r>
                <a:r>
                  <a:rPr lang="en-US" dirty="0" err="1"/>
                  <a:t>uni</a:t>
                </a:r>
                <a:r>
                  <a:rPr lang="en-US" dirty="0"/>
                  <a:t>- or bi-directionally predicted</a:t>
                </a:r>
              </a:p>
              <a:p>
                <a:pPr lvl="1"/>
                <a:r>
                  <a:rPr lang="en-US" dirty="0"/>
                  <a:t>AMVP, MERGE or simplified FRUC</a:t>
                </a:r>
              </a:p>
              <a:p>
                <a:pPr lvl="1"/>
                <a:r>
                  <a:rPr lang="en-US" dirty="0"/>
                  <a:t>no support for AFFINE (yet)</a:t>
                </a:r>
              </a:p>
              <a:p>
                <a:r>
                  <a:rPr lang="en-US" dirty="0"/>
                  <a:t>Motion information stored on 4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4 luma grid according to segment shape (majority of samples)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5F74D0D6-6740-43E4-9B62-09F5C4219B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 b="-780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CF358164-1361-46F0-80EF-3556BF2E8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Inter-prediction with GEO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7DA2BF0-9F6F-4772-8DEF-EAC559F7256E}"/>
              </a:ext>
            </a:extLst>
          </p:cNvPr>
          <p:cNvGrpSpPr/>
          <p:nvPr/>
        </p:nvGrpSpPr>
        <p:grpSpPr>
          <a:xfrm>
            <a:off x="1956027" y="1930183"/>
            <a:ext cx="8339946" cy="2247880"/>
            <a:chOff x="1267314" y="1656543"/>
            <a:chExt cx="8339946" cy="2247880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8AD2FF04-AF1A-46F3-ADE2-521CC47A6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7314" y="1656543"/>
              <a:ext cx="3511593" cy="2247880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DB0E267-4218-47AB-9E92-A2082C782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571" y="1656543"/>
              <a:ext cx="3825689" cy="2247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862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FE687763-73B0-43E1-B132-6A5B2E55FBBC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6227996" cy="4448700"/>
              </a:xfrm>
            </p:spPr>
            <p:txBody>
              <a:bodyPr/>
              <a:lstStyle/>
              <a:p>
                <a:r>
                  <a:rPr lang="en-US" dirty="0"/>
                  <a:t>Modified planar prediction as single available intra mode for intra segment</a:t>
                </a:r>
              </a:p>
              <a:p>
                <a:endParaRPr lang="en-US" dirty="0"/>
              </a:p>
              <a:p>
                <a:r>
                  <a:rPr lang="en-US" dirty="0"/>
                  <a:t>Modified reference sample set (line buffers) according to partitioning shape</a:t>
                </a:r>
              </a:p>
              <a:p>
                <a:endParaRPr lang="en-US" dirty="0"/>
              </a:p>
              <a:p>
                <a:pPr lvl="1"/>
                <a:r>
                  <a:rPr lang="en-US" dirty="0"/>
                  <a:t>Increase right and bottom line buffers from one sample to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for block of size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𝑁</m:t>
                    </m:r>
                  </m:oMath>
                </a14:m>
                <a:endParaRPr lang="en-US" dirty="0"/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Replacement of samples adjacent to first partition when predicting second partition (and vice versa)</a:t>
                </a:r>
              </a:p>
              <a:p>
                <a:pPr lvl="1"/>
                <a:endParaRPr lang="en-US" dirty="0"/>
              </a:p>
              <a:p>
                <a:pPr lvl="1"/>
                <a:r>
                  <a:rPr lang="en-US" dirty="0"/>
                  <a:t>Transposition of top/left samples to new right/bottom line buffers to emulate directional prediction</a:t>
                </a:r>
              </a:p>
              <a:p>
                <a:pPr lvl="1"/>
                <a:endParaRPr lang="en-US" dirty="0"/>
              </a:p>
              <a:p>
                <a:pPr marL="215900" lvl="1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FE687763-73B0-43E1-B132-6A5B2E55FB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xfrm>
                <a:off x="373038" y="1152000"/>
                <a:ext cx="6227996" cy="4448700"/>
              </a:xfrm>
              <a:blipFill>
                <a:blip r:embed="rId2"/>
                <a:stretch>
                  <a:fillRect l="-2055" t="-1781" r="-322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4557B1E1-9C1A-4A21-A1D2-187C6A16B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Intra-prediction with GEO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75729D5-8403-40EE-B6D3-0FE520E764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466" y="1109341"/>
            <a:ext cx="5056739" cy="34823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12D4E617-1A4B-4D4C-8408-4B4C72092A55}"/>
                  </a:ext>
                </a:extLst>
              </p:cNvPr>
              <p:cNvSpPr txBox="1"/>
              <p:nvPr/>
            </p:nvSpPr>
            <p:spPr>
              <a:xfrm>
                <a:off x="8363269" y="4903317"/>
                <a:ext cx="185614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m:rPr>
                          <m:nor/>
                        </m:rPr>
                        <a:rPr lang="en-US" dirty="0"/>
                        <m:t>= (2</m:t>
                      </m:r>
                      <m:r>
                        <m:rPr>
                          <m:nor/>
                        </m:rPr>
                        <a:rPr lang="en-US" dirty="0"/>
                        <m:t>a</m:t>
                      </m:r>
                      <m:r>
                        <m:rPr>
                          <m:nor/>
                        </m:rPr>
                        <a:rPr lang="en-US" dirty="0"/>
                        <m:t>+</m:t>
                      </m:r>
                      <m:r>
                        <m:rPr>
                          <m:nor/>
                        </m:rPr>
                        <a:rPr lang="en-US" dirty="0"/>
                        <m:t>b</m:t>
                      </m:r>
                      <m:r>
                        <m:rPr>
                          <m:nor/>
                        </m:rPr>
                        <a:rPr lang="en-US" dirty="0"/>
                        <m:t>+</m:t>
                      </m:r>
                      <m:r>
                        <m:rPr>
                          <m:nor/>
                        </m:rPr>
                        <a:rPr lang="en-US" dirty="0"/>
                        <m:t>c</m:t>
                      </m:r>
                      <m:r>
                        <m:rPr>
                          <m:nor/>
                        </m:rPr>
                        <a:rPr lang="en-US" dirty="0"/>
                        <m:t>)</m:t>
                      </m:r>
                      <m:r>
                        <m:rPr>
                          <m:nor/>
                        </m:rPr>
                        <a:rPr lang="de-DE" b="0" i="0" dirty="0" smtClean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&gt;&gt;2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feld 5">
                <a:extLst>
                  <a:ext uri="{FF2B5EF4-FFF2-40B4-BE49-F238E27FC236}">
                    <a16:creationId xmlns:a16="http://schemas.microsoft.com/office/drawing/2014/main" id="{12D4E617-1A4B-4D4C-8408-4B4C72092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3269" y="4903317"/>
                <a:ext cx="1856149" cy="276999"/>
              </a:xfrm>
              <a:prstGeom prst="rect">
                <a:avLst/>
              </a:prstGeom>
              <a:blipFill>
                <a:blip r:embed="rId4"/>
                <a:stretch>
                  <a:fillRect l="-987" r="-2961" b="-3478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3A885673-DD8D-47A5-AFCC-8CC2BAC7A1BA}"/>
                  </a:ext>
                </a:extLst>
              </p:cNvPr>
              <p:cNvSpPr txBox="1"/>
              <p:nvPr/>
            </p:nvSpPr>
            <p:spPr>
              <a:xfrm>
                <a:off x="8363269" y="5414197"/>
                <a:ext cx="180613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𝑙</m:t>
                          </m:r>
                        </m:sub>
                      </m:sSub>
                      <m:r>
                        <m:rPr>
                          <m:nor/>
                        </m:rPr>
                        <a:rPr lang="de-DE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=</m:t>
                      </m:r>
                      <m:r>
                        <m:rPr>
                          <m:nor/>
                        </m:rPr>
                        <a:rPr lang="de-DE" b="0" i="0" dirty="0" smtClean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(2</m:t>
                      </m:r>
                      <m:r>
                        <m:rPr>
                          <m:nor/>
                        </m:rPr>
                        <a:rPr lang="en-US" dirty="0"/>
                        <m:t>d</m:t>
                      </m:r>
                      <m:r>
                        <m:rPr>
                          <m:nor/>
                        </m:rPr>
                        <a:rPr lang="en-US" dirty="0"/>
                        <m:t>+</m:t>
                      </m:r>
                      <m:r>
                        <m:rPr>
                          <m:nor/>
                        </m:rPr>
                        <a:rPr lang="en-US" dirty="0"/>
                        <m:t>e</m:t>
                      </m:r>
                      <m:r>
                        <m:rPr>
                          <m:nor/>
                        </m:rPr>
                        <a:rPr lang="en-US" dirty="0"/>
                        <m:t>+</m:t>
                      </m:r>
                      <m:r>
                        <m:rPr>
                          <m:nor/>
                        </m:rPr>
                        <a:rPr lang="en-US" dirty="0"/>
                        <m:t>f</m:t>
                      </m:r>
                      <m:r>
                        <m:rPr>
                          <m:nor/>
                        </m:rPr>
                        <a:rPr lang="en-US" dirty="0"/>
                        <m:t>)</m:t>
                      </m:r>
                      <m:r>
                        <m:rPr>
                          <m:nor/>
                        </m:rPr>
                        <a:rPr lang="de-DE" b="0" i="0" dirty="0" smtClean="0"/>
                        <m:t> </m:t>
                      </m:r>
                      <m:r>
                        <m:rPr>
                          <m:nor/>
                        </m:rPr>
                        <a:rPr lang="en-US" dirty="0"/>
                        <m:t>&gt;&gt;2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3A885673-DD8D-47A5-AFCC-8CC2BAC7A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3269" y="5414197"/>
                <a:ext cx="1806135" cy="276999"/>
              </a:xfrm>
              <a:prstGeom prst="rect">
                <a:avLst/>
              </a:prstGeom>
              <a:blipFill>
                <a:blip r:embed="rId5"/>
                <a:stretch>
                  <a:fillRect l="-1014" r="-3041" b="-3478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08110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85FFDBD9-820D-4D04-A4BF-18C66ECCA322}"/>
                  </a:ext>
                </a:extLst>
              </p:cNvPr>
              <p:cNvSpPr>
                <a:spLocks noGrp="1"/>
              </p:cNvSpPr>
              <p:nvPr>
                <p:ph type="body" sz="quarter" idx="13"/>
              </p:nvPr>
            </p:nvSpPr>
            <p:spPr/>
            <p:txBody>
              <a:bodyPr/>
              <a:lstStyle/>
              <a:p>
                <a:r>
                  <a:rPr lang="en-US" dirty="0"/>
                  <a:t>No transform-tree in JEM 7.0 </a:t>
                </a:r>
                <a:r>
                  <a:rPr lang="en-US" dirty="0">
                    <a:sym typeface="Wingdings" panose="05000000000000000000" pitchFamily="2" charset="2"/>
                  </a:rPr>
                  <a:t> localization of residual error for larger blocks required</a:t>
                </a: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endParaRPr lang="en-US" dirty="0">
                  <a:sym typeface="Wingdings" panose="05000000000000000000" pitchFamily="2" charset="2"/>
                </a:endParaRPr>
              </a:p>
              <a:p>
                <a:r>
                  <a:rPr lang="el-GR" dirty="0"/>
                  <a:t>Δ</a:t>
                </a:r>
                <a:r>
                  <a:rPr lang="en-US" dirty="0"/>
                  <a:t>SA-DCT adapted from MPEG 4 software for blocks up to 128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dirty="0"/>
                  <a:t>128</a:t>
                </a:r>
              </a:p>
              <a:p>
                <a:r>
                  <a:rPr lang="en-US" dirty="0"/>
                  <a:t>Currently floating point implementation – integer transform targeted</a:t>
                </a:r>
              </a:p>
              <a:p>
                <a:r>
                  <a:rPr lang="en-US" dirty="0"/>
                  <a:t>SA-DCT signaled as additional transform choice next to full block DCT (</a:t>
                </a:r>
                <a:r>
                  <a:rPr lang="en-US" dirty="0">
                    <a:sym typeface="Wingdings" panose="05000000000000000000" pitchFamily="2" charset="2"/>
                  </a:rPr>
                  <a:t> 4 total GEO transform modes)</a:t>
                </a:r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Coding of transform coefficients (TSBs, significance flags) with regard to shape</a:t>
                </a:r>
              </a:p>
            </p:txBody>
          </p:sp>
        </mc:Choice>
        <mc:Fallback xmlns="">
          <p:sp>
            <p:nvSpPr>
              <p:cNvPr id="2" name="Textplatzhalter 1">
                <a:extLst>
                  <a:ext uri="{FF2B5EF4-FFF2-40B4-BE49-F238E27FC236}">
                    <a16:creationId xmlns:a16="http://schemas.microsoft.com/office/drawing/2014/main" id="{85FFDBD9-820D-4D04-A4BF-18C66ECCA3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3"/>
              </p:nvPr>
            </p:nvSpPr>
            <p:spPr>
              <a:blipFill>
                <a:blip r:embed="rId2"/>
                <a:stretch>
                  <a:fillRect l="-1115" t="-1781" b="-12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DEEB3A79-A7FF-40C4-A0BD-1C7FD0D71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Shape-Adaptive DCT for Geometric Partitions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D53CC2E3-952F-4F23-AE04-CE060373F385}"/>
              </a:ext>
            </a:extLst>
          </p:cNvPr>
          <p:cNvGrpSpPr/>
          <p:nvPr/>
        </p:nvGrpSpPr>
        <p:grpSpPr>
          <a:xfrm>
            <a:off x="2635267" y="1608542"/>
            <a:ext cx="6921466" cy="1942266"/>
            <a:chOff x="1294843" y="1688636"/>
            <a:chExt cx="6921466" cy="1942266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FB9EABF-0AF4-43B5-A1EC-87DE62111B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7" t="14713" r="7485" b="14783"/>
            <a:stretch/>
          </p:blipFill>
          <p:spPr>
            <a:xfrm>
              <a:off x="1294843" y="1688636"/>
              <a:ext cx="3746888" cy="1942266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F9CA67D2-5C80-4469-944B-1245CB1D13D9}"/>
                </a:ext>
              </a:extLst>
            </p:cNvPr>
            <p:cNvSpPr txBox="1"/>
            <p:nvPr/>
          </p:nvSpPr>
          <p:spPr>
            <a:xfrm>
              <a:off x="5256844" y="1959279"/>
              <a:ext cx="29594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Segment with high prediction error 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2A866A77-684F-48F8-8C5C-BB5706798D06}"/>
                </a:ext>
              </a:extLst>
            </p:cNvPr>
            <p:cNvSpPr txBox="1"/>
            <p:nvPr/>
          </p:nvSpPr>
          <p:spPr>
            <a:xfrm>
              <a:off x="5291308" y="3121223"/>
              <a:ext cx="28905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Segment with low prediction error </a:t>
              </a:r>
            </a:p>
          </p:txBody>
        </p:sp>
        <p:cxnSp>
          <p:nvCxnSpPr>
            <p:cNvPr id="8" name="Gerade Verbindung mit Pfeil 7">
              <a:extLst>
                <a:ext uri="{FF2B5EF4-FFF2-40B4-BE49-F238E27FC236}">
                  <a16:creationId xmlns:a16="http://schemas.microsoft.com/office/drawing/2014/main" id="{1F07175D-E416-43D4-B74F-B940B6727B75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>
              <a:off x="4752210" y="2113168"/>
              <a:ext cx="504634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Gerade Verbindung mit Pfeil 11">
              <a:extLst>
                <a:ext uri="{FF2B5EF4-FFF2-40B4-BE49-F238E27FC236}">
                  <a16:creationId xmlns:a16="http://schemas.microsoft.com/office/drawing/2014/main" id="{F975D140-6EC1-416C-891B-CB7A1DF01C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89414" y="3286759"/>
              <a:ext cx="504634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FAF1EEB4-D22A-4516-A02B-912F96429670}"/>
                  </a:ext>
                </a:extLst>
              </p:cNvPr>
              <p:cNvSpPr txBox="1"/>
              <p:nvPr/>
            </p:nvSpPr>
            <p:spPr>
              <a:xfrm>
                <a:off x="3235465" y="3568990"/>
                <a:ext cx="280076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Example of 64</a:t>
                </a:r>
                <a14:m>
                  <m:oMath xmlns:m="http://schemas.openxmlformats.org/officeDocument/2006/math">
                    <m:r>
                      <a:rPr lang="en-US" sz="1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US" sz="1400" dirty="0"/>
                  <a:t>32 residual block</a:t>
                </a:r>
              </a:p>
            </p:txBody>
          </p:sp>
        </mc:Choice>
        <mc:Fallback xmlns=""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FAF1EEB4-D22A-4516-A02B-912F96429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465" y="3568990"/>
                <a:ext cx="2800767" cy="307777"/>
              </a:xfrm>
              <a:prstGeom prst="rect">
                <a:avLst/>
              </a:prstGeom>
              <a:blipFill>
                <a:blip r:embed="rId4"/>
                <a:stretch>
                  <a:fillRect l="-654" t="-1961" b="-196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90928866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Master_RWTH_Institute_16zu9">
  <a:themeElements>
    <a:clrScheme name="RWTH Farben">
      <a:dk1>
        <a:sysClr val="windowText" lastClr="000000"/>
      </a:dk1>
      <a:lt1>
        <a:sysClr val="window" lastClr="FFFFFF"/>
      </a:lt1>
      <a:dk2>
        <a:srgbClr val="00549F"/>
      </a:dk2>
      <a:lt2>
        <a:srgbClr val="8EBAE5"/>
      </a:lt2>
      <a:accent1>
        <a:srgbClr val="006165"/>
      </a:accent1>
      <a:accent2>
        <a:srgbClr val="0098A1"/>
      </a:accent2>
      <a:accent3>
        <a:srgbClr val="57AB27"/>
      </a:accent3>
      <a:accent4>
        <a:srgbClr val="BDCD00"/>
      </a:accent4>
      <a:accent5>
        <a:srgbClr val="F6A800"/>
      </a:accent5>
      <a:accent6>
        <a:srgbClr val="CC071E"/>
      </a:accent6>
      <a:hlink>
        <a:srgbClr val="612158"/>
      </a:hlink>
      <a:folHlink>
        <a:srgbClr val="7A6F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ent_presentation_16x9.potx" id="{6B3B8077-59DA-4BFD-81E2-F6AE40240848}" vid="{C9E8994A-F1D2-47FF-B8F1-D99CB40782F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JVET-J0023_360_presentation_16x9</Template>
  <TotalTime>0</TotalTime>
  <Words>1646</Words>
  <Application>Microsoft Office PowerPoint</Application>
  <PresentationFormat>Breitbild</PresentationFormat>
  <Paragraphs>645</Paragraphs>
  <Slides>24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2" baseType="lpstr">
      <vt:lpstr>ＭＳ Ｐゴシック</vt:lpstr>
      <vt:lpstr>Arial</vt:lpstr>
      <vt:lpstr>Calibri</vt:lpstr>
      <vt:lpstr>Cambria Math</vt:lpstr>
      <vt:lpstr>Symbol</vt:lpstr>
      <vt:lpstr>Times New Roman</vt:lpstr>
      <vt:lpstr>Wingdings</vt:lpstr>
      <vt:lpstr>Präsentation_Master_RWTH_Institute_16zu9</vt:lpstr>
      <vt:lpstr>Description of SDR and 360°video coding technology proposal by RWTH Aachen University – SDR part</vt:lpstr>
      <vt:lpstr>Motivation – Geometric Partitioning (GEO)</vt:lpstr>
      <vt:lpstr>Geometric Partitioning – Overview</vt:lpstr>
      <vt:lpstr>Partitioning Coding and Prediction – Part 1</vt:lpstr>
      <vt:lpstr>Partitioning Coding and Prediction – Part 2</vt:lpstr>
      <vt:lpstr>Partitioning Coding and Prediction – Part 3</vt:lpstr>
      <vt:lpstr>Inter-prediction with GEO</vt:lpstr>
      <vt:lpstr>Intra-prediction with GEO</vt:lpstr>
      <vt:lpstr>Shape-Adaptive DCT for Geometric Partitions</vt:lpstr>
      <vt:lpstr>C1 Compression performance against HM 16.16</vt:lpstr>
      <vt:lpstr>C1 Compression performance against JEM 7.0</vt:lpstr>
      <vt:lpstr>C2 Compression performance against HM 16.16</vt:lpstr>
      <vt:lpstr>C2 Compression performance against JEM 7.0</vt:lpstr>
      <vt:lpstr>Visual Examples JEM 7.0 vs JEM 7.0 + GEO </vt:lpstr>
      <vt:lpstr>Visual Examples JEM 7.0 vs JEM 7.0 + GEO </vt:lpstr>
      <vt:lpstr>Visual Examples JEM 7.0 vs JEM 7.0 + GEO </vt:lpstr>
      <vt:lpstr>Visual Examples JEM 7.0 vs JEM 7.0 + GEO </vt:lpstr>
      <vt:lpstr>Decoder complexity</vt:lpstr>
      <vt:lpstr>Encoder complexity</vt:lpstr>
      <vt:lpstr>Summary &amp; Conclusion</vt:lpstr>
      <vt:lpstr>Detail on modified planar prediction</vt:lpstr>
      <vt:lpstr>Detail on coefficient coding with regard to partition shape</vt:lpstr>
      <vt:lpstr>Visual Examples – JEM 7.0 </vt:lpstr>
      <vt:lpstr>Visual Examples – JEM 7.0 + GEO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Sauer</dc:creator>
  <cp:lastModifiedBy>Max Bläser</cp:lastModifiedBy>
  <cp:revision>108</cp:revision>
  <dcterms:created xsi:type="dcterms:W3CDTF">2018-04-07T08:42:10Z</dcterms:created>
  <dcterms:modified xsi:type="dcterms:W3CDTF">2018-04-11T21:48:02Z</dcterms:modified>
</cp:coreProperties>
</file>