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65" r:id="rId5"/>
    <p:sldId id="267" r:id="rId6"/>
    <p:sldId id="259" r:id="rId7"/>
    <p:sldId id="278" r:id="rId8"/>
    <p:sldId id="279" r:id="rId9"/>
    <p:sldId id="260" r:id="rId10"/>
    <p:sldId id="261" r:id="rId11"/>
    <p:sldId id="277" r:id="rId12"/>
    <p:sldId id="263" r:id="rId13"/>
    <p:sldId id="273" r:id="rId14"/>
    <p:sldId id="264" r:id="rId15"/>
    <p:sldId id="268" r:id="rId16"/>
    <p:sldId id="269" r:id="rId17"/>
    <p:sldId id="275" r:id="rId18"/>
    <p:sldId id="270" r:id="rId19"/>
    <p:sldId id="276" r:id="rId20"/>
    <p:sldId id="272" r:id="rId21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6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5" clrIdx="0">
    <p:extLst>
      <p:ext uri="{19B8F6BF-5375-455C-9EA6-DF929625EA0E}">
        <p15:presenceInfo xmlns:p15="http://schemas.microsoft.com/office/powerpoint/2012/main" userId="Mathias Wi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57" y="237"/>
      </p:cViewPr>
      <p:guideLst>
        <p:guide orient="horz" pos="572"/>
        <p:guide pos="36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11.04.2018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11.04.2018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[1]: </a:t>
            </a:r>
            <a:r>
              <a:rPr lang="en-US" dirty="0" err="1"/>
              <a:t>origPicSz</a:t>
            </a:r>
            <a:r>
              <a:rPr lang="en-US" dirty="0"/>
              <a:t> = (3840+(128+16)*2)*(2560+(128+16)*2)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[3]: </a:t>
            </a:r>
            <a:r>
              <a:rPr lang="en-US" dirty="0" err="1"/>
              <a:t>origPicSz</a:t>
            </a:r>
            <a:r>
              <a:rPr lang="en-US" dirty="0"/>
              <a:t>*3*6/1000/1000</a:t>
            </a:r>
          </a:p>
          <a:p>
            <a:r>
              <a:rPr lang="en-US" dirty="0"/>
              <a:t>Out[3]: 211.61779199999998</a:t>
            </a:r>
          </a:p>
          <a:p>
            <a:endParaRPr lang="en-US" dirty="0"/>
          </a:p>
          <a:p>
            <a:r>
              <a:rPr lang="en-US" dirty="0"/>
              <a:t>In [4]: </a:t>
            </a:r>
            <a:r>
              <a:rPr lang="en-US" dirty="0" err="1"/>
              <a:t>addMemEfficient</a:t>
            </a:r>
            <a:r>
              <a:rPr lang="en-US" dirty="0"/>
              <a:t> = 6 * (4*1280*(128+16) + 4*(128+16)**2)</a:t>
            </a:r>
          </a:p>
          <a:p>
            <a:endParaRPr lang="en-US" dirty="0"/>
          </a:p>
          <a:p>
            <a:r>
              <a:rPr lang="en-US" dirty="0"/>
              <a:t>In [5]: </a:t>
            </a:r>
            <a:r>
              <a:rPr lang="en-US" dirty="0" err="1"/>
              <a:t>addMemEfficient</a:t>
            </a:r>
            <a:r>
              <a:rPr lang="en-US" dirty="0"/>
              <a:t>*3/1000/1000</a:t>
            </a:r>
          </a:p>
          <a:p>
            <a:r>
              <a:rPr lang="en-US" dirty="0"/>
              <a:t>Out[5]: 14.764031999999998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0830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 smtClean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 smtClean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 smtClean="0">
                <a:solidFill>
                  <a:schemeClr val="tx2"/>
                </a:solidFill>
              </a:rPr>
              <a:t>Vielen Dank</a:t>
            </a:r>
            <a:br>
              <a:rPr lang="de-DE" altLang="de-DE" sz="3200" b="1" smtClean="0">
                <a:solidFill>
                  <a:schemeClr val="tx2"/>
                </a:solidFill>
              </a:rPr>
            </a:br>
            <a:r>
              <a:rPr lang="de-DE" altLang="de-DE" sz="3200" b="1" smtClean="0">
                <a:solidFill>
                  <a:schemeClr val="tx2"/>
                </a:solidFill>
              </a:rPr>
              <a:t>für Ihre Aufmerksamkeit</a:t>
            </a:r>
            <a:endParaRPr lang="en-US" altLang="de-DE" sz="3200" b="1" smtClean="0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Max Bläser, Johannes Sauer, Mathias Wien  |  Nachrichtentechnik  |  RWTH Aachen University    </a:t>
            </a:r>
            <a:b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de-DE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10th JVET Meeting, San Diego  |  April 2018  |  </a:t>
            </a:r>
            <a:r>
              <a:rPr lang="en-US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Doc. JVET-J0023</a:t>
            </a:r>
            <a: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  <a:br>
              <a:rPr lang="en-US" sz="900" kern="1200" baseline="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en-US" sz="900" kern="1200" dirty="0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Description of SDR and 360°video coding technology proposal by RWTH Aachen University – 360°</a:t>
            </a:r>
            <a:r>
              <a:rPr lang="de-DE" sz="900" kern="1200" baseline="0" dirty="0" err="1" smtClean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part</a:t>
            </a:r>
            <a:endParaRPr lang="de-DE" sz="900" kern="1200" dirty="0" smtClean="0"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eaLnBrk="1" hangingPunct="1">
              <a:defRPr/>
            </a:pPr>
            <a:endParaRPr lang="de-DE" altLang="de-DE" sz="900" dirty="0" smtClean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 smtClean="0"/>
              <a:t>Fußzeile anpassen:</a:t>
            </a:r>
            <a:endParaRPr lang="de-DE" altLang="de-DE" sz="1000" smtClean="0"/>
          </a:p>
          <a:p>
            <a:pPr eaLnBrk="1" hangingPunct="1">
              <a:defRPr/>
            </a:pPr>
            <a:r>
              <a:rPr lang="de-DE" altLang="de-DE" sz="1000" smtClean="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 smtClean="0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‹#›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Description of SDR and 360°video coding technology proposal by RWTH Aachen University – 360</a:t>
            </a:r>
            <a:r>
              <a:rPr lang="de-DE" dirty="0" smtClean="0"/>
              <a:t>°</a:t>
            </a:r>
            <a:r>
              <a:rPr lang="de-DE" dirty="0" err="1" smtClean="0"/>
              <a:t>part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/>
              <a:t>JVET-J0023</a:t>
            </a:r>
            <a:br>
              <a:rPr lang="en-US" dirty="0"/>
            </a:br>
            <a:r>
              <a:rPr lang="en-US" dirty="0"/>
              <a:t>Max </a:t>
            </a:r>
            <a:r>
              <a:rPr lang="en-US" dirty="0" err="1"/>
              <a:t>Bläser</a:t>
            </a:r>
            <a:r>
              <a:rPr lang="en-US" dirty="0"/>
              <a:t>, Johannes Sauer, Mathias Wien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- Corrected deblocking filter (DBF)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00" y="917983"/>
            <a:ext cx="4946283" cy="502624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09" y="917983"/>
            <a:ext cx="4947161" cy="50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32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- Corrected deblocking filter (DBF)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00" y="917983"/>
            <a:ext cx="4946282" cy="502624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0" y="917091"/>
            <a:ext cx="4947161" cy="502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4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 smtClean="0"/>
                  <a:t>Based on JEM 7.0 with 360Lib 5.0</a:t>
                </a:r>
              </a:p>
              <a:p>
                <a:r>
                  <a:rPr lang="en-US" dirty="0"/>
                  <a:t>Current Implementation</a:t>
                </a:r>
              </a:p>
              <a:p>
                <a:pPr lvl="1"/>
                <a:r>
                  <a:rPr lang="en-US" dirty="0"/>
                  <a:t>Face extension</a:t>
                </a:r>
              </a:p>
              <a:p>
                <a:pPr lvl="2"/>
                <a:r>
                  <a:rPr lang="en-US" dirty="0" smtClean="0"/>
                  <a:t>Lanczos3/2 </a:t>
                </a:r>
                <a:r>
                  <a:rPr lang="en-US" dirty="0"/>
                  <a:t>interpolation for </a:t>
                </a:r>
                <a:r>
                  <a:rPr lang="en-US" dirty="0" err="1"/>
                  <a:t>Luma</a:t>
                </a:r>
                <a:r>
                  <a:rPr lang="en-US" dirty="0"/>
                  <a:t>/Chroma</a:t>
                </a:r>
              </a:p>
              <a:p>
                <a:pPr lvl="2"/>
                <a:r>
                  <a:rPr lang="en-US" dirty="0"/>
                  <a:t>Floating point implementation</a:t>
                </a:r>
              </a:p>
              <a:p>
                <a:pPr lvl="2"/>
                <a:r>
                  <a:rPr lang="en-US" dirty="0"/>
                  <a:t>Dedicated reference picture for each face</a:t>
                </a:r>
              </a:p>
              <a:p>
                <a:pPr lvl="2"/>
                <a:r>
                  <a:rPr lang="en-US" dirty="0"/>
                  <a:t>Size of extension: </a:t>
                </a:r>
                <a:br>
                  <a:rPr lang="en-US" dirty="0"/>
                </a:br>
                <a:r>
                  <a:rPr lang="en-US" dirty="0"/>
                  <a:t>Currently like JEM reference picture border extension, </a:t>
                </a:r>
                <a:br>
                  <a:rPr lang="en-US" dirty="0"/>
                </a:br>
                <a:r>
                  <a:rPr lang="en-US" dirty="0"/>
                  <a:t>maximum </a:t>
                </a:r>
                <a:r>
                  <a:rPr lang="en-US" dirty="0" smtClean="0"/>
                  <a:t>coding unit width </a:t>
                </a:r>
                <a:r>
                  <a:rPr lang="en-US" dirty="0"/>
                  <a:t>+ 16</a:t>
                </a:r>
                <a:br>
                  <a:rPr lang="en-US" dirty="0"/>
                </a:br>
                <a:r>
                  <a:rPr lang="en-US" dirty="0"/>
                  <a:t>Extended face size: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1280+2⋅</m:t>
                    </m:r>
                    <m:d>
                      <m:d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128+16</m:t>
                        </m:r>
                      </m:e>
                    </m:d>
                    <m:r>
                      <a:rPr lang="de-DE" b="0" i="1" smtClean="0">
                        <a:latin typeface="Cambria Math" panose="02040503050406030204" pitchFamily="18" charset="0"/>
                      </a:rPr>
                      <m:t>⇒1568×1568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 smtClean="0"/>
                  <a:t>Modified deblocking </a:t>
                </a:r>
                <a:r>
                  <a:rPr lang="en-US" dirty="0"/>
                  <a:t>filter (DBF</a:t>
                </a:r>
                <a:r>
                  <a:rPr lang="en-US" dirty="0" smtClean="0"/>
                  <a:t>):</a:t>
                </a:r>
                <a:endParaRPr lang="en-US" dirty="0"/>
              </a:p>
              <a:p>
                <a:pPr lvl="2"/>
                <a:r>
                  <a:rPr lang="en-US" dirty="0"/>
                  <a:t>Using lookup table to get correct sample locations</a:t>
                </a:r>
              </a:p>
              <a:p>
                <a:r>
                  <a:rPr lang="en-US" dirty="0"/>
                  <a:t>No additional libraries used</a:t>
                </a:r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Software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31641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Coding in a </a:t>
            </a:r>
            <a:r>
              <a:rPr lang="en-US" dirty="0" err="1" smtClean="0"/>
              <a:t>equi</a:t>
            </a:r>
            <a:r>
              <a:rPr lang="en-US" dirty="0" smtClean="0"/>
              <a:t>-angular </a:t>
            </a:r>
            <a:r>
              <a:rPr lang="en-US" dirty="0" err="1"/>
              <a:t>cubemap</a:t>
            </a:r>
            <a:r>
              <a:rPr lang="en-US" dirty="0"/>
              <a:t> projection </a:t>
            </a:r>
            <a:r>
              <a:rPr lang="en-US" dirty="0" smtClean="0"/>
              <a:t>(EAC) format with resolution </a:t>
            </a:r>
            <a:r>
              <a:rPr lang="en-CA" dirty="0"/>
              <a:t>3840x2560</a:t>
            </a:r>
            <a:endParaRPr lang="en-US" dirty="0" smtClean="0"/>
          </a:p>
          <a:p>
            <a:r>
              <a:rPr lang="en-US" dirty="0" smtClean="0"/>
              <a:t>Additional coding tools: </a:t>
            </a:r>
          </a:p>
          <a:p>
            <a:pPr lvl="1"/>
            <a:r>
              <a:rPr lang="en-US" dirty="0" smtClean="0"/>
              <a:t>Face extension</a:t>
            </a:r>
          </a:p>
          <a:p>
            <a:pPr lvl="1"/>
            <a:r>
              <a:rPr lang="en-US" dirty="0" smtClean="0"/>
              <a:t>Corrected </a:t>
            </a:r>
            <a:r>
              <a:rPr lang="en-US" dirty="0"/>
              <a:t>deblocking filter (DBF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 geometric partitioning (GEO) tools</a:t>
            </a:r>
          </a:p>
          <a:p>
            <a:r>
              <a:rPr lang="en-US" dirty="0" smtClean="0"/>
              <a:t>Tools disabled at discontinuous face boundaries</a:t>
            </a:r>
          </a:p>
          <a:p>
            <a:pPr lvl="1"/>
            <a:r>
              <a:rPr lang="en-CA" dirty="0"/>
              <a:t>Adaptive Loop Filter </a:t>
            </a:r>
            <a:r>
              <a:rPr lang="en-CA" dirty="0" smtClean="0"/>
              <a:t>(</a:t>
            </a:r>
            <a:r>
              <a:rPr lang="en-US" dirty="0" smtClean="0"/>
              <a:t>ALF)</a:t>
            </a:r>
          </a:p>
          <a:p>
            <a:pPr lvl="1"/>
            <a:r>
              <a:rPr lang="en-US" dirty="0"/>
              <a:t>Overlapped Block Motion Compensation </a:t>
            </a:r>
            <a:r>
              <a:rPr lang="en-US" dirty="0" smtClean="0"/>
              <a:t>(OBMC)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Configuration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94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Compression</a:t>
            </a:r>
            <a:r>
              <a:rPr lang="de-DE" dirty="0"/>
              <a:t> </a:t>
            </a:r>
            <a:r>
              <a:rPr lang="en-US" dirty="0"/>
              <a:t>performance</a:t>
            </a:r>
            <a:r>
              <a:rPr lang="de-DE" dirty="0"/>
              <a:t> </a:t>
            </a:r>
            <a:r>
              <a:rPr lang="de-DE" dirty="0" err="1"/>
              <a:t>against</a:t>
            </a:r>
            <a:r>
              <a:rPr lang="de-DE" dirty="0"/>
              <a:t> HM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962822"/>
              </p:ext>
            </p:extLst>
          </p:nvPr>
        </p:nvGraphicFramePr>
        <p:xfrm>
          <a:off x="383996" y="866778"/>
          <a:ext cx="11484005" cy="5158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64463"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Constraint Set 1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4463">
                <a:tc>
                  <a:txBody>
                    <a:bodyPr/>
                    <a:lstStyle/>
                    <a:p>
                      <a:pPr algn="ctr"/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Over HM16.16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702">
                <a:tc>
                  <a:txBody>
                    <a:bodyPr/>
                    <a:lstStyle/>
                    <a:p>
                      <a:pPr algn="ctr"/>
                      <a:endParaRPr lang="de-D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de-DE" sz="1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E2E WS-PSNR</a:t>
                      </a:r>
                      <a:endParaRPr lang="de-DE" sz="18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de-DE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E2E SPSNR-NN</a:t>
                      </a:r>
                      <a:endParaRPr lang="de-DE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de-DE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E2E WS-PSNR</a:t>
                      </a:r>
                      <a:endParaRPr lang="de-DE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de-DE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E2E SPSNR-NN</a:t>
                      </a:r>
                      <a:endParaRPr lang="de-DE" sz="18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algn="ctr"/>
                      <a:endParaRPr lang="de-D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BD-rate(Y)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BD-rate(U</a:t>
                      </a:r>
                      <a:r>
                        <a:rPr lang="de-DE" sz="1050">
                          <a:effectLst/>
                        </a:rPr>
                        <a:t>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BD-rate(V)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BD-rate(Y)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BD-rate(U)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BD-rate(V)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BD-PSNR(Y)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BD-PSNR(U)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BD-PSNR(V)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BD-PSNR(Y)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BD-PSNR(U)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BD-PSNR(V)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4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Balboa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-41.3%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-50.7%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-55.1%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-41.7%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-50.5%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-54.8%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1.75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1.58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1.66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1.56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1.65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4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Chairlift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-46.9%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-58.5%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-55.3%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-46.9%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-58.5%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-55.2%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1.86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2.07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1.29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1.87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2.07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1.28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4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KiteFlite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-22.8%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-53.8%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-62.0%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-23.3%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-53.7%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-62.1%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1.01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1.97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2.05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1.03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1.97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2.06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4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Harbor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-25.5%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-52.5%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-51.5%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-25.3%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-52.5%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-51.5%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0.97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0.96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135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Trolley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-21.5%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-38.9%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-45.4%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-21.6%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-38.6%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-45.3%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1.03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1.04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1.76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Average 360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-31.6%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-50.9%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-53.9%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-31.8%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-50.7%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-53.8%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1.33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1.87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1.69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1.33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1.86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1.69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Enc Time[%]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  <a:highlight>
                            <a:srgbClr val="FFFF00"/>
                          </a:highlight>
                        </a:rPr>
                        <a:t>450% invalid due to imhomogeneous platforms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Dec Time[%]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1520%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Max Delta Rate[%]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0.0%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Min Delta Rate[%]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-1.1%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Max Delta PSNR (YUV)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1.97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2.49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2.31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1.97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2.48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2.32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8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Min Delta PNSR (YUV)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 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 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0.82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0.99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1.00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0.80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>
                          <a:effectLst/>
                        </a:rPr>
                        <a:t>0.98</a:t>
                      </a:r>
                      <a:endParaRPr lang="de-D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050" dirty="0">
                          <a:effectLst/>
                        </a:rPr>
                        <a:t>0.99</a:t>
                      </a:r>
                      <a:endParaRPr lang="de-D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181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Compression</a:t>
            </a:r>
            <a:r>
              <a:rPr lang="de-DE" dirty="0"/>
              <a:t> </a:t>
            </a:r>
            <a:r>
              <a:rPr lang="de-DE" dirty="0" err="1"/>
              <a:t>performance</a:t>
            </a:r>
            <a:r>
              <a:rPr lang="de-DE" dirty="0"/>
              <a:t> </a:t>
            </a:r>
            <a:r>
              <a:rPr lang="de-DE" dirty="0" err="1"/>
              <a:t>against</a:t>
            </a:r>
            <a:r>
              <a:rPr lang="de-DE" dirty="0"/>
              <a:t> JEM (</a:t>
            </a:r>
            <a:r>
              <a:rPr lang="de-DE" dirty="0" smtClean="0"/>
              <a:t>PERP </a:t>
            </a:r>
            <a:r>
              <a:rPr lang="de-DE" dirty="0" err="1"/>
              <a:t>anchor</a:t>
            </a:r>
            <a:r>
              <a:rPr lang="de-DE" dirty="0"/>
              <a:t>)</a:t>
            </a: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027229"/>
              </p:ext>
            </p:extLst>
          </p:nvPr>
        </p:nvGraphicFramePr>
        <p:xfrm>
          <a:off x="383996" y="866772"/>
          <a:ext cx="11484005" cy="5210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50840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Constraint Set 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666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Over JEM7.0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36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de-DE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E2E WS-PSNR</a:t>
                      </a:r>
                      <a:endParaRPr lang="de-DE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E2E SPSNR-NN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E2E WS-PSNR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E2E SPSNR-NN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291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BD-rate(Y)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BD-rate(</a:t>
                      </a:r>
                      <a:r>
                        <a:rPr lang="de-DE" sz="1100">
                          <a:effectLst/>
                        </a:rPr>
                        <a:t>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0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Balboa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-9.2%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-16.3%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-15.6%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-9.8%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-15.5%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-14.8%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0.33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0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Chairlift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-23.5%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-17.1%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-18.6%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-23.5%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-17.1%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-18.5%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0.79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0.80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60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KiteFlite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-20.5%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-20.5%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0.38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0.28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0.38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60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Harbor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-8.8%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-9.1%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0.23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Trolley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-6.2%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0.18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Average 360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-10.3%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-13.0%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-15.2%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-10.6%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-12.7%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-15.1%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0.38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0.39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0.26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2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Enc Time[%]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56% invalid due to inhomogeneous platforms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2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Dec Time[%]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199%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Max Delta Rate[%]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22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Min Delta Rate[%]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98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Max Delta PSNR (YUV)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0.91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0.52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0.54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0.91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0.51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0.54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98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Min Delta PNSR (YUV)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0.03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0.05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4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Compression</a:t>
            </a:r>
            <a:r>
              <a:rPr lang="de-DE" dirty="0"/>
              <a:t> </a:t>
            </a:r>
            <a:r>
              <a:rPr lang="de-DE" dirty="0" err="1"/>
              <a:t>performance</a:t>
            </a:r>
            <a:r>
              <a:rPr lang="de-DE" dirty="0"/>
              <a:t> </a:t>
            </a:r>
            <a:r>
              <a:rPr lang="de-DE" dirty="0" err="1"/>
              <a:t>against</a:t>
            </a:r>
            <a:r>
              <a:rPr lang="de-DE" dirty="0"/>
              <a:t> JEM (EAC </a:t>
            </a:r>
            <a:r>
              <a:rPr lang="de-DE" dirty="0" err="1"/>
              <a:t>anchor</a:t>
            </a:r>
            <a:r>
              <a:rPr lang="de-DE" dirty="0"/>
              <a:t>)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918860"/>
              </p:ext>
            </p:extLst>
          </p:nvPr>
        </p:nvGraphicFramePr>
        <p:xfrm>
          <a:off x="384000" y="857247"/>
          <a:ext cx="11484005" cy="52296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3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8338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244578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effectLst/>
                        </a:rPr>
                        <a:t>Constraint</a:t>
                      </a:r>
                      <a:r>
                        <a:rPr lang="de-DE" sz="1100" dirty="0">
                          <a:effectLst/>
                        </a:rPr>
                        <a:t> Set 1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578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Over JEM7.0 EAC modified face </a:t>
                      </a:r>
                      <a:r>
                        <a:rPr lang="en-US" sz="1100" dirty="0" err="1">
                          <a:effectLst/>
                        </a:rPr>
                        <a:t>arrangment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400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E2E WS-PSNR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E2E SPSNR-NN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de-DE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 smtClean="0">
                          <a:effectLst/>
                        </a:rPr>
                        <a:t>E2E </a:t>
                      </a:r>
                      <a:r>
                        <a:rPr lang="de-DE" sz="1100" dirty="0">
                          <a:effectLst/>
                        </a:rPr>
                        <a:t>WS-PSNR</a:t>
                      </a:r>
                      <a:endParaRPr lang="de-DE" sz="20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E2E SPSNR-NN</a:t>
                      </a:r>
                      <a:endParaRPr lang="de-DE" sz="20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267">
                <a:tc>
                  <a:txBody>
                    <a:bodyPr/>
                    <a:lstStyle/>
                    <a:p>
                      <a:endParaRPr lang="de-D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BD-rate(V)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BD-PSNR(U)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BD-PSNR(Y)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BD-PSNR(U)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BD-PSNR(V)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5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Balboa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-3.7%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-8.8%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-9.4%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-4.6%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-8.8%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-8.8%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0.13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0.13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5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Chairlift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-3.8%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-3.1%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-3.8%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0.05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5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KiteFlite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-2.5%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-2.5%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57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Harbor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-4.7%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-4.7%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0.09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Trolley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-0.1%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0.02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0.01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2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Average 360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-1.6%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-3.5%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-3.2%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-1.7%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-3.3%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-3.1%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0.06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0.05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0.04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2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Enc Time[%]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99%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22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Dec Time[%]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100">
                          <a:effectLst/>
                        </a:rPr>
                        <a:t>174%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22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Max Delta Rate[%]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22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Min Delta Rate[%]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-1.1%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66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Max Delta PSNR (YUV)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0.10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664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Min Delta PNSR (YUV)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 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0.00</a:t>
                      </a:r>
                      <a:endParaRPr lang="de-DE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0.00</a:t>
                      </a:r>
                      <a:endParaRPr lang="de-DE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7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3751287" cy="4448700"/>
          </a:xfrm>
        </p:spPr>
        <p:txBody>
          <a:bodyPr/>
          <a:lstStyle/>
          <a:p>
            <a:r>
              <a:rPr lang="en-US" dirty="0" smtClean="0"/>
              <a:t>High gains (</a:t>
            </a:r>
            <a:r>
              <a:rPr lang="de-DE" dirty="0" smtClean="0"/>
              <a:t>&gt; 3%) </a:t>
            </a:r>
            <a:r>
              <a:rPr lang="en-US" dirty="0" smtClean="0"/>
              <a:t>for sequences with moving cameras</a:t>
            </a:r>
          </a:p>
          <a:p>
            <a:r>
              <a:rPr lang="en-US" dirty="0" smtClean="0"/>
              <a:t>Number of affected blocks relatively small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Compression</a:t>
            </a:r>
            <a:r>
              <a:rPr lang="de-DE" dirty="0"/>
              <a:t> </a:t>
            </a:r>
            <a:r>
              <a:rPr lang="de-DE" dirty="0" err="1"/>
              <a:t>performance</a:t>
            </a:r>
            <a:r>
              <a:rPr lang="de-DE" dirty="0"/>
              <a:t> </a:t>
            </a:r>
            <a:r>
              <a:rPr lang="de-DE" dirty="0" err="1"/>
              <a:t>against</a:t>
            </a:r>
            <a:r>
              <a:rPr lang="de-DE" dirty="0"/>
              <a:t> JEM (EAC </a:t>
            </a:r>
            <a:r>
              <a:rPr lang="de-DE" dirty="0" err="1"/>
              <a:t>anchor</a:t>
            </a:r>
            <a:r>
              <a:rPr lang="de-DE" dirty="0"/>
              <a:t>)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4991100" y="1152000"/>
            <a:ext cx="6876900" cy="4584601"/>
            <a:chOff x="4369016" y="1024577"/>
            <a:chExt cx="7474384" cy="4982924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9016" y="1024577"/>
              <a:ext cx="7474384" cy="4982923"/>
            </a:xfrm>
            <a:prstGeom prst="rect">
              <a:avLst/>
            </a:prstGeom>
          </p:spPr>
        </p:pic>
        <p:sp>
          <p:nvSpPr>
            <p:cNvPr id="5" name="Rechteck 4"/>
            <p:cNvSpPr/>
            <p:nvPr/>
          </p:nvSpPr>
          <p:spPr>
            <a:xfrm>
              <a:off x="4369016" y="1024577"/>
              <a:ext cx="7474384" cy="248062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/>
            <p:cNvSpPr/>
            <p:nvPr/>
          </p:nvSpPr>
          <p:spPr>
            <a:xfrm>
              <a:off x="4369016" y="3505201"/>
              <a:ext cx="7474384" cy="2502299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Rechteck 17"/>
            <p:cNvSpPr/>
            <p:nvPr/>
          </p:nvSpPr>
          <p:spPr>
            <a:xfrm>
              <a:off x="6873456" y="1024577"/>
              <a:ext cx="2473744" cy="4982924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20554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748286"/>
          </a:xfrm>
        </p:spPr>
        <p:txBody>
          <a:bodyPr/>
          <a:lstStyle/>
          <a:p>
            <a:r>
              <a:rPr lang="en-CA" dirty="0" smtClean="0"/>
              <a:t>Decoder </a:t>
            </a:r>
          </a:p>
          <a:p>
            <a:pPr lvl="1"/>
            <a:r>
              <a:rPr lang="en-CA" dirty="0" smtClean="0"/>
              <a:t>Runtime </a:t>
            </a:r>
            <a:r>
              <a:rPr lang="en-CA" dirty="0"/>
              <a:t>against HM 16.16 (PERP anchor): 1520% on average </a:t>
            </a:r>
          </a:p>
          <a:p>
            <a:pPr lvl="1"/>
            <a:r>
              <a:rPr lang="en-CA" dirty="0"/>
              <a:t>Runtime </a:t>
            </a:r>
            <a:r>
              <a:rPr lang="en-CA" dirty="0" smtClean="0"/>
              <a:t>against </a:t>
            </a:r>
            <a:r>
              <a:rPr lang="en-CA" dirty="0"/>
              <a:t>JEM 7.0 (PERP anchor): 199% on average</a:t>
            </a:r>
          </a:p>
          <a:p>
            <a:pPr lvl="1"/>
            <a:r>
              <a:rPr lang="en-CA" dirty="0"/>
              <a:t>Runtime </a:t>
            </a:r>
            <a:r>
              <a:rPr lang="en-CA" dirty="0" smtClean="0"/>
              <a:t>against </a:t>
            </a:r>
            <a:r>
              <a:rPr lang="en-CA" dirty="0"/>
              <a:t>JEM 7.0 (EAC anchor): 174% on average.</a:t>
            </a:r>
          </a:p>
          <a:p>
            <a:pPr lvl="1"/>
            <a:r>
              <a:rPr lang="en-CA" dirty="0" smtClean="0"/>
              <a:t>Runtimes do </a:t>
            </a:r>
            <a:r>
              <a:rPr lang="en-CA" dirty="0"/>
              <a:t>not include conversion of the decoded YUV back to the input projection format (EAC to ERP).</a:t>
            </a:r>
            <a:endParaRPr lang="de-DE" dirty="0"/>
          </a:p>
          <a:p>
            <a:pPr lvl="1"/>
            <a:r>
              <a:rPr lang="en-CA" dirty="0" smtClean="0"/>
              <a:t>Maximum </a:t>
            </a:r>
            <a:r>
              <a:rPr lang="en-CA" dirty="0"/>
              <a:t>required memory was 9.46 </a:t>
            </a:r>
            <a:r>
              <a:rPr lang="en-CA" dirty="0" smtClean="0"/>
              <a:t>GB (due to chosen implementation)</a:t>
            </a:r>
            <a:endParaRPr lang="en-CA" dirty="0"/>
          </a:p>
          <a:p>
            <a:r>
              <a:rPr lang="en-CA" dirty="0" smtClean="0"/>
              <a:t>Encoder</a:t>
            </a:r>
            <a:endParaRPr lang="en-CA" dirty="0"/>
          </a:p>
          <a:p>
            <a:pPr lvl="1"/>
            <a:r>
              <a:rPr lang="en-CA" dirty="0"/>
              <a:t>Runtime </a:t>
            </a:r>
            <a:r>
              <a:rPr lang="en-CA" dirty="0" smtClean="0"/>
              <a:t>against </a:t>
            </a:r>
            <a:r>
              <a:rPr lang="en-CA" dirty="0"/>
              <a:t>HM 16.16 and JEM 7.0 (PERP anchor) implausibly low</a:t>
            </a:r>
          </a:p>
          <a:p>
            <a:pPr lvl="2"/>
            <a:r>
              <a:rPr lang="en-CA" dirty="0"/>
              <a:t>Probably due to measurement methodology, using ratio of HM/JEM anchor encoding times</a:t>
            </a:r>
          </a:p>
          <a:p>
            <a:pPr lvl="1"/>
            <a:r>
              <a:rPr lang="en-CA" dirty="0"/>
              <a:t>Runtime </a:t>
            </a:r>
            <a:r>
              <a:rPr lang="en-CA" dirty="0" smtClean="0"/>
              <a:t>against </a:t>
            </a:r>
            <a:r>
              <a:rPr lang="en-CA" dirty="0"/>
              <a:t>HM 16.16 and JEM 7.0 (EAC anchor): 99% on average</a:t>
            </a:r>
            <a:endParaRPr lang="de-DE" dirty="0"/>
          </a:p>
          <a:p>
            <a:pPr lvl="1"/>
            <a:r>
              <a:rPr lang="en-CA" dirty="0" smtClean="0"/>
              <a:t>Maximum </a:t>
            </a:r>
            <a:r>
              <a:rPr lang="en-CA" dirty="0"/>
              <a:t>required memory was 14.69 GB (due to chosen implementation)</a:t>
            </a:r>
            <a:endParaRPr lang="en-CA" dirty="0" smtClean="0"/>
          </a:p>
          <a:p>
            <a:r>
              <a:rPr lang="en-CA" dirty="0"/>
              <a:t>Coded </a:t>
            </a:r>
            <a:r>
              <a:rPr lang="en-CA" dirty="0" smtClean="0"/>
              <a:t>resolution: 3840x2560 - 1.17 </a:t>
            </a:r>
            <a:r>
              <a:rPr lang="en-CA" dirty="0"/>
              <a:t>times the number of pixels compared to the PERP anchors </a:t>
            </a:r>
            <a:endParaRPr lang="en-CA" dirty="0" smtClean="0"/>
          </a:p>
          <a:p>
            <a:r>
              <a:rPr lang="en-CA" dirty="0" smtClean="0"/>
              <a:t>Example implementation, not optimized. Focus was on easy implementation, thus using picture level implementation for decoder, although block level implementation would likely be more efficient</a:t>
            </a:r>
          </a:p>
          <a:p>
            <a:pPr lvl="1"/>
            <a:r>
              <a:rPr lang="en-CA" dirty="0" smtClean="0"/>
              <a:t>Current implementation needs additional 212 MB per reference picture</a:t>
            </a:r>
          </a:p>
          <a:p>
            <a:pPr lvl="1"/>
            <a:r>
              <a:rPr lang="en-CA" dirty="0" smtClean="0"/>
              <a:t>Memory efficient implementation requires at most  15 MB</a:t>
            </a:r>
            <a:endParaRPr lang="en-CA" dirty="0"/>
          </a:p>
          <a:p>
            <a:pPr lvl="1"/>
            <a:endParaRPr lang="en-US" dirty="0"/>
          </a:p>
          <a:p>
            <a:endParaRPr lang="en-US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Complexity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673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Face extension </a:t>
            </a:r>
          </a:p>
          <a:p>
            <a:pPr lvl="1"/>
            <a:r>
              <a:rPr lang="en-US" dirty="0" smtClean="0"/>
              <a:t>gives high gains for sequences with moving camera</a:t>
            </a:r>
          </a:p>
          <a:p>
            <a:r>
              <a:rPr lang="en-US" dirty="0" smtClean="0"/>
              <a:t>Modified loop filters</a:t>
            </a:r>
          </a:p>
          <a:p>
            <a:pPr lvl="1"/>
            <a:r>
              <a:rPr lang="en-US" dirty="0" smtClean="0"/>
              <a:t>at the moment only </a:t>
            </a:r>
            <a:r>
              <a:rPr lang="en-US" dirty="0"/>
              <a:t>deblocking filter </a:t>
            </a:r>
            <a:r>
              <a:rPr lang="en-US" dirty="0" smtClean="0"/>
              <a:t>(DBF)</a:t>
            </a:r>
          </a:p>
          <a:p>
            <a:pPr lvl="1"/>
            <a:r>
              <a:rPr lang="en-US" dirty="0" smtClean="0"/>
              <a:t>visibly reduce artifacts at face boundaries</a:t>
            </a:r>
          </a:p>
          <a:p>
            <a:pPr lvl="1"/>
            <a:r>
              <a:rPr lang="en-US" dirty="0" smtClean="0"/>
              <a:t>low complexity</a:t>
            </a:r>
          </a:p>
          <a:p>
            <a:r>
              <a:rPr lang="en-US" dirty="0" smtClean="0"/>
              <a:t>Tools tested for </a:t>
            </a:r>
            <a:r>
              <a:rPr lang="en-US" dirty="0" err="1" smtClean="0"/>
              <a:t>equi</a:t>
            </a:r>
            <a:r>
              <a:rPr lang="en-US" dirty="0"/>
              <a:t>-</a:t>
            </a:r>
            <a:r>
              <a:rPr lang="en-US" dirty="0" smtClean="0"/>
              <a:t>angular </a:t>
            </a:r>
            <a:r>
              <a:rPr lang="en-US" dirty="0" err="1" smtClean="0"/>
              <a:t>cubemap</a:t>
            </a:r>
            <a:r>
              <a:rPr lang="en-US" dirty="0" smtClean="0"/>
              <a:t> projection (EAC) format</a:t>
            </a:r>
          </a:p>
          <a:p>
            <a:r>
              <a:rPr lang="en-US" dirty="0" smtClean="0"/>
              <a:t>Can be implemented for other projection formats as well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318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309852" cy="4448700"/>
          </a:xfrm>
        </p:spPr>
        <p:txBody>
          <a:bodyPr/>
          <a:lstStyle/>
          <a:p>
            <a:r>
              <a:rPr lang="en-US" dirty="0" smtClean="0"/>
              <a:t>Special characteristics of 360°content</a:t>
            </a:r>
          </a:p>
          <a:p>
            <a:pPr lvl="1"/>
            <a:r>
              <a:rPr lang="de-DE" dirty="0" smtClean="0"/>
              <a:t>360° </a:t>
            </a:r>
            <a:r>
              <a:rPr lang="en-US" dirty="0" smtClean="0"/>
              <a:t>symmetry not exploited by current codecs</a:t>
            </a:r>
          </a:p>
          <a:p>
            <a:pPr lvl="2"/>
            <a:r>
              <a:rPr lang="en-US" dirty="0" smtClean="0"/>
              <a:t>Motion across face boundaries possible</a:t>
            </a:r>
          </a:p>
          <a:p>
            <a:pPr lvl="1"/>
            <a:r>
              <a:rPr lang="en-US" dirty="0" smtClean="0"/>
              <a:t>Geometric</a:t>
            </a:r>
            <a:r>
              <a:rPr lang="de-DE" dirty="0" smtClean="0"/>
              <a:t> </a:t>
            </a:r>
            <a:r>
              <a:rPr lang="en-US" dirty="0" smtClean="0"/>
              <a:t>distortions</a:t>
            </a:r>
          </a:p>
          <a:p>
            <a:pPr lvl="2"/>
            <a:r>
              <a:rPr lang="en-US" dirty="0" smtClean="0"/>
              <a:t>Motion compensation suboptimal</a:t>
            </a:r>
          </a:p>
          <a:p>
            <a:pPr lvl="2"/>
            <a:r>
              <a:rPr lang="en-US" dirty="0" smtClean="0"/>
              <a:t>Not correctly treated by loop filters</a:t>
            </a:r>
          </a:p>
          <a:p>
            <a:pPr lvl="1"/>
            <a:r>
              <a:rPr lang="en-US" dirty="0" smtClean="0"/>
              <a:t>Here shown for cube, but similar problems for other coding formats</a:t>
            </a:r>
          </a:p>
          <a:p>
            <a:pPr lvl="1"/>
            <a:endParaRPr lang="en-US" dirty="0"/>
          </a:p>
          <a:p>
            <a:r>
              <a:rPr lang="en-US" dirty="0" smtClean="0"/>
              <a:t>Proposal: Doing things correctly that “broke” for 360°content</a:t>
            </a:r>
          </a:p>
          <a:p>
            <a:pPr lvl="1"/>
            <a:r>
              <a:rPr lang="en-US" dirty="0" smtClean="0"/>
              <a:t>Face extension for motion estimation and compensation</a:t>
            </a:r>
          </a:p>
          <a:p>
            <a:pPr lvl="1"/>
            <a:r>
              <a:rPr lang="en-US" dirty="0" smtClean="0"/>
              <a:t>Loop filtering over continuous boundaries according to 3D arrangement</a:t>
            </a: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Motivation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890" y="1373543"/>
            <a:ext cx="6008419" cy="4005613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8430621" y="1117065"/>
            <a:ext cx="512956" cy="512956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8430621" y="5122678"/>
            <a:ext cx="512956" cy="512956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7445597" y="4609722"/>
            <a:ext cx="512956" cy="512956"/>
          </a:xfrm>
          <a:prstGeom prst="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525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Proposal for </a:t>
            </a:r>
            <a:r>
              <a:rPr lang="en-US" dirty="0" smtClean="0"/>
              <a:t>360 </a:t>
            </a:r>
            <a:r>
              <a:rPr lang="en-US" dirty="0"/>
              <a:t>video coding:</a:t>
            </a:r>
          </a:p>
          <a:p>
            <a:pPr lvl="1"/>
            <a:r>
              <a:rPr lang="en-US" dirty="0"/>
              <a:t>Geometry corrected references for motion compensation</a:t>
            </a:r>
          </a:p>
          <a:p>
            <a:pPr lvl="1"/>
            <a:r>
              <a:rPr lang="en-US" dirty="0" smtClean="0"/>
              <a:t>Loop filtering corrected according to face arrangement</a:t>
            </a:r>
            <a:endParaRPr lang="en-US" dirty="0"/>
          </a:p>
          <a:p>
            <a:r>
              <a:rPr lang="en-US" dirty="0"/>
              <a:t>Observable compression gains, specifically on </a:t>
            </a:r>
            <a:r>
              <a:rPr lang="en-US" dirty="0" smtClean="0"/>
              <a:t>360°content </a:t>
            </a:r>
            <a:r>
              <a:rPr lang="en-US" dirty="0"/>
              <a:t>with moving camera</a:t>
            </a:r>
          </a:p>
          <a:p>
            <a:endParaRPr lang="en-US" dirty="0"/>
          </a:p>
          <a:p>
            <a:r>
              <a:rPr lang="en-US" dirty="0"/>
              <a:t>Recommendation</a:t>
            </a:r>
          </a:p>
          <a:p>
            <a:pPr lvl="1"/>
            <a:r>
              <a:rPr lang="en-CA" dirty="0" smtClean="0"/>
              <a:t>Consideration for the </a:t>
            </a:r>
            <a:r>
              <a:rPr lang="en-CA" dirty="0"/>
              <a:t>new standard for Video Compression Technology with Capability beyond HEVC</a:t>
            </a:r>
            <a:endParaRPr lang="en-US" dirty="0"/>
          </a:p>
          <a:p>
            <a:pPr lvl="1"/>
            <a:r>
              <a:rPr lang="en-US" dirty="0"/>
              <a:t>Further investigation </a:t>
            </a:r>
            <a:r>
              <a:rPr lang="en-CA" dirty="0"/>
              <a:t>of the interaction of the proposed tools with other tools in the corresponding test model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339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Equi-angular </a:t>
                </a:r>
                <a:r>
                  <a:rPr lang="en-US" dirty="0" err="1"/>
                  <a:t>cubemap</a:t>
                </a:r>
                <a:r>
                  <a:rPr lang="en-US" dirty="0"/>
                  <a:t> </a:t>
                </a:r>
                <a:r>
                  <a:rPr lang="en-US" dirty="0" smtClean="0"/>
                  <a:t>projection (EAC) </a:t>
                </a:r>
                <a:r>
                  <a:rPr lang="en-US" dirty="0"/>
                  <a:t>is used </a:t>
                </a:r>
                <a:r>
                  <a:rPr lang="en-US" dirty="0" smtClean="0"/>
                  <a:t>with a compact </a:t>
                </a:r>
                <a:r>
                  <a:rPr lang="en-US" dirty="0"/>
                  <a:t>3x2 cube face arrangement</a:t>
                </a:r>
              </a:p>
              <a:p>
                <a:r>
                  <a:rPr lang="en-US" dirty="0" smtClean="0"/>
                  <a:t>For simple implementation:</a:t>
                </a:r>
              </a:p>
              <a:p>
                <a:pPr lvl="1"/>
                <a:r>
                  <a:rPr lang="en-US" dirty="0" smtClean="0"/>
                  <a:t>Face </a:t>
                </a:r>
                <a:r>
                  <a:rPr lang="en-US" dirty="0"/>
                  <a:t>resolution required to be multiple of maximum coding unit size</a:t>
                </a:r>
              </a:p>
              <a:p>
                <a:pPr lvl="1"/>
                <a:r>
                  <a:rPr lang="en-CA" dirty="0"/>
                  <a:t>The same coded resolution was used for all sequences: </a:t>
                </a:r>
                <a:r>
                  <a:rPr lang="en-CA" dirty="0" smtClean="0"/>
                  <a:t>3840x2560</a:t>
                </a:r>
                <a:br>
                  <a:rPr lang="en-CA" dirty="0" smtClean="0"/>
                </a:br>
                <a:r>
                  <a:rPr lang="en-CA" dirty="0" smtClean="0">
                    <a:sym typeface="Wingdings" panose="05000000000000000000" pitchFamily="2" charset="2"/>
                  </a:rPr>
                  <a:t> </a:t>
                </a:r>
                <a:r>
                  <a:rPr lang="en-CA" dirty="0"/>
                  <a:t>number of </a:t>
                </a:r>
                <a:r>
                  <a:rPr lang="en-CA" dirty="0" smtClean="0"/>
                  <a:t>pixels: 1.17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CA" dirty="0" smtClean="0"/>
                  <a:t> compared to the anchors to be coded</a:t>
                </a:r>
                <a:endParaRPr lang="en-US" dirty="0"/>
              </a:p>
              <a:p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Projection format</a:t>
            </a:r>
            <a:endParaRPr lang="de-DE" dirty="0"/>
          </a:p>
        </p:txBody>
      </p:sp>
      <p:pic>
        <p:nvPicPr>
          <p:cNvPr id="4" name="그림 8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8" r="53787"/>
          <a:stretch/>
        </p:blipFill>
        <p:spPr bwMode="auto">
          <a:xfrm>
            <a:off x="5770464" y="3376350"/>
            <a:ext cx="562013" cy="1728579"/>
          </a:xfrm>
          <a:prstGeom prst="rect">
            <a:avLst/>
          </a:prstGeom>
          <a:noFill/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38" y="2576582"/>
            <a:ext cx="4532337" cy="343091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5"/>
          <a:srcRect l="1618" t="1847" r="2007" b="1408"/>
          <a:stretch/>
        </p:blipFill>
        <p:spPr>
          <a:xfrm>
            <a:off x="7084946" y="3107494"/>
            <a:ext cx="3386408" cy="226628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830719" y="5102079"/>
            <a:ext cx="33937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/>
              <a:t>Cube 4x3 </a:t>
            </a:r>
            <a:r>
              <a:rPr lang="de-DE" sz="1400" b="1" dirty="0" err="1"/>
              <a:t>face</a:t>
            </a:r>
            <a:r>
              <a:rPr lang="de-DE" sz="1400" b="1" dirty="0"/>
              <a:t> </a:t>
            </a:r>
            <a:r>
              <a:rPr lang="de-DE" sz="1400" b="1" dirty="0" err="1"/>
              <a:t>arrangement</a:t>
            </a:r>
            <a:endParaRPr lang="en-US" sz="1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9275199" y="2280340"/>
            <a:ext cx="25818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EAC </a:t>
            </a:r>
            <a:r>
              <a:rPr lang="de-DE" sz="1400" b="1" dirty="0" err="1" smtClean="0"/>
              <a:t>projection</a:t>
            </a:r>
            <a:r>
              <a:rPr lang="de-DE" sz="1400" b="1" dirty="0" smtClean="0"/>
              <a:t> in </a:t>
            </a:r>
            <a:r>
              <a:rPr lang="de-DE" sz="1400" b="1" dirty="0" err="1" smtClean="0"/>
              <a:t>compact</a:t>
            </a:r>
            <a:r>
              <a:rPr lang="de-DE" sz="1400" b="1" dirty="0" smtClean="0"/>
              <a:t> 3x2 </a:t>
            </a:r>
            <a:r>
              <a:rPr lang="de-DE" sz="1400" b="1" dirty="0" err="1" smtClean="0"/>
              <a:t>face</a:t>
            </a:r>
            <a:r>
              <a:rPr lang="de-DE" sz="1400" b="1" dirty="0" smtClean="0"/>
              <a:t> </a:t>
            </a:r>
            <a:r>
              <a:rPr lang="de-DE" sz="1400" b="1" dirty="0" err="1" smtClean="0"/>
              <a:t>arrangement</a:t>
            </a:r>
            <a:endParaRPr lang="de-DE" sz="1400" b="1" dirty="0" smtClean="0"/>
          </a:p>
          <a:p>
            <a:r>
              <a:rPr lang="en-US" sz="1400" b="1" dirty="0" smtClean="0"/>
              <a:t>Face resolution: 1280x1280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18598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/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73038" y="1152000"/>
                <a:ext cx="5606848" cy="4448700"/>
              </a:xfrm>
            </p:spPr>
            <p:txBody>
              <a:bodyPr/>
              <a:lstStyle/>
              <a:p>
                <a:r>
                  <a:rPr lang="en-US" dirty="0" smtClean="0"/>
                  <a:t>Faces share camera center</a:t>
                </a:r>
              </a:p>
              <a:p>
                <a:r>
                  <a:rPr lang="en-US" dirty="0"/>
                  <a:t>Mapping between image planes: </a:t>
                </a:r>
                <a:r>
                  <a:rPr lang="en-US" dirty="0" err="1" smtClean="0"/>
                  <a:t>Homography</a:t>
                </a:r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 smtClean="0"/>
              </a:p>
              <a:p>
                <a:endParaRPr lang="en-US" dirty="0"/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 hangingPunct="0">
                  <a:buNone/>
                </a:pPr>
                <a:r>
                  <a:rPr lang="en-US" dirty="0"/>
                  <a:t>Homography decomposition:</a:t>
                </a:r>
              </a:p>
              <a:p>
                <a:pPr lvl="0"/>
                <a:r>
                  <a:rPr lang="en-US" dirty="0" smtClean="0"/>
                  <a:t>Project 2D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1">
                            <a:latin typeface="Cambria Math" panose="02040503050406030204" pitchFamily="18" charset="0"/>
                          </a:rPr>
                          <m:t>𝐩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 b="0" i="0" smtClean="0">
                            <a:latin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r>
                  <a:rPr lang="en-US" dirty="0" smtClean="0"/>
                  <a:t> to 3D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1">
                            <a:latin typeface="Cambria Math" panose="02040503050406030204" pitchFamily="18" charset="0"/>
                          </a:rPr>
                          <m:t>𝐩</m:t>
                        </m:r>
                      </m:e>
                      <m:sub>
                        <m:sSub>
                          <m:sSubPr>
                            <m:ctrlPr>
                              <a:rPr lang="en-CA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B</m:t>
                            </m:r>
                          </m:e>
                          <m:sub>
                            <m:r>
                              <a:rPr lang="en-US" b="0" i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1">
                            <a:latin typeface="Cambria Math" panose="02040503050406030204" pitchFamily="18" charset="0"/>
                          </a:rPr>
                          <m:t>𝐩</m:t>
                        </m:r>
                      </m:e>
                      <m:sub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sub>
                    </m:sSub>
                  </m:oMath>
                </a14:m>
                <a:endParaRPr lang="en-US" dirty="0"/>
              </a:p>
              <a:p>
                <a:pPr lvl="0"/>
                <a:r>
                  <a:rPr lang="en-US" dirty="0"/>
                  <a:t>Change of coordinate system: </a:t>
                </a:r>
                <a:r>
                  <a:rPr lang="en-US" dirty="0" smtClean="0"/>
                  <a:t>rotate by </a:t>
                </a: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CA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/>
                  <a:t>around </a:t>
                </a:r>
                <a:r>
                  <a:rPr lang="en-US" dirty="0"/>
                  <a:t>the shared edge of the </a:t>
                </a:r>
                <a:r>
                  <a:rPr lang="en-US" dirty="0" smtClean="0"/>
                  <a:t>faces</a:t>
                </a:r>
                <a:endParaRPr lang="en-CA" dirty="0"/>
              </a:p>
              <a:p>
                <a:pPr lvl="0"/>
                <a:r>
                  <a:rPr lang="en-US" dirty="0" smtClean="0"/>
                  <a:t>Project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1">
                            <a:latin typeface="Cambria Math" panose="02040503050406030204" pitchFamily="18" charset="0"/>
                          </a:rPr>
                          <m:t>𝐩</m:t>
                        </m:r>
                      </m:e>
                      <m:sub>
                        <m:sSub>
                          <m:sSubPr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A</m:t>
                            </m:r>
                          </m:e>
                          <m:sub>
                            <m:r>
                              <a:rPr lang="en-US"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D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 smtClean="0"/>
                  <a:t> </a:t>
                </a:r>
                <a:r>
                  <a:rPr lang="en-US" dirty="0"/>
                  <a:t>to </a:t>
                </a:r>
                <a:r>
                  <a:rPr lang="en-US" dirty="0" smtClean="0"/>
                  <a:t>2D face point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1">
                            <a:latin typeface="Cambria Math" panose="02040503050406030204" pitchFamily="18" charset="0"/>
                          </a:rPr>
                          <m:t>𝐩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2" name="Textplatzhalt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73038" y="1152000"/>
                <a:ext cx="5606848" cy="4448700"/>
              </a:xfrm>
              <a:blipFill rotWithShape="0">
                <a:blip r:embed="rId2"/>
                <a:stretch>
                  <a:fillRect l="-2500" t="-1781" r="-260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360°coding </a:t>
            </a:r>
            <a:r>
              <a:rPr lang="en-US" dirty="0"/>
              <a:t>tools - </a:t>
            </a:r>
            <a:r>
              <a:rPr lang="de-DE" dirty="0"/>
              <a:t>Face </a:t>
            </a:r>
            <a:r>
              <a:rPr lang="en-US" dirty="0"/>
              <a:t>extension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86" y="882535"/>
            <a:ext cx="5877151" cy="51249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hteck 4"/>
              <p:cNvSpPr/>
              <p:nvPr/>
            </p:nvSpPr>
            <p:spPr>
              <a:xfrm>
                <a:off x="546159" y="1887725"/>
                <a:ext cx="4700197" cy="12070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1" i="1">
                              <a:latin typeface="Cambria Math" panose="02040503050406030204" pitchFamily="18" charset="0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A</m:t>
                          </m:r>
                        </m:sub>
                      </m:sSub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b="1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de-DE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b="1" i="1">
                                        <a:latin typeface="Cambria Math" panose="02040503050406030204" pitchFamily="18" charset="0"/>
                                      </a:rPr>
                                      <m:t>𝐊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>
                                        <a:latin typeface="Cambria Math" panose="02040503050406030204" pitchFamily="18" charset="0"/>
                                      </a:rPr>
                                      <m:t>A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CA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CA" b="1" i="1">
                                    <a:latin typeface="Cambria Math" panose="02040503050406030204" pitchFamily="18" charset="0"/>
                                  </a:rPr>
                                  <m:t>𝐑</m:t>
                                </m:r>
                                <m:d>
                                  <m:d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𝜃</m:t>
                                    </m:r>
                                  </m:e>
                                </m:d>
                              </m:e>
                              <m:e>
                                <m:r>
                                  <a:rPr lang="en-CA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</m:mr>
                            <m:mr>
                              <m:e>
                                <m:r>
                                  <a:rPr lang="en-CA" b="1" i="1">
                                    <a:latin typeface="Cambria Math" panose="02040503050406030204" pitchFamily="18" charset="0"/>
                                  </a:rPr>
                                  <m:t>𝟎</m:t>
                                </m:r>
                              </m:e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de-DE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  <m:e>
                                <m:sSubSup>
                                  <m:sSubSup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CA" b="1" i="1">
                                        <a:latin typeface="Cambria Math" panose="02040503050406030204" pitchFamily="18" charset="0"/>
                                      </a:rPr>
                                      <m:t>𝐊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CA">
                                        <a:latin typeface="Cambria Math" panose="02040503050406030204" pitchFamily="18" charset="0"/>
                                      </a:rPr>
                                      <m:t>B</m:t>
                                    </m:r>
                                  </m:sub>
                                  <m:sup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CA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mr>
                            <m:m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de-DE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𝑍</m:t>
                                    </m:r>
                                  </m:e>
                                  <m:sup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de-DE" i="1" dirty="0" smtClean="0">
                  <a:latin typeface="Cambria Math" panose="02040503050406030204" pitchFamily="18" charset="0"/>
                </a:endParaRPr>
              </a:p>
              <a:p>
                <a:endParaRPr lang="en-CA" i="1" dirty="0" smtClean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b="1" i="1">
                              <a:latin typeface="Cambria Math" panose="02040503050406030204" pitchFamily="18" charset="0"/>
                            </a:rPr>
                            <m:t>𝐊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A</m:t>
                          </m:r>
                        </m:sub>
                      </m:sSub>
                      <m:r>
                        <a:rPr lang="en-CA" b="1" i="1">
                          <a:latin typeface="Cambria Math" panose="02040503050406030204" pitchFamily="18" charset="0"/>
                        </a:rPr>
                        <m:t>𝐑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)</m:t>
                      </m:r>
                      <m:sSubSup>
                        <m:sSubSup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CA" b="1" i="1">
                              <a:latin typeface="Cambria Math" panose="02040503050406030204" pitchFamily="18" charset="0"/>
                            </a:rPr>
                            <m:t>𝐊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CA">
                              <a:latin typeface="Cambria Math" panose="02040503050406030204" pitchFamily="18" charset="0"/>
                            </a:rPr>
                            <m:t>B</m:t>
                          </m:r>
                        </m:sub>
                        <m:sup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" name="Rechteck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159" y="1887725"/>
                <a:ext cx="4700197" cy="1207062"/>
              </a:xfrm>
              <a:prstGeom prst="rect">
                <a:avLst/>
              </a:prstGeom>
              <a:blipFill rotWithShape="0">
                <a:blip r:embed="rId4"/>
                <a:stretch>
                  <a:fillRect b="-353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533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73038" y="201600"/>
            <a:ext cx="11494962" cy="543600"/>
          </a:xfrm>
        </p:spPr>
        <p:txBody>
          <a:bodyPr/>
          <a:lstStyle/>
          <a:p>
            <a:r>
              <a:rPr lang="en-US" dirty="0" smtClean="0"/>
              <a:t>360°coding </a:t>
            </a:r>
            <a:r>
              <a:rPr lang="en-US" dirty="0"/>
              <a:t>tools - </a:t>
            </a:r>
            <a:r>
              <a:rPr lang="de-DE" dirty="0"/>
              <a:t>Face </a:t>
            </a:r>
            <a:r>
              <a:rPr lang="en-US" dirty="0"/>
              <a:t>extension for </a:t>
            </a:r>
            <a:r>
              <a:rPr lang="en-US" dirty="0" smtClean="0"/>
              <a:t>cube projection (EAC/CMP/ACP)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platzhalter 4"/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601071" y="1496449"/>
                <a:ext cx="2630033" cy="1397907"/>
              </a:xfrm>
            </p:spPr>
            <p:txBody>
              <a:bodyPr/>
              <a:lstStyle/>
              <a:p>
                <a:pPr marL="0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de-DE" dirty="0" smtClean="0"/>
              </a:p>
              <a:p>
                <a:pPr marL="0" indent="0" hangingPunc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de-DE" dirty="0" smtClean="0"/>
              </a:p>
              <a:p>
                <a:endParaRPr lang="de-DE" dirty="0" smtClean="0"/>
              </a:p>
              <a:p>
                <a:pPr marL="0" indent="0">
                  <a:buNone/>
                </a:pPr>
                <a:endParaRPr lang="de-DE" dirty="0" smtClean="0"/>
              </a:p>
            </p:txBody>
          </p:sp>
        </mc:Choice>
        <mc:Fallback xmlns="">
          <p:sp>
            <p:nvSpPr>
              <p:cNvPr id="6" name="Textplatzhalt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601071" y="1496449"/>
                <a:ext cx="2630033" cy="1397907"/>
              </a:xfrm>
              <a:blipFill rotWithShape="0">
                <a:blip r:embed="rId2"/>
                <a:stretch>
                  <a:fillRect l="-3248" t="-30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/>
          <a:srcRect l="6250" r="9167"/>
          <a:stretch/>
        </p:blipFill>
        <p:spPr>
          <a:xfrm>
            <a:off x="373038" y="2032884"/>
            <a:ext cx="3086100" cy="319403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hteck 8"/>
              <p:cNvSpPr/>
              <p:nvPr/>
            </p:nvSpPr>
            <p:spPr>
              <a:xfrm>
                <a:off x="3366332" y="1143897"/>
                <a:ext cx="1731051" cy="6170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r>
                        <a:rPr lang="en-US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de-DE" b="0" i="0" smtClean="0">
                              <a:effectLst/>
                              <a:latin typeface="Cambria Math" panose="02040503050406030204" pitchFamily="18" charset="0"/>
                            </a:rPr>
                            <m:t>face</m:t>
                          </m:r>
                          <m:r>
                            <a:rPr lang="de-DE" b="0" i="1" smtClean="0">
                              <a:effectLst/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de-DE" b="0" i="0" smtClean="0">
                              <a:effectLst/>
                              <a:latin typeface="Cambria Math" panose="02040503050406030204" pitchFamily="18" charset="0"/>
                            </a:rPr>
                            <m:t>width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hteck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6332" y="1143897"/>
                <a:ext cx="1731051" cy="61709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Grafik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42" y="2138745"/>
            <a:ext cx="2419283" cy="241554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34" y="2138747"/>
            <a:ext cx="2406635" cy="2415540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03" r="38035" b="25038"/>
          <a:stretch/>
        </p:blipFill>
        <p:spPr bwMode="auto">
          <a:xfrm>
            <a:off x="8861606" y="1546358"/>
            <a:ext cx="3006394" cy="36215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platzhalter 1"/>
          <p:cNvSpPr txBox="1">
            <a:spLocks/>
          </p:cNvSpPr>
          <p:nvPr/>
        </p:nvSpPr>
        <p:spPr>
          <a:xfrm>
            <a:off x="565025" y="5545678"/>
            <a:ext cx="11484000" cy="603768"/>
          </a:xfrm>
          <a:prstGeom prst="rect">
            <a:avLst/>
          </a:prstGeom>
        </p:spPr>
        <p:txBody>
          <a:bodyPr lIns="0" tIns="0" rIns="0" bIns="0"/>
          <a:lstStyle>
            <a:lvl1pPr marL="2159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159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  <a:lvl2pPr marL="431800" indent="-215900" algn="l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Symbol" panose="05050102010706020507" pitchFamily="18" charset="2"/>
              <a:buChar char="-"/>
              <a:tabLst>
                <a:tab pos="4318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2pPr>
            <a:lvl3pPr marL="6477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tabLst>
                <a:tab pos="6477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3pPr>
            <a:lvl4pPr marL="863600" indent="-215900" algn="l" defTabSz="215900" rtl="0" eaLnBrk="1" fontAlgn="base" hangingPunct="1">
              <a:lnSpc>
                <a:spcPts val="23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Arial" panose="020B0604020202020204" pitchFamily="34" charset="0"/>
              <a:buChar char="-"/>
              <a:tabLst>
                <a:tab pos="863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4pPr>
            <a:lvl5pPr marL="863600" indent="-2159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-"/>
              <a:tabLst>
                <a:tab pos="895350" algn="l"/>
              </a:tabLst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Arial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Approach </a:t>
            </a:r>
            <a:r>
              <a:rPr lang="en-US" dirty="0"/>
              <a:t>can be </a:t>
            </a:r>
            <a:r>
              <a:rPr lang="en-US" dirty="0" smtClean="0"/>
              <a:t>transferred </a:t>
            </a:r>
            <a:r>
              <a:rPr lang="en-US" dirty="0"/>
              <a:t>to other coding formats</a:t>
            </a:r>
          </a:p>
          <a:p>
            <a:endParaRPr lang="en-US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307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Separate additional reference pictures for each cube face</a:t>
            </a:r>
          </a:p>
          <a:p>
            <a:r>
              <a:rPr lang="en-US" dirty="0"/>
              <a:t>Applicable reference picture can be derived from the location of the block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360°coding </a:t>
            </a:r>
            <a:r>
              <a:rPr lang="en-US" dirty="0"/>
              <a:t>tools </a:t>
            </a:r>
            <a:r>
              <a:rPr lang="en-US" dirty="0" smtClean="0"/>
              <a:t>– </a:t>
            </a:r>
            <a:r>
              <a:rPr lang="de-DE" dirty="0"/>
              <a:t>Face </a:t>
            </a:r>
            <a:r>
              <a:rPr lang="en-US" dirty="0"/>
              <a:t>extension – </a:t>
            </a:r>
            <a:r>
              <a:rPr lang="en-US" dirty="0" smtClean="0"/>
              <a:t>Picture level implementation / Out of loop</a:t>
            </a:r>
            <a:endParaRPr lang="de-DE" dirty="0"/>
          </a:p>
        </p:txBody>
      </p:sp>
      <p:pic>
        <p:nvPicPr>
          <p:cNvPr id="4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118" y="1853383"/>
            <a:ext cx="5636667" cy="402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02" y="2085568"/>
            <a:ext cx="3256686" cy="325668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feld 17"/>
          <p:cNvSpPr txBox="1"/>
          <p:nvPr/>
        </p:nvSpPr>
        <p:spPr>
          <a:xfrm>
            <a:off x="10096500" y="4752975"/>
            <a:ext cx="209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 reference pictures </a:t>
            </a:r>
          </a:p>
          <a:p>
            <a:r>
              <a:rPr lang="en-US" sz="1400" b="1" dirty="0"/>
              <a:t>One per cube face</a:t>
            </a:r>
            <a:endParaRPr lang="de-DE" sz="1400" b="1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10148007" y="3108325"/>
            <a:ext cx="1815199" cy="1419062"/>
            <a:chOff x="10148007" y="3108325"/>
            <a:chExt cx="1815199" cy="1419062"/>
          </a:xfrm>
        </p:grpSpPr>
        <p:sp>
          <p:nvSpPr>
            <p:cNvPr id="7" name="Rechteck 6"/>
            <p:cNvSpPr>
              <a:spLocks noChangeAspect="1"/>
            </p:cNvSpPr>
            <p:nvPr/>
          </p:nvSpPr>
          <p:spPr>
            <a:xfrm>
              <a:off x="10148007" y="3108325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Rechteck 11"/>
            <p:cNvSpPr>
              <a:spLocks noChangeAspect="1"/>
            </p:cNvSpPr>
            <p:nvPr/>
          </p:nvSpPr>
          <p:spPr>
            <a:xfrm>
              <a:off x="10233732" y="3194050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4" name="Rechteck 13"/>
            <p:cNvSpPr>
              <a:spLocks noChangeAspect="1"/>
            </p:cNvSpPr>
            <p:nvPr/>
          </p:nvSpPr>
          <p:spPr>
            <a:xfrm>
              <a:off x="10319457" y="3279775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/>
            <p:cNvSpPr>
              <a:spLocks noChangeAspect="1"/>
            </p:cNvSpPr>
            <p:nvPr/>
          </p:nvSpPr>
          <p:spPr>
            <a:xfrm>
              <a:off x="10333385" y="3649588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Rechteck 14"/>
            <p:cNvSpPr>
              <a:spLocks noChangeAspect="1"/>
            </p:cNvSpPr>
            <p:nvPr/>
          </p:nvSpPr>
          <p:spPr>
            <a:xfrm>
              <a:off x="10405182" y="3365500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/>
            <p:cNvSpPr>
              <a:spLocks noChangeAspect="1"/>
            </p:cNvSpPr>
            <p:nvPr/>
          </p:nvSpPr>
          <p:spPr>
            <a:xfrm>
              <a:off x="11175608" y="3377405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Rechteck 15"/>
            <p:cNvSpPr>
              <a:spLocks noChangeAspect="1"/>
            </p:cNvSpPr>
            <p:nvPr/>
          </p:nvSpPr>
          <p:spPr>
            <a:xfrm>
              <a:off x="10490907" y="3451225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>
              <a:spLocks noChangeAspect="1"/>
            </p:cNvSpPr>
            <p:nvPr/>
          </p:nvSpPr>
          <p:spPr>
            <a:xfrm>
              <a:off x="10504031" y="3462615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Rechteck 16"/>
            <p:cNvSpPr>
              <a:spLocks noChangeAspect="1"/>
            </p:cNvSpPr>
            <p:nvPr/>
          </p:nvSpPr>
          <p:spPr>
            <a:xfrm>
              <a:off x="10576632" y="3536950"/>
              <a:ext cx="1386574" cy="990437"/>
            </a:xfrm>
            <a:prstGeom prst="rect">
              <a:avLst/>
            </a:prstGeom>
            <a:solidFill>
              <a:schemeClr val="bg1"/>
            </a:solidFill>
            <a:ln w="349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" name="Rechteck 5"/>
            <p:cNvSpPr>
              <a:spLocks noChangeAspect="1"/>
            </p:cNvSpPr>
            <p:nvPr/>
          </p:nvSpPr>
          <p:spPr>
            <a:xfrm>
              <a:off x="10973486" y="3550367"/>
              <a:ext cx="603957" cy="60395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28149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Example for a given block </a:t>
            </a:r>
          </a:p>
          <a:p>
            <a:pPr lvl="1"/>
            <a:r>
              <a:rPr lang="en-US" dirty="0" smtClean="0"/>
              <a:t>Get location of </a:t>
            </a:r>
            <a:r>
              <a:rPr lang="en-US" dirty="0" smtClean="0">
                <a:solidFill>
                  <a:schemeClr val="accent6"/>
                </a:solidFill>
              </a:rPr>
              <a:t>predictor</a:t>
            </a:r>
            <a:r>
              <a:rPr lang="en-US" dirty="0" smtClean="0"/>
              <a:t> using motion compensation</a:t>
            </a:r>
          </a:p>
          <a:p>
            <a:pPr lvl="1"/>
            <a:r>
              <a:rPr lang="en-US" dirty="0" smtClean="0"/>
              <a:t>For </a:t>
            </a:r>
            <a:r>
              <a:rPr lang="en-US" b="1" dirty="0" smtClean="0">
                <a:solidFill>
                  <a:schemeClr val="accent2"/>
                </a:solidFill>
              </a:rPr>
              <a:t>pixels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chemeClr val="accent6"/>
                </a:solidFill>
              </a:rPr>
              <a:t>predictor</a:t>
            </a:r>
            <a:r>
              <a:rPr lang="en-US" dirty="0" smtClean="0"/>
              <a:t> which are outside of same face</a:t>
            </a:r>
          </a:p>
          <a:p>
            <a:pPr lvl="2"/>
            <a:r>
              <a:rPr lang="en-US" dirty="0" smtClean="0"/>
              <a:t>Do geometry correction and interpolation</a:t>
            </a:r>
            <a:endParaRPr lang="en-US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360°coding </a:t>
            </a:r>
            <a:r>
              <a:rPr lang="en-US" dirty="0"/>
              <a:t>tools </a:t>
            </a:r>
            <a:r>
              <a:rPr lang="en-US" dirty="0" smtClean="0"/>
              <a:t>– </a:t>
            </a:r>
            <a:r>
              <a:rPr lang="de-DE" dirty="0"/>
              <a:t>Face </a:t>
            </a:r>
            <a:r>
              <a:rPr lang="en-US" dirty="0"/>
              <a:t>extension – </a:t>
            </a:r>
            <a:r>
              <a:rPr lang="en-US" dirty="0" smtClean="0"/>
              <a:t>Coding block level implementation / In loop</a:t>
            </a:r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6471211" y="2250772"/>
            <a:ext cx="5385827" cy="3591011"/>
            <a:chOff x="2464420" y="3155795"/>
            <a:chExt cx="3746808" cy="2498192"/>
          </a:xfrm>
        </p:grpSpPr>
        <p:sp>
          <p:nvSpPr>
            <p:cNvPr id="6" name="Rechteck 5"/>
            <p:cNvSpPr/>
            <p:nvPr/>
          </p:nvSpPr>
          <p:spPr>
            <a:xfrm>
              <a:off x="2464420" y="3155795"/>
              <a:ext cx="1248936" cy="1248936"/>
            </a:xfrm>
            <a:prstGeom prst="rect">
              <a:avLst/>
            </a:pr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3713356" y="3155795"/>
              <a:ext cx="1248936" cy="1248936"/>
            </a:xfrm>
            <a:prstGeom prst="rect">
              <a:avLst/>
            </a:pr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4962292" y="3155795"/>
              <a:ext cx="1248936" cy="1248936"/>
            </a:xfrm>
            <a:prstGeom prst="rect">
              <a:avLst/>
            </a:pr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2464420" y="4405051"/>
              <a:ext cx="1248936" cy="1248936"/>
            </a:xfrm>
            <a:prstGeom prst="rect">
              <a:avLst/>
            </a:pr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3713356" y="4405051"/>
              <a:ext cx="1248936" cy="1248936"/>
            </a:xfrm>
            <a:prstGeom prst="rect">
              <a:avLst/>
            </a:pr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Rechteck 22"/>
            <p:cNvSpPr/>
            <p:nvPr/>
          </p:nvSpPr>
          <p:spPr>
            <a:xfrm>
              <a:off x="4962292" y="4405051"/>
              <a:ext cx="1248936" cy="1248936"/>
            </a:xfrm>
            <a:prstGeom prst="rect">
              <a:avLst/>
            </a:prstGeom>
            <a:noFill/>
            <a:ln w="222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8" name="Rechteck 27"/>
          <p:cNvSpPr/>
          <p:nvPr/>
        </p:nvSpPr>
        <p:spPr>
          <a:xfrm>
            <a:off x="8262772" y="3166998"/>
            <a:ext cx="277840" cy="286948"/>
          </a:xfrm>
          <a:prstGeom prst="rect">
            <a:avLst/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/>
        </p:nvSpPr>
        <p:spPr>
          <a:xfrm>
            <a:off x="2595299" y="3311228"/>
            <a:ext cx="277840" cy="1054808"/>
          </a:xfrm>
          <a:prstGeom prst="rect">
            <a:avLst/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/>
        </p:nvSpPr>
        <p:spPr>
          <a:xfrm>
            <a:off x="1852043" y="3311228"/>
            <a:ext cx="743256" cy="1054808"/>
          </a:xfrm>
          <a:prstGeom prst="rect">
            <a:avLst/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8268379" y="2819895"/>
            <a:ext cx="75704" cy="287407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>
            <a:off x="8065862" y="2819895"/>
            <a:ext cx="202517" cy="287407"/>
          </a:xfrm>
          <a:prstGeom prst="rect">
            <a:avLst/>
          </a:prstGeom>
          <a:noFill/>
          <a:ln w="222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 Verbindung mit Pfeil 6"/>
          <p:cNvCxnSpPr/>
          <p:nvPr/>
        </p:nvCxnSpPr>
        <p:spPr>
          <a:xfrm flipH="1" flipV="1">
            <a:off x="8204049" y="2988575"/>
            <a:ext cx="183401" cy="3615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7240074" y="2450104"/>
            <a:ext cx="128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 smtClean="0"/>
              <a:t>Predictor</a:t>
            </a:r>
            <a:endParaRPr lang="de-DE" sz="1400" b="1" dirty="0"/>
          </a:p>
        </p:txBody>
      </p:sp>
      <p:sp>
        <p:nvSpPr>
          <p:cNvPr id="24" name="Textfeld 23"/>
          <p:cNvSpPr txBox="1"/>
          <p:nvPr/>
        </p:nvSpPr>
        <p:spPr>
          <a:xfrm>
            <a:off x="1852043" y="4366036"/>
            <a:ext cx="1282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err="1" smtClean="0"/>
              <a:t>Predictor</a:t>
            </a:r>
            <a:endParaRPr lang="de-DE" sz="1400" b="1" dirty="0"/>
          </a:p>
        </p:txBody>
      </p:sp>
    </p:spTree>
    <p:extLst>
      <p:ext uri="{BB962C8B-B14F-4D97-AF65-F5344CB8AC3E}">
        <p14:creationId xmlns:p14="http://schemas.microsoft.com/office/powerpoint/2010/main" val="176709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15" grpId="0" animBg="1"/>
      <p:bldP spid="16" grpId="0" animBg="1"/>
      <p:bldP spid="11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84000" y="4405338"/>
            <a:ext cx="11484000" cy="1119562"/>
          </a:xfrm>
        </p:spPr>
        <p:txBody>
          <a:bodyPr/>
          <a:lstStyle/>
          <a:p>
            <a:r>
              <a:rPr lang="en-US" dirty="0" smtClean="0"/>
              <a:t>Specification:</a:t>
            </a:r>
          </a:p>
          <a:p>
            <a:pPr lvl="1"/>
            <a:r>
              <a:rPr lang="en-US" dirty="0" smtClean="0"/>
              <a:t>Picture level specification only requires modification of reference picture buffer and high-level syntax changes</a:t>
            </a:r>
          </a:p>
          <a:p>
            <a:pPr lvl="1"/>
            <a:r>
              <a:rPr lang="en-US" dirty="0" smtClean="0"/>
              <a:t>Coding block level specification requires normative tools in the coding loop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Proposal used picture level implementation for both encoder and decoder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360°coding tools – </a:t>
            </a:r>
            <a:r>
              <a:rPr lang="de-DE" dirty="0"/>
              <a:t>Face </a:t>
            </a:r>
            <a:r>
              <a:rPr lang="en-US" dirty="0" smtClean="0"/>
              <a:t>extension</a:t>
            </a:r>
            <a:r>
              <a:rPr lang="en-US" dirty="0"/>
              <a:t> </a:t>
            </a:r>
            <a:r>
              <a:rPr lang="en-US" dirty="0" smtClean="0"/>
              <a:t>– Implementation discussion</a:t>
            </a:r>
            <a:endParaRPr lang="de-DE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369827"/>
              </p:ext>
            </p:extLst>
          </p:nvPr>
        </p:nvGraphicFramePr>
        <p:xfrm>
          <a:off x="384000" y="1174660"/>
          <a:ext cx="11484000" cy="302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6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538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53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Implementation</a:t>
                      </a:r>
                      <a:endParaRPr lang="de-DE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Pro</a:t>
                      </a:r>
                      <a:endParaRPr lang="de-DE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Contra</a:t>
                      </a:r>
                      <a:endParaRPr lang="de-DE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Picture level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 smtClean="0"/>
                        <a:t>High</a:t>
                      </a:r>
                      <a:r>
                        <a:rPr lang="en-US" baseline="0" noProof="0" dirty="0" smtClean="0"/>
                        <a:t> level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 smtClean="0"/>
                        <a:t>Easy</a:t>
                      </a:r>
                      <a:r>
                        <a:rPr lang="en-US" baseline="0" noProof="0" dirty="0" smtClean="0"/>
                        <a:t> to integrate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 smtClean="0"/>
                        <a:t>High </a:t>
                      </a:r>
                      <a:r>
                        <a:rPr lang="en-US" baseline="0" noProof="0" dirty="0" smtClean="0"/>
                        <a:t>memory requirement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noProof="0" dirty="0" smtClean="0"/>
                        <a:t>If not all computed pixels are used, unnecessary computational complexity</a:t>
                      </a:r>
                    </a:p>
                    <a:p>
                      <a:pPr marL="457200" lvl="1" indent="0">
                        <a:buFont typeface="Symbol" panose="05050102010706020507" pitchFamily="18" charset="2"/>
                        <a:buNone/>
                      </a:pP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Coding block level 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 smtClean="0"/>
                        <a:t>Low memory</a:t>
                      </a:r>
                      <a:r>
                        <a:rPr lang="en-US" baseline="0" noProof="0" dirty="0" smtClean="0"/>
                        <a:t> requirement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noProof="0" dirty="0" smtClean="0"/>
                        <a:t>For decoder, only required pixels are computed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noProof="0" dirty="0" smtClean="0"/>
                        <a:t>More difficult</a:t>
                      </a:r>
                      <a:r>
                        <a:rPr lang="en-US" baseline="0" noProof="0" dirty="0" smtClean="0"/>
                        <a:t> to integrate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noProof="0" dirty="0" smtClean="0"/>
                        <a:t>For encoder it is likely that pixels are computed several times, unnecessary high computational complexity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859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581" y="1233488"/>
            <a:ext cx="6008419" cy="4005613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4828747" cy="4448700"/>
          </a:xfrm>
        </p:spPr>
        <p:txBody>
          <a:bodyPr/>
          <a:lstStyle/>
          <a:p>
            <a:r>
              <a:rPr lang="en-US" dirty="0"/>
              <a:t>Reference samples of blocks at face boundaries changed</a:t>
            </a:r>
          </a:p>
          <a:p>
            <a:pPr lvl="1"/>
            <a:r>
              <a:rPr lang="en-US" dirty="0"/>
              <a:t>Original: Samples from top or left block are used</a:t>
            </a:r>
          </a:p>
          <a:p>
            <a:pPr lvl="1"/>
            <a:r>
              <a:rPr lang="en-US" dirty="0"/>
              <a:t>Modified: Samples are chosen according to 3D </a:t>
            </a:r>
            <a:r>
              <a:rPr lang="en-US" dirty="0" smtClean="0"/>
              <a:t>cube geometry</a:t>
            </a:r>
          </a:p>
          <a:p>
            <a:r>
              <a:rPr lang="en-US" dirty="0"/>
              <a:t>Approach can be transferred to other coding formats</a:t>
            </a:r>
          </a:p>
          <a:p>
            <a:pPr lvl="1"/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360°coding </a:t>
            </a:r>
            <a:r>
              <a:rPr lang="en-US" dirty="0"/>
              <a:t>tools - </a:t>
            </a:r>
            <a:r>
              <a:rPr lang="en-US" dirty="0" smtClean="0"/>
              <a:t>Corrected deblocking filter (DBF)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9269581" y="3236294"/>
            <a:ext cx="342900" cy="342900"/>
          </a:xfrm>
          <a:prstGeom prst="rect">
            <a:avLst/>
          </a:prstGeom>
          <a:solidFill>
            <a:schemeClr val="accent6">
              <a:lumMod val="60000"/>
              <a:lumOff val="40000"/>
              <a:alpha val="48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7" name="Gerader Verbinder 6"/>
          <p:cNvCxnSpPr/>
          <p:nvPr/>
        </p:nvCxnSpPr>
        <p:spPr>
          <a:xfrm flipH="1">
            <a:off x="9269582" y="3214293"/>
            <a:ext cx="342899" cy="0"/>
          </a:xfrm>
          <a:prstGeom prst="line">
            <a:avLst/>
          </a:prstGeom>
          <a:ln w="31750">
            <a:solidFill>
              <a:schemeClr val="accent6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/>
          <p:cNvCxnSpPr/>
          <p:nvPr/>
        </p:nvCxnSpPr>
        <p:spPr>
          <a:xfrm rot="5400000" flipH="1">
            <a:off x="7676526" y="1676005"/>
            <a:ext cx="342899" cy="0"/>
          </a:xfrm>
          <a:prstGeom prst="line">
            <a:avLst/>
          </a:prstGeom>
          <a:ln w="31750">
            <a:solidFill>
              <a:schemeClr val="accent6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522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1597</Words>
  <Application>Microsoft Office PowerPoint</Application>
  <PresentationFormat>Widescreen</PresentationFormat>
  <Paragraphs>568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Calibri</vt:lpstr>
      <vt:lpstr>Cambria Math</vt:lpstr>
      <vt:lpstr>Symbol</vt:lpstr>
      <vt:lpstr>Times New Roman</vt:lpstr>
      <vt:lpstr>Wingdings</vt:lpstr>
      <vt:lpstr>Präsentation_Master_RWTH_Institute_16zu9</vt:lpstr>
      <vt:lpstr>Description of SDR and 360°video coding technology proposal by RWTH Aachen University – 360°part</vt:lpstr>
      <vt:lpstr>Motivation</vt:lpstr>
      <vt:lpstr>Projection format</vt:lpstr>
      <vt:lpstr>360°coding tools - Face extension</vt:lpstr>
      <vt:lpstr>360°coding tools - Face extension for cube projection (EAC/CMP/ACP)</vt:lpstr>
      <vt:lpstr>360°coding tools – Face extension – Picture level implementation / Out of loop</vt:lpstr>
      <vt:lpstr>360°coding tools – Face extension – Coding block level implementation / In loop</vt:lpstr>
      <vt:lpstr>360°coding tools – Face extension – Implementation discussion</vt:lpstr>
      <vt:lpstr>360°coding tools - Corrected deblocking filter (DBF)</vt:lpstr>
      <vt:lpstr>360°coding tools - Corrected deblocking filter (DBF)</vt:lpstr>
      <vt:lpstr>360°coding tools - Corrected deblocking filter (DBF)</vt:lpstr>
      <vt:lpstr>Software Implementation</vt:lpstr>
      <vt:lpstr>Configuration</vt:lpstr>
      <vt:lpstr>Compression performance against HM</vt:lpstr>
      <vt:lpstr>Compression performance against JEM (PERP anchor)</vt:lpstr>
      <vt:lpstr>Compression performance against JEM (EAC anchor)</vt:lpstr>
      <vt:lpstr>Compression performance against JEM (EAC anchor)</vt:lpstr>
      <vt:lpstr>Complexity</vt:lpstr>
      <vt:lpstr>Summary</vt:lpstr>
      <vt:lpstr>Conclusions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Mathias Wien</cp:lastModifiedBy>
  <cp:revision>91</cp:revision>
  <dcterms:created xsi:type="dcterms:W3CDTF">2018-04-07T08:42:10Z</dcterms:created>
  <dcterms:modified xsi:type="dcterms:W3CDTF">2018-04-11T22:19:04Z</dcterms:modified>
</cp:coreProperties>
</file>