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9"/>
  </p:handoutMasterIdLst>
  <p:sldIdLst>
    <p:sldId id="262" r:id="rId10"/>
    <p:sldId id="280" r:id="rId11"/>
    <p:sldId id="283" r:id="rId12"/>
    <p:sldId id="281" r:id="rId13"/>
    <p:sldId id="282" r:id="rId14"/>
    <p:sldId id="278" r:id="rId15"/>
    <p:sldId id="277" r:id="rId16"/>
    <p:sldId id="284" r:id="rId17"/>
    <p:sldId id="260"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00175102" initials="y" lastIdx="7" clrIdx="0">
    <p:extLst>
      <p:ext uri="{19B8F6BF-5375-455C-9EA6-DF929625EA0E}">
        <p15:presenceInfo xmlns:p15="http://schemas.microsoft.com/office/powerpoint/2012/main" xmlns="" userId="S-1-5-21-2454648532-2342892404-1421355143-11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0" d="100"/>
          <a:sy n="70" d="100"/>
        </p:scale>
        <p:origin x="-1110"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I:\&#24037;&#20316;\2016-2-1-SimplifiedAITestMethod\&#25552;&#26696;&#19982;&#34920;&#26684;&#25968;&#25454;&#32479;&#35745;\PPT&#19982;&#22270;\&#22270;\DifferentJobDifferentTim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tx>
        <c:rich>
          <a:bodyPr/>
          <a:lstStyle/>
          <a:p>
            <a:pPr>
              <a:defRPr/>
            </a:pPr>
            <a:r>
              <a:rPr lang="en-US" altLang="zh-CN" dirty="0" smtClean="0"/>
              <a:t>RA,</a:t>
            </a:r>
            <a:r>
              <a:rPr lang="en-US" altLang="zh-CN" baseline="0" dirty="0" smtClean="0"/>
              <a:t> </a:t>
            </a:r>
            <a:r>
              <a:rPr lang="en-US" altLang="zh-CN" baseline="0" dirty="0"/>
              <a:t>QP22(h)</a:t>
            </a:r>
            <a:endParaRPr lang="zh-CN" altLang="en-US" dirty="0"/>
          </a:p>
        </c:rich>
      </c:tx>
      <c:layout/>
    </c:title>
    <c:plotArea>
      <c:layout/>
      <c:barChart>
        <c:barDir val="col"/>
        <c:grouping val="clustered"/>
        <c:ser>
          <c:idx val="0"/>
          <c:order val="0"/>
          <c:dLbls>
            <c:showVal val="1"/>
          </c:dLbls>
          <c:cat>
            <c:strRef>
              <c:f>Sheet1!$C$3:$C$10</c:f>
              <c:strCache>
                <c:ptCount val="8"/>
                <c:pt idx="0">
                  <c:v>Traffic</c:v>
                </c:pt>
                <c:pt idx="1">
                  <c:v>Nebuta</c:v>
                </c:pt>
                <c:pt idx="2">
                  <c:v>SteamLocomotive</c:v>
                </c:pt>
                <c:pt idx="3">
                  <c:v>Kimono</c:v>
                </c:pt>
                <c:pt idx="4">
                  <c:v>BQTerrace</c:v>
                </c:pt>
                <c:pt idx="5">
                  <c:v>BasketballDrill</c:v>
                </c:pt>
                <c:pt idx="6">
                  <c:v>RaceHorses</c:v>
                </c:pt>
                <c:pt idx="7">
                  <c:v>ChinaSpeed</c:v>
                </c:pt>
              </c:strCache>
            </c:strRef>
          </c:cat>
          <c:val>
            <c:numRef>
              <c:f>Sheet1!$D$3:$D$10</c:f>
              <c:numCache>
                <c:formatCode>0.00_ </c:formatCode>
                <c:ptCount val="8"/>
                <c:pt idx="0">
                  <c:v>27.580880277777755</c:v>
                </c:pt>
                <c:pt idx="1">
                  <c:v>233.10549222222218</c:v>
                </c:pt>
                <c:pt idx="2">
                  <c:v>85.220372499999897</c:v>
                </c:pt>
                <c:pt idx="3">
                  <c:v>30.855029444444444</c:v>
                </c:pt>
                <c:pt idx="4">
                  <c:v>97.935627500000024</c:v>
                </c:pt>
                <c:pt idx="5">
                  <c:v>13.708506111111111</c:v>
                </c:pt>
                <c:pt idx="6">
                  <c:v>2.8954824999999964</c:v>
                </c:pt>
                <c:pt idx="7">
                  <c:v>30.191570000000024</c:v>
                </c:pt>
              </c:numCache>
            </c:numRef>
          </c:val>
        </c:ser>
        <c:axId val="103193984"/>
        <c:axId val="103150720"/>
      </c:barChart>
      <c:catAx>
        <c:axId val="103193984"/>
        <c:scaling>
          <c:orientation val="minMax"/>
        </c:scaling>
        <c:axPos val="b"/>
        <c:majorTickMark val="none"/>
        <c:tickLblPos val="nextTo"/>
        <c:crossAx val="103150720"/>
        <c:crosses val="autoZero"/>
        <c:auto val="1"/>
        <c:lblAlgn val="ctr"/>
        <c:lblOffset val="100"/>
      </c:catAx>
      <c:valAx>
        <c:axId val="103150720"/>
        <c:scaling>
          <c:orientation val="minMax"/>
        </c:scaling>
        <c:axPos val="l"/>
        <c:majorGridlines/>
        <c:numFmt formatCode="0.00_ " sourceLinked="1"/>
        <c:majorTickMark val="none"/>
        <c:tickLblPos val="nextTo"/>
        <c:crossAx val="103193984"/>
        <c:crosses val="autoZero"/>
        <c:crossBetween val="between"/>
      </c:valAx>
    </c:plotArea>
    <c:plotVisOnly val="1"/>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2016/2/20</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690008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627769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 id="2147483824" r:id="rId2"/>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a:xfrm>
            <a:off x="755650" y="2636838"/>
            <a:ext cx="5616575" cy="1754326"/>
          </a:xfrm>
        </p:spPr>
        <p:txBody>
          <a:bodyPr/>
          <a:lstStyle/>
          <a:p>
            <a:r>
              <a:rPr lang="en-CA" altLang="zh-CN" sz="3600" dirty="0" smtClean="0"/>
              <a:t>Simplification of the common test condition for fast simulation</a:t>
            </a:r>
            <a:endParaRPr lang="zh-CN" altLang="en-US" sz="3600" dirty="0"/>
          </a:p>
        </p:txBody>
      </p:sp>
      <p:sp>
        <p:nvSpPr>
          <p:cNvPr id="6" name="TextBox 5"/>
          <p:cNvSpPr txBox="1"/>
          <p:nvPr/>
        </p:nvSpPr>
        <p:spPr>
          <a:xfrm>
            <a:off x="755576" y="4767922"/>
            <a:ext cx="6264696" cy="605294"/>
          </a:xfrm>
          <a:prstGeom prst="rect">
            <a:avLst/>
          </a:prstGeom>
          <a:noFill/>
        </p:spPr>
        <p:txBody>
          <a:bodyPr wrap="square" lIns="0" rtlCol="0">
            <a:spAutoFit/>
          </a:bodyPr>
          <a:lstStyle/>
          <a:p>
            <a:pPr lvl="0" fontAlgn="t">
              <a:lnSpc>
                <a:spcPts val="2000"/>
              </a:lnSpc>
            </a:pPr>
            <a:r>
              <a:rPr lang="en-US" altLang="zh-CN" dirty="0" smtClean="0">
                <a:solidFill>
                  <a:srgbClr val="990000"/>
                </a:solidFill>
                <a:latin typeface="FrutigerNext LT Medium"/>
              </a:rPr>
              <a:t>Author/ Email: </a:t>
            </a:r>
            <a:r>
              <a:rPr lang="en-US" altLang="zh-CN" dirty="0" smtClean="0">
                <a:solidFill>
                  <a:srgbClr val="B2B2B2">
                    <a:lumMod val="50000"/>
                  </a:srgbClr>
                </a:solidFill>
                <a:latin typeface="FrutigerNext LT Medium"/>
              </a:rPr>
              <a:t>Xiang Ma, </a:t>
            </a:r>
            <a:r>
              <a:rPr lang="en-US" altLang="zh-CN" dirty="0" err="1" smtClean="0">
                <a:solidFill>
                  <a:srgbClr val="B2B2B2">
                    <a:lumMod val="50000"/>
                  </a:srgbClr>
                </a:solidFill>
                <a:latin typeface="FrutigerNext LT Medium"/>
              </a:rPr>
              <a:t>Huanbang</a:t>
            </a:r>
            <a:r>
              <a:rPr lang="en-US" altLang="zh-CN" dirty="0" smtClean="0">
                <a:solidFill>
                  <a:srgbClr val="B2B2B2">
                    <a:lumMod val="50000"/>
                  </a:srgbClr>
                </a:solidFill>
                <a:latin typeface="FrutigerNext LT Medium"/>
              </a:rPr>
              <a:t> Chen, Haitao Yang</a:t>
            </a:r>
          </a:p>
          <a:p>
            <a:pPr lvl="0" fontAlgn="t">
              <a:lnSpc>
                <a:spcPts val="2000"/>
              </a:lnSpc>
            </a:pPr>
            <a:r>
              <a:rPr lang="en-US" altLang="zh-CN" dirty="0" smtClean="0">
                <a:solidFill>
                  <a:srgbClr val="B2B2B2">
                    <a:lumMod val="50000"/>
                  </a:srgbClr>
                </a:solidFill>
                <a:latin typeface="FrutigerNext LT Medium"/>
              </a:rPr>
              <a:t>maxiang6@huawei.com</a:t>
            </a:r>
            <a:endParaRPr lang="zh-CN" altLang="zh-CN" dirty="0" smtClean="0">
              <a:solidFill>
                <a:srgbClr val="B2B2B2">
                  <a:lumMod val="50000"/>
                </a:srgbClr>
              </a:solidFill>
              <a:latin typeface="FrutigerNext LT Medium"/>
            </a:endParaRP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Background</a:t>
            </a:r>
            <a:endParaRPr lang="zh-CN" altLang="en-US" dirty="0"/>
          </a:p>
        </p:txBody>
      </p:sp>
      <p:sp>
        <p:nvSpPr>
          <p:cNvPr id="3" name="内容占位符 2"/>
          <p:cNvSpPr>
            <a:spLocks noGrp="1"/>
          </p:cNvSpPr>
          <p:nvPr>
            <p:ph idx="1"/>
          </p:nvPr>
        </p:nvSpPr>
        <p:spPr>
          <a:xfrm>
            <a:off x="467544" y="1196752"/>
            <a:ext cx="7632700" cy="4752528"/>
          </a:xfrm>
        </p:spPr>
        <p:txBody>
          <a:bodyPr/>
          <a:lstStyle/>
          <a:p>
            <a:r>
              <a:rPr lang="en-US" altLang="zh-CN" dirty="0" smtClean="0"/>
              <a:t> Many new coding tools</a:t>
            </a:r>
          </a:p>
          <a:p>
            <a:pPr lvl="1"/>
            <a:r>
              <a:rPr lang="en-US" altLang="zh-CN" dirty="0" smtClean="0"/>
              <a:t>Efficiency</a:t>
            </a:r>
          </a:p>
          <a:p>
            <a:pPr lvl="2"/>
            <a:r>
              <a:rPr lang="en-US" altLang="zh-CN" dirty="0" smtClean="0"/>
              <a:t>RA:-20.01%</a:t>
            </a:r>
          </a:p>
          <a:p>
            <a:pPr lvl="2"/>
            <a:r>
              <a:rPr lang="en-US" altLang="zh-CN" dirty="0" smtClean="0"/>
              <a:t>AI:-13.99%</a:t>
            </a:r>
          </a:p>
          <a:p>
            <a:pPr lvl="1"/>
            <a:r>
              <a:rPr lang="en-US" altLang="zh-CN" dirty="0" smtClean="0"/>
              <a:t>Simulation time</a:t>
            </a:r>
          </a:p>
          <a:p>
            <a:pPr lvl="2"/>
            <a:r>
              <a:rPr lang="en-US" altLang="zh-CN" dirty="0" smtClean="0"/>
              <a:t> different job, different time</a:t>
            </a:r>
          </a:p>
          <a:p>
            <a:pPr lvl="2"/>
            <a:r>
              <a:rPr lang="en-US" altLang="zh-CN" dirty="0" smtClean="0"/>
              <a:t> decided by longest job</a:t>
            </a:r>
          </a:p>
          <a:p>
            <a:pPr lvl="3"/>
            <a:r>
              <a:rPr lang="en-US" altLang="zh-CN" dirty="0" smtClean="0"/>
              <a:t>RA: about 10days(Nebuta,QP22)</a:t>
            </a:r>
          </a:p>
          <a:p>
            <a:pPr lvl="3"/>
            <a:r>
              <a:rPr lang="en-US" altLang="zh-CN" dirty="0" smtClean="0"/>
              <a:t>AI: about 7days(Nebuta,QP22)</a:t>
            </a:r>
          </a:p>
          <a:p>
            <a:pPr marL="342900" lvl="2" indent="-342900">
              <a:buClr>
                <a:srgbClr val="777777"/>
              </a:buClr>
              <a:buSzPct val="60000"/>
              <a:buFont typeface="Wingdings" pitchFamily="2" charset="2"/>
              <a:buChar char="l"/>
            </a:pPr>
            <a:r>
              <a:rPr lang="en-US" altLang="zh-CN" sz="2000" dirty="0" smtClean="0">
                <a:ea typeface="黑体" pitchFamily="49" charset="-122"/>
              </a:rPr>
              <a:t>4K sequences</a:t>
            </a:r>
          </a:p>
          <a:p>
            <a:pPr lvl="1">
              <a:buClr>
                <a:srgbClr val="777777"/>
              </a:buClr>
            </a:pPr>
            <a:r>
              <a:rPr lang="en-US" altLang="zh-CN" dirty="0" smtClean="0"/>
              <a:t>ClassA:2560x1600; 4K:4096x2160, 3840x2160</a:t>
            </a:r>
          </a:p>
          <a:p>
            <a:pPr lvl="1">
              <a:buClr>
                <a:srgbClr val="777777"/>
              </a:buClr>
            </a:pPr>
            <a:r>
              <a:rPr lang="en-US" altLang="zh-CN" dirty="0" smtClean="0"/>
              <a:t>Time: 30days?</a:t>
            </a:r>
          </a:p>
          <a:p>
            <a:pPr lvl="1">
              <a:buClr>
                <a:srgbClr val="777777"/>
              </a:buClr>
            </a:pPr>
            <a:r>
              <a:rPr lang="en-US" altLang="zh-CN" dirty="0" smtClean="0"/>
              <a:t>Simplified simulation method</a:t>
            </a:r>
          </a:p>
        </p:txBody>
      </p:sp>
      <p:graphicFrame>
        <p:nvGraphicFramePr>
          <p:cNvPr id="9" name="图表 8"/>
          <p:cNvGraphicFramePr/>
          <p:nvPr/>
        </p:nvGraphicFramePr>
        <p:xfrm>
          <a:off x="4463480" y="908720"/>
          <a:ext cx="4680520" cy="273630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checkerboard(across)">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blinds(horizontal)">
                                      <p:cBhvr>
                                        <p:cTn id="13" dur="500"/>
                                        <p:tgtEl>
                                          <p:spTgt spid="3">
                                            <p:txEl>
                                              <p:pRg st="5" end="5"/>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linds(horizontal)">
                                      <p:cBhvr>
                                        <p:cTn id="19" dur="500"/>
                                        <p:tgtEl>
                                          <p:spTgt spid="3">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blinds(horizontal)">
                                      <p:cBhvr>
                                        <p:cTn id="25" dur="500"/>
                                        <p:tgtEl>
                                          <p:spTgt spid="3">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blinds(horizontal)">
                                      <p:cBhvr>
                                        <p:cTn id="30" dur="500"/>
                                        <p:tgtEl>
                                          <p:spTgt spid="3">
                                            <p:txEl>
                                              <p:pRg st="9" end="9"/>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blinds(horizontal)">
                                      <p:cBhvr>
                                        <p:cTn id="33" dur="500"/>
                                        <p:tgtEl>
                                          <p:spTgt spid="3">
                                            <p:txEl>
                                              <p:pRg st="10" end="10"/>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11" end="11"/>
                                            </p:txEl>
                                          </p:spTgt>
                                        </p:tgtEl>
                                        <p:attrNameLst>
                                          <p:attrName>style.visibility</p:attrName>
                                        </p:attrNameLst>
                                      </p:cBhvr>
                                      <p:to>
                                        <p:strVal val="visible"/>
                                      </p:to>
                                    </p:set>
                                    <p:animEffect transition="in" filter="blinds(horizontal)">
                                      <p:cBhvr>
                                        <p:cTn id="36" dur="500"/>
                                        <p:tgtEl>
                                          <p:spTgt spid="3">
                                            <p:txEl>
                                              <p:pRg st="11" end="11"/>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animEffect transition="in" filter="blinds(horizontal)">
                                      <p:cBhvr>
                                        <p:cTn id="39"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Prediction structure in RA configuration</a:t>
            </a:r>
            <a:endParaRPr lang="zh-CN" altLang="en-US" dirty="0"/>
          </a:p>
        </p:txBody>
      </p:sp>
      <p:sp>
        <p:nvSpPr>
          <p:cNvPr id="3" name="内容占位符 2"/>
          <p:cNvSpPr>
            <a:spLocks noGrp="1"/>
          </p:cNvSpPr>
          <p:nvPr>
            <p:ph idx="1"/>
          </p:nvPr>
        </p:nvSpPr>
        <p:spPr/>
        <p:txBody>
          <a:bodyPr/>
          <a:lstStyle/>
          <a:p>
            <a:r>
              <a:rPr lang="en-US" altLang="zh-CN" dirty="0" smtClean="0"/>
              <a:t>Prediction structure in RA configuration</a:t>
            </a:r>
          </a:p>
          <a:p>
            <a:pPr lvl="1"/>
            <a:r>
              <a:rPr lang="en-US" altLang="zh-CN" dirty="0" smtClean="0"/>
              <a:t>Open GOP</a:t>
            </a:r>
          </a:p>
          <a:p>
            <a:pPr lvl="1"/>
            <a:r>
              <a:rPr lang="en-US" altLang="zh-CN" dirty="0" smtClean="0"/>
              <a:t>Leading pictures </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899592" y="3573016"/>
            <a:ext cx="6892865" cy="1772022"/>
          </a:xfrm>
          <a:prstGeom prst="rect">
            <a:avLst/>
          </a:prstGeom>
          <a:noFill/>
          <a:ln w="9525">
            <a:noFill/>
            <a:miter lim="800000"/>
            <a:headEnd/>
            <a:tailEnd/>
          </a:ln>
        </p:spPr>
      </p:pic>
      <p:sp>
        <p:nvSpPr>
          <p:cNvPr id="7" name="椭圆 6"/>
          <p:cNvSpPr/>
          <p:nvPr/>
        </p:nvSpPr>
        <p:spPr bwMode="auto">
          <a:xfrm>
            <a:off x="5076056" y="3717032"/>
            <a:ext cx="936104" cy="1224136"/>
          </a:xfrm>
          <a:prstGeom prst="ellipse">
            <a:avLst/>
          </a:prstGeom>
          <a:noFill/>
          <a:ln>
            <a:solidFill>
              <a:srgbClr val="FF000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8" name="椭圆 7"/>
          <p:cNvSpPr/>
          <p:nvPr/>
        </p:nvSpPr>
        <p:spPr bwMode="auto">
          <a:xfrm>
            <a:off x="2483768" y="3717032"/>
            <a:ext cx="936104" cy="1224136"/>
          </a:xfrm>
          <a:prstGeom prst="ellipse">
            <a:avLst/>
          </a:prstGeom>
          <a:noFill/>
          <a:ln>
            <a:solidFill>
              <a:srgbClr val="FF000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9" name="圆角矩形 8"/>
          <p:cNvSpPr/>
          <p:nvPr/>
        </p:nvSpPr>
        <p:spPr bwMode="auto">
          <a:xfrm>
            <a:off x="755576" y="3861048"/>
            <a:ext cx="2952328" cy="1368152"/>
          </a:xfrm>
          <a:prstGeom prst="roundRect">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0" name="圆角矩形 9"/>
          <p:cNvSpPr/>
          <p:nvPr/>
        </p:nvSpPr>
        <p:spPr bwMode="auto">
          <a:xfrm>
            <a:off x="3491880" y="3861048"/>
            <a:ext cx="2736304" cy="1368152"/>
          </a:xfrm>
          <a:prstGeom prst="roundRect">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1" name="圆角矩形 10"/>
          <p:cNvSpPr/>
          <p:nvPr/>
        </p:nvSpPr>
        <p:spPr bwMode="auto">
          <a:xfrm>
            <a:off x="6012160" y="3861048"/>
            <a:ext cx="2232248" cy="1368152"/>
          </a:xfrm>
          <a:prstGeom prst="roundRect">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5" name="线形标注 1(无边框) 14"/>
          <p:cNvSpPr/>
          <p:nvPr/>
        </p:nvSpPr>
        <p:spPr bwMode="auto">
          <a:xfrm>
            <a:off x="4355976" y="3356992"/>
            <a:ext cx="1008112" cy="432048"/>
          </a:xfrm>
          <a:prstGeom prst="callout1">
            <a:avLst>
              <a:gd name="adj1" fmla="val 30794"/>
              <a:gd name="adj2" fmla="val 8628"/>
              <a:gd name="adj3" fmla="val 112500"/>
              <a:gd name="adj4" fmla="val -38333"/>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Segment1</a:t>
            </a:r>
            <a:endParaRPr lang="zh-CN" altLang="en-US" sz="1000" dirty="0" smtClean="0">
              <a:latin typeface="Arial" charset="0"/>
              <a:ea typeface="宋体" charset="-122"/>
            </a:endParaRPr>
          </a:p>
        </p:txBody>
      </p:sp>
      <p:sp>
        <p:nvSpPr>
          <p:cNvPr id="16" name="线形标注 1(无边框) 15"/>
          <p:cNvSpPr/>
          <p:nvPr/>
        </p:nvSpPr>
        <p:spPr bwMode="auto">
          <a:xfrm>
            <a:off x="1403648" y="3356992"/>
            <a:ext cx="1008112" cy="432048"/>
          </a:xfrm>
          <a:prstGeom prst="callout1">
            <a:avLst>
              <a:gd name="adj1" fmla="val 30794"/>
              <a:gd name="adj2" fmla="val 8628"/>
              <a:gd name="adj3" fmla="val 112500"/>
              <a:gd name="adj4" fmla="val -38333"/>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Segment0</a:t>
            </a:r>
            <a:endParaRPr lang="zh-CN" altLang="en-US" sz="1000" dirty="0" smtClean="0">
              <a:latin typeface="Arial" charset="0"/>
              <a:ea typeface="宋体" charset="-122"/>
            </a:endParaRPr>
          </a:p>
        </p:txBody>
      </p:sp>
      <p:sp>
        <p:nvSpPr>
          <p:cNvPr id="17" name="线形标注 1(无边框) 16"/>
          <p:cNvSpPr/>
          <p:nvPr/>
        </p:nvSpPr>
        <p:spPr bwMode="auto">
          <a:xfrm>
            <a:off x="6732240" y="3356992"/>
            <a:ext cx="1008112" cy="432048"/>
          </a:xfrm>
          <a:prstGeom prst="callout1">
            <a:avLst>
              <a:gd name="adj1" fmla="val 30794"/>
              <a:gd name="adj2" fmla="val 8628"/>
              <a:gd name="adj3" fmla="val 112500"/>
              <a:gd name="adj4" fmla="val -38333"/>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Segment2</a:t>
            </a:r>
            <a:endParaRPr lang="zh-CN" altLang="en-US" sz="1000" dirty="0" smtClean="0">
              <a:latin typeface="Arial" charset="0"/>
              <a:ea typeface="宋体" charset="-122"/>
            </a:endParaRPr>
          </a:p>
        </p:txBody>
      </p:sp>
      <p:sp>
        <p:nvSpPr>
          <p:cNvPr id="18" name="线形标注 1(无边框) 17"/>
          <p:cNvSpPr/>
          <p:nvPr/>
        </p:nvSpPr>
        <p:spPr bwMode="auto">
          <a:xfrm>
            <a:off x="3131840" y="3284984"/>
            <a:ext cx="1008112" cy="432048"/>
          </a:xfrm>
          <a:prstGeom prst="callout1">
            <a:avLst>
              <a:gd name="adj1" fmla="val 30794"/>
              <a:gd name="adj2" fmla="val 8628"/>
              <a:gd name="adj3" fmla="val 112500"/>
              <a:gd name="adj4" fmla="val -38333"/>
            </a:avLst>
          </a:prstGeom>
          <a:noFill/>
          <a:ln>
            <a:solidFill>
              <a:srgbClr val="FF000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Leading pictures</a:t>
            </a:r>
            <a:endParaRPr lang="zh-CN" altLang="en-US" sz="1000" dirty="0" smtClean="0">
              <a:latin typeface="Arial" charset="0"/>
              <a:ea typeface="宋体" charset="-122"/>
            </a:endParaRPr>
          </a:p>
        </p:txBody>
      </p:sp>
      <p:sp>
        <p:nvSpPr>
          <p:cNvPr id="19" name="线形标注 1(无边框) 18"/>
          <p:cNvSpPr/>
          <p:nvPr/>
        </p:nvSpPr>
        <p:spPr bwMode="auto">
          <a:xfrm>
            <a:off x="5868144" y="3212976"/>
            <a:ext cx="1008112" cy="432048"/>
          </a:xfrm>
          <a:prstGeom prst="callout1">
            <a:avLst>
              <a:gd name="adj1" fmla="val 30794"/>
              <a:gd name="adj2" fmla="val 8628"/>
              <a:gd name="adj3" fmla="val 112500"/>
              <a:gd name="adj4" fmla="val -38333"/>
            </a:avLst>
          </a:prstGeom>
          <a:noFill/>
          <a:ln>
            <a:solidFill>
              <a:srgbClr val="FF000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Leading pictures</a:t>
            </a:r>
            <a:endParaRPr lang="zh-CN" altLang="en-US" sz="1000" dirty="0" smtClean="0">
              <a:latin typeface="Arial"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linds(horizontal)">
                                      <p:cBhvr>
                                        <p:cTn id="13" dur="500"/>
                                        <p:tgtEl>
                                          <p:spTgt spid="1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par>
                          <p:cTn id="25" fill="hold">
                            <p:stCondLst>
                              <p:cond delay="500"/>
                            </p:stCondLst>
                            <p:childTnLst>
                              <p:par>
                                <p:cTn id="26" presetID="3" presetClass="entr" presetSubtype="1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par>
                          <p:cTn id="32" fill="hold">
                            <p:stCondLst>
                              <p:cond delay="1000"/>
                            </p:stCondLst>
                            <p:childTnLst>
                              <p:par>
                                <p:cTn id="33" presetID="3" presetClass="entr" presetSubtype="1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linds(horizontal)">
                                      <p:cBhvr>
                                        <p:cTn id="35" dur="500"/>
                                        <p:tgtEl>
                                          <p:spTgt spid="17"/>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linds(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Parallel encoding for RA configuration</a:t>
            </a:r>
            <a:endParaRPr lang="zh-CN" altLang="en-US" dirty="0"/>
          </a:p>
        </p:txBody>
      </p:sp>
      <p:sp>
        <p:nvSpPr>
          <p:cNvPr id="6" name="内容占位符 2"/>
          <p:cNvSpPr txBox="1">
            <a:spLocks/>
          </p:cNvSpPr>
          <p:nvPr/>
        </p:nvSpPr>
        <p:spPr bwMode="auto">
          <a:xfrm>
            <a:off x="539552" y="1052736"/>
            <a:ext cx="3456384" cy="1728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itchFamily="2" charset="2"/>
              <a:buChar char="l"/>
              <a:tabLst/>
              <a:defRPr/>
            </a:pPr>
            <a:r>
              <a:rPr kumimoji="0" lang="en-US" altLang="zh-CN" sz="2000" b="0" i="0" u="none" strike="noStrike" kern="0" cap="none" spc="0" normalizeH="0" baseline="0" noProof="0" dirty="0" smtClean="0">
                <a:ln>
                  <a:noFill/>
                </a:ln>
                <a:solidFill>
                  <a:schemeClr val="tx1"/>
                </a:solidFill>
                <a:effectLst/>
                <a:uLnTx/>
                <a:uFillTx/>
                <a:latin typeface="+mn-lt"/>
                <a:ea typeface="黑体" pitchFamily="49" charset="-122"/>
                <a:cs typeface="+mn-cs"/>
              </a:rPr>
              <a:t>Parallel encoding </a:t>
            </a:r>
          </a:p>
          <a:p>
            <a:pPr marL="742950" lvl="1" indent="-285750" eaLnBrk="0" hangingPunct="0">
              <a:lnSpc>
                <a:spcPct val="140000"/>
              </a:lnSpc>
              <a:buSzPct val="50000"/>
              <a:buFont typeface="Wingdings" pitchFamily="2" charset="2"/>
              <a:buChar char="p"/>
            </a:pPr>
            <a:r>
              <a:rPr kumimoji="0" lang="en-US" altLang="zh-CN" sz="1800" b="0" i="0" u="none" strike="noStrike" kern="0" cap="none" spc="0" normalizeH="0" baseline="0" noProof="0" dirty="0" smtClean="0">
                <a:ln>
                  <a:noFill/>
                </a:ln>
                <a:solidFill>
                  <a:schemeClr val="tx1"/>
                </a:solidFill>
                <a:effectLst/>
                <a:uLnTx/>
                <a:uFillTx/>
                <a:latin typeface="+mn-lt"/>
                <a:ea typeface="+mn-ea"/>
                <a:cs typeface="+mn-cs"/>
              </a:rPr>
              <a:t>Parallel </a:t>
            </a:r>
            <a:r>
              <a:rPr lang="en-US" altLang="zh-CN" kern="0" dirty="0" smtClean="0">
                <a:latin typeface="+mn-lt"/>
                <a:ea typeface="+mn-ea"/>
              </a:rPr>
              <a:t>in RAS  level</a:t>
            </a:r>
          </a:p>
          <a:p>
            <a:pPr marL="742950" lvl="1" indent="-285750" eaLnBrk="0" hangingPunct="0">
              <a:lnSpc>
                <a:spcPct val="140000"/>
              </a:lnSpc>
              <a:buSzPct val="50000"/>
              <a:buFont typeface="Wingdings" pitchFamily="2" charset="2"/>
              <a:buChar char="p"/>
            </a:pPr>
            <a:r>
              <a:rPr lang="en-US" altLang="zh-CN" kern="0" dirty="0" smtClean="0">
                <a:latin typeface="+mn-lt"/>
                <a:ea typeface="+mn-ea"/>
              </a:rPr>
              <a:t>Log file analysis</a:t>
            </a:r>
          </a:p>
          <a:p>
            <a:pPr marL="1200150" lvl="2" indent="-285750" eaLnBrk="0" hangingPunct="0">
              <a:lnSpc>
                <a:spcPct val="140000"/>
              </a:lnSpc>
              <a:buSzPct val="50000"/>
              <a:buFont typeface="Wingdings" pitchFamily="2" charset="2"/>
              <a:buChar char="n"/>
            </a:pPr>
            <a:r>
              <a:rPr lang="en-US" altLang="zh-CN" kern="0" dirty="0" smtClean="0"/>
              <a:t>VPS,SPS,PPS</a:t>
            </a:r>
          </a:p>
          <a:p>
            <a:pPr marL="742950" lvl="1" indent="-285750" eaLnBrk="0" hangingPunct="0">
              <a:lnSpc>
                <a:spcPct val="140000"/>
              </a:lnSpc>
              <a:buSzPct val="50000"/>
              <a:buFont typeface="Wingdings" pitchFamily="2" charset="2"/>
              <a:buChar char="p"/>
            </a:pPr>
            <a:endParaRPr lang="en-US" altLang="zh-CN" kern="0" dirty="0" smtClean="0">
              <a:latin typeface="+mn-lt"/>
              <a:ea typeface="+mn-ea"/>
            </a:endParaRPr>
          </a:p>
          <a:p>
            <a:pPr marL="1200150" lvl="2" indent="-285750" eaLnBrk="0" hangingPunct="0">
              <a:lnSpc>
                <a:spcPct val="140000"/>
              </a:lnSpc>
              <a:buSzPct val="50000"/>
              <a:buFont typeface="Wingdings" pitchFamily="2" charset="2"/>
              <a:buChar char="p"/>
            </a:pPr>
            <a:endParaRPr kumimoji="0" lang="en-US" altLang="zh-CN" b="0" i="0" u="none" strike="noStrike" kern="0" cap="none" spc="0" normalizeH="0" baseline="0" noProof="0" dirty="0" smtClean="0">
              <a:ln>
                <a:noFill/>
              </a:ln>
              <a:solidFill>
                <a:schemeClr val="tx1"/>
              </a:solidFill>
              <a:effectLst/>
              <a:uLnTx/>
              <a:uFillTx/>
              <a:latin typeface="+mn-lt"/>
              <a:ea typeface="+mn-ea"/>
              <a:cs typeface="+mn-cs"/>
            </a:endParaRPr>
          </a:p>
          <a:p>
            <a:pPr marL="1143000" marR="0" lvl="2" indent="-228600" algn="l" defTabSz="914400" rtl="0" eaLnBrk="0" fontAlgn="base" latinLnBrk="0" hangingPunct="0">
              <a:lnSpc>
                <a:spcPct val="140000"/>
              </a:lnSpc>
              <a:spcBef>
                <a:spcPct val="0"/>
              </a:spcBef>
              <a:spcAft>
                <a:spcPct val="0"/>
              </a:spcAft>
              <a:buClrTx/>
              <a:buSzPct val="50000"/>
              <a:buFont typeface="Wingdings" pitchFamily="2" charset="2"/>
              <a:buNone/>
              <a:tabLst/>
              <a:defRPr/>
            </a:pPr>
            <a:endParaRPr kumimoji="0" lang="zh-CN" altLang="en-US" sz="1600" b="0" i="0" u="none" strike="noStrike" kern="0" cap="none" spc="0" normalizeH="0" baseline="0" noProof="0" dirty="0">
              <a:ln>
                <a:noFill/>
              </a:ln>
              <a:solidFill>
                <a:schemeClr val="tx1"/>
              </a:solidFill>
              <a:effectLst/>
              <a:uLnTx/>
              <a:uFillTx/>
              <a:latin typeface="+mn-lt"/>
              <a:ea typeface="+mn-ea"/>
              <a:cs typeface="+mn-cs"/>
            </a:endParaRPr>
          </a:p>
        </p:txBody>
      </p:sp>
      <p:pic>
        <p:nvPicPr>
          <p:cNvPr id="2050" name="Picture 2"/>
          <p:cNvPicPr>
            <a:picLocks noChangeAspect="1" noChangeArrowheads="1"/>
          </p:cNvPicPr>
          <p:nvPr/>
        </p:nvPicPr>
        <p:blipFill>
          <a:blip r:embed="rId2" cstate="print"/>
          <a:srcRect/>
          <a:stretch>
            <a:fillRect/>
          </a:stretch>
        </p:blipFill>
        <p:spPr bwMode="auto">
          <a:xfrm>
            <a:off x="0" y="2708920"/>
            <a:ext cx="6264696" cy="1975505"/>
          </a:xfrm>
          <a:prstGeom prst="rect">
            <a:avLst/>
          </a:prstGeom>
          <a:noFill/>
          <a:ln w="9525">
            <a:noFill/>
            <a:miter lim="800000"/>
            <a:headEnd/>
            <a:tailEnd/>
          </a:ln>
        </p:spPr>
      </p:pic>
      <p:pic>
        <p:nvPicPr>
          <p:cNvPr id="1031" name="Picture 7"/>
          <p:cNvPicPr>
            <a:picLocks noChangeAspect="1" noChangeArrowheads="1"/>
          </p:cNvPicPr>
          <p:nvPr/>
        </p:nvPicPr>
        <p:blipFill>
          <a:blip r:embed="rId3" cstate="print"/>
          <a:srcRect/>
          <a:stretch>
            <a:fillRect/>
          </a:stretch>
        </p:blipFill>
        <p:spPr bwMode="auto">
          <a:xfrm>
            <a:off x="6876256" y="1556792"/>
            <a:ext cx="1955478" cy="4232005"/>
          </a:xfrm>
          <a:prstGeom prst="rect">
            <a:avLst/>
          </a:prstGeom>
          <a:noFill/>
          <a:ln w="9525">
            <a:noFill/>
            <a:miter lim="800000"/>
            <a:headEnd/>
            <a:tailEnd/>
          </a:ln>
        </p:spPr>
      </p:pic>
      <p:sp>
        <p:nvSpPr>
          <p:cNvPr id="19" name="右箭头 18"/>
          <p:cNvSpPr/>
          <p:nvPr/>
        </p:nvSpPr>
        <p:spPr bwMode="auto">
          <a:xfrm>
            <a:off x="6228184" y="3501008"/>
            <a:ext cx="576064" cy="360040"/>
          </a:xfrm>
          <a:prstGeom prst="rightArrow">
            <a:avLst/>
          </a:prstGeom>
          <a:solidFill>
            <a:srgbClr val="0070C0"/>
          </a:solidFill>
          <a:ln>
            <a:no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23" name="圆角矩形 22"/>
          <p:cNvSpPr/>
          <p:nvPr/>
        </p:nvSpPr>
        <p:spPr bwMode="auto">
          <a:xfrm>
            <a:off x="6876256" y="1988840"/>
            <a:ext cx="1944216" cy="576064"/>
          </a:xfrm>
          <a:prstGeom prst="roundRect">
            <a:avLst/>
          </a:prstGeom>
          <a:noFill/>
          <a:ln w="15875">
            <a:solidFill>
              <a:srgbClr val="0070C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24" name="圆角矩形 23"/>
          <p:cNvSpPr/>
          <p:nvPr/>
        </p:nvSpPr>
        <p:spPr bwMode="auto">
          <a:xfrm>
            <a:off x="7164288" y="2924944"/>
            <a:ext cx="1656184" cy="648072"/>
          </a:xfrm>
          <a:prstGeom prst="roundRect">
            <a:avLst/>
          </a:prstGeom>
          <a:noFill/>
          <a:ln w="15875">
            <a:solidFill>
              <a:srgbClr val="0070C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latin typeface="Arial" charset="0"/>
              <a:ea typeface="宋体" charset="-122"/>
            </a:endParaRPr>
          </a:p>
        </p:txBody>
      </p:sp>
      <p:sp>
        <p:nvSpPr>
          <p:cNvPr id="25" name="圆角矩形 24"/>
          <p:cNvSpPr/>
          <p:nvPr/>
        </p:nvSpPr>
        <p:spPr bwMode="auto">
          <a:xfrm>
            <a:off x="7164288" y="4221088"/>
            <a:ext cx="1656184" cy="576064"/>
          </a:xfrm>
          <a:prstGeom prst="roundRect">
            <a:avLst/>
          </a:prstGeom>
          <a:noFill/>
          <a:ln w="15875">
            <a:solidFill>
              <a:srgbClr val="0070C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latin typeface="Arial" charset="0"/>
              <a:ea typeface="宋体" charset="-122"/>
            </a:endParaRPr>
          </a:p>
        </p:txBody>
      </p:sp>
      <p:sp>
        <p:nvSpPr>
          <p:cNvPr id="28" name="圆角矩形 27"/>
          <p:cNvSpPr/>
          <p:nvPr/>
        </p:nvSpPr>
        <p:spPr bwMode="auto">
          <a:xfrm>
            <a:off x="7164288" y="5229200"/>
            <a:ext cx="1008112" cy="576064"/>
          </a:xfrm>
          <a:prstGeom prst="roundRect">
            <a:avLst/>
          </a:prstGeom>
          <a:noFill/>
          <a:ln w="15875">
            <a:solidFill>
              <a:srgbClr val="0070C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latin typeface="Arial"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31"/>
                                        </p:tgtEl>
                                        <p:attrNameLst>
                                          <p:attrName>style.visibility</p:attrName>
                                        </p:attrNameLst>
                                      </p:cBhvr>
                                      <p:to>
                                        <p:strVal val="visible"/>
                                      </p:to>
                                    </p:set>
                                    <p:animEffect transition="in" filter="blinds(horizontal)">
                                      <p:cBhvr>
                                        <p:cTn id="11" dur="500"/>
                                        <p:tgtEl>
                                          <p:spTgt spid="103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1+#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1+#ppt_w/2"/>
                                          </p:val>
                                        </p:tav>
                                        <p:tav tm="100000">
                                          <p:val>
                                            <p:strVal val="#ppt_x"/>
                                          </p:val>
                                        </p:tav>
                                      </p:tavLst>
                                    </p:anim>
                                    <p:anim calcmode="lin" valueType="num">
                                      <p:cBhvr additive="base">
                                        <p:cTn id="27" dur="500" fill="hold"/>
                                        <p:tgtEl>
                                          <p:spTgt spid="25"/>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4" grpId="0" animBg="1"/>
      <p:bldP spid="25"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results via different methods(RA)</a:t>
            </a:r>
            <a:endParaRPr lang="zh-CN" altLang="en-US" dirty="0"/>
          </a:p>
        </p:txBody>
      </p:sp>
      <p:sp>
        <p:nvSpPr>
          <p:cNvPr id="3" name="内容占位符 2"/>
          <p:cNvSpPr>
            <a:spLocks noGrp="1"/>
          </p:cNvSpPr>
          <p:nvPr>
            <p:ph idx="1"/>
          </p:nvPr>
        </p:nvSpPr>
        <p:spPr>
          <a:xfrm>
            <a:off x="179512" y="1268761"/>
            <a:ext cx="3096344" cy="2376264"/>
          </a:xfrm>
        </p:spPr>
        <p:txBody>
          <a:bodyPr/>
          <a:lstStyle/>
          <a:p>
            <a:r>
              <a:rPr lang="en-US" altLang="zh-CN" dirty="0" smtClean="0"/>
              <a:t>JEM1.0 VS HM16.6</a:t>
            </a:r>
          </a:p>
          <a:p>
            <a:pPr lvl="1"/>
            <a:r>
              <a:rPr lang="en-US" altLang="zh-CN" dirty="0" smtClean="0"/>
              <a:t>Full sequence</a:t>
            </a:r>
          </a:p>
          <a:p>
            <a:endParaRPr lang="en-CA" altLang="zh-CN" dirty="0" smtClean="0"/>
          </a:p>
          <a:p>
            <a:pPr lvl="1"/>
            <a:r>
              <a:rPr lang="en-CA" altLang="zh-CN" dirty="0" smtClean="0"/>
              <a:t>RAS in parallel</a:t>
            </a:r>
            <a:endParaRPr lang="zh-CN" altLang="en-US" dirty="0"/>
          </a:p>
        </p:txBody>
      </p:sp>
      <p:graphicFrame>
        <p:nvGraphicFramePr>
          <p:cNvPr id="4" name="表格 3"/>
          <p:cNvGraphicFramePr>
            <a:graphicFrameLocks noGrp="1"/>
          </p:cNvGraphicFramePr>
          <p:nvPr/>
        </p:nvGraphicFramePr>
        <p:xfrm>
          <a:off x="4211960" y="855360"/>
          <a:ext cx="4406900" cy="1493520"/>
        </p:xfrm>
        <a:graphic>
          <a:graphicData uri="http://schemas.openxmlformats.org/drawingml/2006/table">
            <a:tbl>
              <a:tblPr/>
              <a:tblGrid>
                <a:gridCol w="1041400"/>
                <a:gridCol w="765810"/>
                <a:gridCol w="765810"/>
                <a:gridCol w="765810"/>
                <a:gridCol w="534035"/>
                <a:gridCol w="534035"/>
              </a:tblGrid>
              <a:tr h="200025">
                <a:tc rowSpan="2">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dirty="0">
                          <a:solidFill>
                            <a:srgbClr val="000000"/>
                          </a:solidFill>
                          <a:latin typeface="Arial"/>
                          <a:ea typeface="宋体"/>
                          <a:cs typeface="Arial"/>
                        </a:rPr>
                        <a:t>　</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Arial"/>
                          <a:ea typeface="宋体"/>
                          <a:cs typeface="Times New Roman"/>
                        </a:rPr>
                        <a:t>Random Access Main 10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0025">
                <a:tc vMerge="1">
                  <a:txBody>
                    <a:bodyPr/>
                    <a:lstStyle/>
                    <a:p>
                      <a:endParaRPr lang="zh-CN" altLang="en-US"/>
                    </a:p>
                  </a:txBody>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Y</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U</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V</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EncT</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DecT</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A</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-20.81%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-29.93%</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-23.77%</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551%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585%</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B</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-21.27%</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-13.17%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-9.24%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523%</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660%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C</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-20.65%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-14.78%</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-18.20%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602%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777%</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D</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-20.55%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-9.84%</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-12.06%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609%</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933%</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Arial"/>
                          <a:ea typeface="宋体"/>
                          <a:cs typeface="Times New Roman"/>
                        </a:rPr>
                        <a:t>Class E</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zh-CN" sz="1050" kern="100">
                        <a:latin typeface="Calibri"/>
                        <a:ea typeface="宋体"/>
                        <a:cs typeface="Times New Roman"/>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F</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-16.45%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-14.81%</a:t>
                      </a:r>
                      <a:endParaRPr lang="zh-CN" sz="110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-14.54%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450%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390%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dirty="0">
                          <a:solidFill>
                            <a:srgbClr val="000000"/>
                          </a:solidFill>
                          <a:latin typeface="Arial"/>
                          <a:ea typeface="宋体"/>
                          <a:cs typeface="Times New Roman"/>
                        </a:rPr>
                        <a:t>Overall (Ref)</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-20.01%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-16.35%</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-15.26%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543%</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Arial"/>
                          <a:ea typeface="宋体"/>
                          <a:cs typeface="Times New Roman"/>
                        </a:rPr>
                        <a:t>643%</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4211960" y="2439536"/>
          <a:ext cx="4406900" cy="1493520"/>
        </p:xfrm>
        <a:graphic>
          <a:graphicData uri="http://schemas.openxmlformats.org/drawingml/2006/table">
            <a:tbl>
              <a:tblPr/>
              <a:tblGrid>
                <a:gridCol w="1041400"/>
                <a:gridCol w="765810"/>
                <a:gridCol w="765810"/>
                <a:gridCol w="765810"/>
                <a:gridCol w="534035"/>
                <a:gridCol w="534035"/>
              </a:tblGrid>
              <a:tr h="200025">
                <a:tc rowSpan="2">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dirty="0">
                          <a:solidFill>
                            <a:srgbClr val="000000"/>
                          </a:solidFill>
                          <a:latin typeface="Arial"/>
                          <a:ea typeface="宋体"/>
                          <a:cs typeface="Arial"/>
                        </a:rPr>
                        <a:t>　</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Arial"/>
                          <a:ea typeface="宋体"/>
                          <a:cs typeface="Times New Roman"/>
                        </a:rPr>
                        <a:t>Random Access Main 10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0025">
                <a:tc vMerge="1">
                  <a:txBody>
                    <a:bodyPr/>
                    <a:lstStyle/>
                    <a:p>
                      <a:endParaRPr lang="zh-CN" altLang="en-US"/>
                    </a:p>
                  </a:txBody>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Y</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U</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V</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EncT</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err="1">
                          <a:solidFill>
                            <a:srgbClr val="000000"/>
                          </a:solidFill>
                          <a:latin typeface="Arial"/>
                          <a:ea typeface="宋体"/>
                          <a:cs typeface="Times New Roman"/>
                        </a:rPr>
                        <a:t>DecT</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A</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-20.80%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-29.93%</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-23.81%</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594%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680%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B</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-21.28%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-13.17%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-9.34%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544%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681%</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C</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-20.64%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-14.84%</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-18.26%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604%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794%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D</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-20.55%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-9.90%</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-12.10%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664%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879%</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E</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zh-CN" sz="1050" kern="100">
                        <a:latin typeface="Calibri"/>
                        <a:ea typeface="宋体"/>
                        <a:cs typeface="Times New Roman"/>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F</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-16.38%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-15.00%</a:t>
                      </a:r>
                      <a:endParaRPr lang="zh-CN" sz="110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-14.68%</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476%</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385%</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Arial"/>
                          <a:ea typeface="宋体"/>
                          <a:cs typeface="Times New Roman"/>
                        </a:rPr>
                        <a:t>Overall (Ref)</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-20.00%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-16.41%</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-15.34%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572%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Arial"/>
                          <a:ea typeface="宋体"/>
                          <a:cs typeface="Times New Roman"/>
                        </a:rPr>
                        <a:t>660%</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 name="内容占位符 2"/>
          <p:cNvSpPr txBox="1">
            <a:spLocks/>
          </p:cNvSpPr>
          <p:nvPr/>
        </p:nvSpPr>
        <p:spPr bwMode="auto">
          <a:xfrm>
            <a:off x="0" y="3284984"/>
            <a:ext cx="6012160" cy="3024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itchFamily="2" charset="2"/>
              <a:buChar char="l"/>
              <a:tabLst/>
              <a:defRPr/>
            </a:pPr>
            <a:r>
              <a:rPr kumimoji="0" lang="en-US" altLang="zh-CN" sz="2000" b="0" i="0" u="none" strike="noStrike" kern="0" cap="none" spc="0" normalizeH="0" baseline="0" noProof="0" dirty="0" smtClean="0">
                <a:ln>
                  <a:noFill/>
                </a:ln>
                <a:solidFill>
                  <a:schemeClr val="tx1"/>
                </a:solidFill>
                <a:effectLst/>
                <a:uLnTx/>
                <a:uFillTx/>
                <a:latin typeface="+mn-lt"/>
                <a:ea typeface="黑体" pitchFamily="49" charset="-122"/>
                <a:cs typeface="+mn-cs"/>
              </a:rPr>
              <a:t> Mismatch factors</a:t>
            </a:r>
          </a:p>
          <a:p>
            <a:pPr marL="742950" lvl="1" indent="-285750" eaLnBrk="0" hangingPunct="0">
              <a:lnSpc>
                <a:spcPct val="140000"/>
              </a:lnSpc>
              <a:buClr>
                <a:srgbClr val="777777"/>
              </a:buClr>
              <a:buSzPct val="50000"/>
              <a:buFont typeface="Wingdings" pitchFamily="2" charset="2"/>
              <a:buChar char="p"/>
              <a:defRPr/>
            </a:pPr>
            <a:r>
              <a:rPr lang="en-US" altLang="zh-CN" kern="0" dirty="0" smtClean="0">
                <a:latin typeface="+mn-lt"/>
                <a:ea typeface="+mn-ea"/>
              </a:rPr>
              <a:t>CABAC context initialization</a:t>
            </a:r>
          </a:p>
          <a:p>
            <a:pPr marL="1200150" lvl="2" indent="-285750" eaLnBrk="0" hangingPunct="0">
              <a:lnSpc>
                <a:spcPct val="140000"/>
              </a:lnSpc>
              <a:buClr>
                <a:srgbClr val="777777"/>
              </a:buClr>
              <a:buSzPct val="50000"/>
              <a:buFont typeface="Wingdings" pitchFamily="2" charset="2"/>
              <a:buChar char="n"/>
              <a:defRPr/>
            </a:pPr>
            <a:r>
              <a:rPr lang="en-CA" altLang="zh-CN" sz="1600" dirty="0" smtClean="0"/>
              <a:t>CABAC_INIT_PRESENT_FLAG</a:t>
            </a:r>
          </a:p>
          <a:p>
            <a:pPr marL="1200150" lvl="2" indent="-285750" eaLnBrk="0" hangingPunct="0">
              <a:lnSpc>
                <a:spcPct val="140000"/>
              </a:lnSpc>
              <a:buClr>
                <a:srgbClr val="777777"/>
              </a:buClr>
              <a:buSzPct val="50000"/>
              <a:buFont typeface="Wingdings" pitchFamily="2" charset="2"/>
              <a:buChar char="n"/>
              <a:defRPr/>
            </a:pPr>
            <a:r>
              <a:rPr lang="en-CA" altLang="zh-CN" sz="1600" dirty="0" smtClean="0"/>
              <a:t>VCEG_AZ07_INIT_PREVFRAME</a:t>
            </a:r>
            <a:endParaRPr lang="en-US" altLang="zh-CN" sz="1600" dirty="0" smtClean="0"/>
          </a:p>
          <a:p>
            <a:pPr marL="742950" lvl="1" indent="-285750" eaLnBrk="0" hangingPunct="0">
              <a:lnSpc>
                <a:spcPct val="140000"/>
              </a:lnSpc>
              <a:buClr>
                <a:srgbClr val="777777"/>
              </a:buClr>
              <a:buSzPct val="50000"/>
              <a:buFont typeface="Wingdings" pitchFamily="2" charset="2"/>
              <a:buChar char="p"/>
              <a:defRPr/>
            </a:pPr>
            <a:r>
              <a:rPr lang="en-US" altLang="zh-CN" kern="0" dirty="0" smtClean="0">
                <a:latin typeface="+mn-lt"/>
                <a:ea typeface="+mn-ea"/>
              </a:rPr>
              <a:t>ALF</a:t>
            </a:r>
          </a:p>
          <a:p>
            <a:pPr marL="1200150" lvl="2" indent="-285750" eaLnBrk="0" hangingPunct="0">
              <a:lnSpc>
                <a:spcPct val="140000"/>
              </a:lnSpc>
              <a:buClr>
                <a:srgbClr val="777777"/>
              </a:buClr>
              <a:buSzPct val="50000"/>
              <a:buFont typeface="Wingdings" pitchFamily="2" charset="2"/>
              <a:buChar char="n"/>
              <a:defRPr/>
            </a:pPr>
            <a:r>
              <a:rPr lang="en-CA" altLang="zh-CN" sz="1600" dirty="0" smtClean="0"/>
              <a:t>COM16_C806_ALF_TEMPPRED_NUM</a:t>
            </a:r>
          </a:p>
          <a:p>
            <a:pPr marL="742950" lvl="1" indent="-285750" eaLnBrk="0" hangingPunct="0">
              <a:lnSpc>
                <a:spcPct val="140000"/>
              </a:lnSpc>
              <a:buClr>
                <a:srgbClr val="777777"/>
              </a:buClr>
              <a:buSzPct val="50000"/>
              <a:buFont typeface="Wingdings" pitchFamily="2" charset="2"/>
              <a:buChar char="p"/>
              <a:defRPr/>
            </a:pPr>
            <a:r>
              <a:rPr lang="en-US" altLang="zh-CN" kern="0" dirty="0" smtClean="0">
                <a:latin typeface="+mn-lt"/>
                <a:ea typeface="+mn-ea"/>
              </a:rPr>
              <a:t>SAO</a:t>
            </a:r>
          </a:p>
          <a:p>
            <a:pPr marL="1200150" lvl="2" indent="-285750" eaLnBrk="0" hangingPunct="0">
              <a:lnSpc>
                <a:spcPct val="140000"/>
              </a:lnSpc>
              <a:buClr>
                <a:srgbClr val="777777"/>
              </a:buClr>
              <a:buSzPct val="50000"/>
              <a:buFont typeface="Wingdings" pitchFamily="2" charset="2"/>
              <a:buChar char="n"/>
              <a:defRPr/>
            </a:pPr>
            <a:r>
              <a:rPr lang="en-US" altLang="zh-CN" sz="1600" dirty="0" smtClean="0"/>
              <a:t>Slice level on/off decision (Only in last RAS, if it is short)</a:t>
            </a:r>
          </a:p>
          <a:p>
            <a:pPr marL="1143000" marR="0" lvl="2" indent="-228600" algn="l" defTabSz="914400" rtl="0" eaLnBrk="0" fontAlgn="base" latinLnBrk="0" hangingPunct="0">
              <a:lnSpc>
                <a:spcPct val="140000"/>
              </a:lnSpc>
              <a:spcBef>
                <a:spcPct val="0"/>
              </a:spcBef>
              <a:spcAft>
                <a:spcPct val="0"/>
              </a:spcAft>
              <a:buClrTx/>
              <a:buSzPct val="50000"/>
              <a:buFont typeface="Wingdings" pitchFamily="2" charset="2"/>
              <a:buNone/>
              <a:tabLst/>
              <a:defRPr/>
            </a:pPr>
            <a:endParaRPr kumimoji="0" lang="zh-CN" altLang="en-US" sz="1600" b="0" i="0" u="none" strike="noStrike" kern="0" cap="none" spc="0" normalizeH="0" baseline="0" noProof="0" dirty="0">
              <a:ln>
                <a:noFill/>
              </a:ln>
              <a:solidFill>
                <a:schemeClr val="tx1"/>
              </a:solidFill>
              <a:effectLst/>
              <a:uLnTx/>
              <a:uFillTx/>
              <a:latin typeface="+mn-lt"/>
              <a:ea typeface="+mn-ea"/>
              <a:cs typeface="+mn-cs"/>
            </a:endParaRPr>
          </a:p>
        </p:txBody>
      </p:sp>
      <p:graphicFrame>
        <p:nvGraphicFramePr>
          <p:cNvPr id="7" name="表格 6"/>
          <p:cNvGraphicFramePr>
            <a:graphicFrameLocks noGrp="1"/>
          </p:cNvGraphicFramePr>
          <p:nvPr/>
        </p:nvGraphicFramePr>
        <p:xfrm>
          <a:off x="4788024" y="4365103"/>
          <a:ext cx="3672408" cy="1637538"/>
        </p:xfrm>
        <a:graphic>
          <a:graphicData uri="http://schemas.openxmlformats.org/drawingml/2006/table">
            <a:tbl>
              <a:tblPr/>
              <a:tblGrid>
                <a:gridCol w="1186982"/>
                <a:gridCol w="828717"/>
                <a:gridCol w="828717"/>
                <a:gridCol w="827992"/>
              </a:tblGrid>
              <a:tr h="219313">
                <a:tc rowSpan="2">
                  <a:txBody>
                    <a:bodyPr/>
                    <a:lstStyle/>
                    <a:p>
                      <a:pPr algn="ctr">
                        <a:spcAft>
                          <a:spcPts val="0"/>
                        </a:spcAft>
                      </a:pPr>
                      <a:r>
                        <a:rPr lang="zh-CN" sz="900" kern="0" dirty="0">
                          <a:solidFill>
                            <a:srgbClr val="000000"/>
                          </a:solidFill>
                          <a:latin typeface="Arial Unicode MS" pitchFamily="34" charset="-122"/>
                          <a:ea typeface="Arial Unicode MS" pitchFamily="34" charset="-122"/>
                          <a:cs typeface="Arial Unicode MS" pitchFamily="34" charset="-122"/>
                        </a:rPr>
                        <a:t>　</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0"/>
                        </a:spcAft>
                      </a:pPr>
                      <a:r>
                        <a:rPr lang="en-US" sz="900" b="1" kern="0" dirty="0">
                          <a:solidFill>
                            <a:srgbClr val="000000"/>
                          </a:solidFill>
                          <a:latin typeface="Arial Unicode MS" pitchFamily="34" charset="-122"/>
                          <a:ea typeface="Arial Unicode MS" pitchFamily="34" charset="-122"/>
                          <a:cs typeface="Arial Unicode MS" pitchFamily="34" charset="-122"/>
                        </a:rPr>
                        <a:t>Random Access Main 10</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219313">
                <a:tc vMerge="1">
                  <a:txBody>
                    <a:bodyPr/>
                    <a:lstStyle/>
                    <a:p>
                      <a:endParaRPr lang="zh-CN" altLang="en-US"/>
                    </a:p>
                  </a:txBody>
                  <a:tcPr/>
                </a:tc>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Y</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U</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V</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7096">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Class A</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-0.01%</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-0.04%</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-0.19%</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7096">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Class B</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0.00%</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0.06%</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a:noFill/>
                    </a:lnL>
                    <a:lnR>
                      <a:noFill/>
                    </a:lnR>
                    <a:lnT>
                      <a:noFill/>
                    </a:lnT>
                    <a:lnB>
                      <a:noFill/>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-0.03%</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7096">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Class C</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0.01%</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-0.07%</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a:noFill/>
                    </a:lnL>
                    <a:lnR>
                      <a:noFill/>
                    </a:lnR>
                    <a:lnT>
                      <a:noFill/>
                    </a:lnT>
                    <a:lnB>
                      <a:noFill/>
                    </a:lnB>
                  </a:tcPr>
                </a:tc>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-0.08%</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7096">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Class D</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0.01%</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-0.10%</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a:noFill/>
                    </a:lnL>
                    <a:lnR>
                      <a:noFill/>
                    </a:lnR>
                    <a:lnT>
                      <a:noFill/>
                    </a:lnT>
                    <a:lnB>
                      <a:noFill/>
                    </a:lnB>
                  </a:tcPr>
                </a:tc>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-0.08%</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75450">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Class E</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zh-CN" sz="900" kern="0">
                          <a:solidFill>
                            <a:srgbClr val="000000"/>
                          </a:solidFill>
                          <a:latin typeface="Arial Unicode MS" pitchFamily="34" charset="-122"/>
                          <a:ea typeface="Arial Unicode MS" pitchFamily="34" charset="-122"/>
                          <a:cs typeface="Arial Unicode MS" pitchFamily="34" charset="-122"/>
                        </a:rPr>
                        <a:t>　</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zh-CN" sz="1050" kern="100">
                        <a:latin typeface="Arial Unicode MS" pitchFamily="34" charset="-122"/>
                        <a:ea typeface="Arial Unicode MS" pitchFamily="34" charset="-122"/>
                        <a:cs typeface="Arial Unicode MS" pitchFamily="34" charset="-122"/>
                      </a:endParaRPr>
                    </a:p>
                  </a:txBody>
                  <a:tcPr marL="68580" marR="68580" marT="0" marB="0" anchor="ctr">
                    <a:lnL>
                      <a:noFill/>
                    </a:lnL>
                    <a:lnR>
                      <a:noFill/>
                    </a:lnR>
                    <a:lnT>
                      <a:noFill/>
                    </a:lnT>
                    <a:lnB>
                      <a:noFill/>
                    </a:lnB>
                  </a:tcPr>
                </a:tc>
                <a:tc>
                  <a:txBody>
                    <a:bodyPr/>
                    <a:lstStyle/>
                    <a:p>
                      <a:pPr algn="ctr">
                        <a:spcAft>
                          <a:spcPts val="0"/>
                        </a:spcAft>
                      </a:pPr>
                      <a:r>
                        <a:rPr lang="zh-CN" sz="900" kern="0" dirty="0">
                          <a:solidFill>
                            <a:srgbClr val="000000"/>
                          </a:solidFill>
                          <a:latin typeface="Arial Unicode MS" pitchFamily="34" charset="-122"/>
                          <a:ea typeface="Arial Unicode MS" pitchFamily="34" charset="-122"/>
                          <a:cs typeface="Arial Unicode MS" pitchFamily="34" charset="-122"/>
                        </a:rPr>
                        <a:t>　</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77539">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Class F</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0.09%</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-0.22%</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-0.20%</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77539">
                <a:tc>
                  <a:txBody>
                    <a:bodyPr/>
                    <a:lstStyle/>
                    <a:p>
                      <a:pPr algn="ctr">
                        <a:spcAft>
                          <a:spcPts val="0"/>
                        </a:spcAft>
                      </a:pPr>
                      <a:r>
                        <a:rPr lang="en-US" sz="900" b="1" kern="0" dirty="0">
                          <a:solidFill>
                            <a:srgbClr val="000000"/>
                          </a:solidFill>
                          <a:latin typeface="Arial Unicode MS" pitchFamily="34" charset="-122"/>
                          <a:ea typeface="Arial Unicode MS" pitchFamily="34" charset="-122"/>
                          <a:cs typeface="Arial Unicode MS" pitchFamily="34" charset="-122"/>
                        </a:rPr>
                        <a:t>Overall (Ref)</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0.02%</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kern="0">
                          <a:solidFill>
                            <a:srgbClr val="000000"/>
                          </a:solidFill>
                          <a:latin typeface="Arial Unicode MS" pitchFamily="34" charset="-122"/>
                          <a:ea typeface="Arial Unicode MS" pitchFamily="34" charset="-122"/>
                          <a:cs typeface="Arial Unicode MS" pitchFamily="34" charset="-122"/>
                        </a:rPr>
                        <a:t>-0.07%</a:t>
                      </a:r>
                      <a:endParaRPr lang="zh-CN" sz="1050" kern="100">
                        <a:latin typeface="Arial Unicode MS" pitchFamily="34" charset="-122"/>
                        <a:ea typeface="Arial Unicode MS" pitchFamily="34" charset="-122"/>
                        <a:cs typeface="Arial Unicode MS" pitchFamily="34"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900" kern="0" dirty="0">
                          <a:solidFill>
                            <a:srgbClr val="000000"/>
                          </a:solidFill>
                          <a:latin typeface="Arial Unicode MS" pitchFamily="34" charset="-122"/>
                          <a:ea typeface="Arial Unicode MS" pitchFamily="34" charset="-122"/>
                          <a:cs typeface="Arial Unicode MS" pitchFamily="34" charset="-122"/>
                        </a:rPr>
                        <a:t>-0.11%</a:t>
                      </a:r>
                      <a:endParaRPr lang="zh-CN" sz="1050" kern="100" dirty="0">
                        <a:latin typeface="Arial Unicode MS" pitchFamily="34" charset="-122"/>
                        <a:ea typeface="Arial Unicode MS" pitchFamily="34" charset="-122"/>
                        <a:cs typeface="Arial Unicode MS" pitchFamily="3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5292080" y="4077072"/>
            <a:ext cx="3168352" cy="369332"/>
          </a:xfrm>
          <a:prstGeom prst="rect">
            <a:avLst/>
          </a:prstGeom>
          <a:noFill/>
        </p:spPr>
        <p:txBody>
          <a:bodyPr wrap="square" rtlCol="0">
            <a:spAutoFit/>
          </a:bodyPr>
          <a:lstStyle/>
          <a:p>
            <a:r>
              <a:rPr lang="en-US" altLang="zh-CN" dirty="0" smtClean="0"/>
              <a:t>Parallel VS original (JEM)</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AI simulation using snapshot of full-length sequence</a:t>
            </a:r>
            <a:endParaRPr lang="zh-CN" altLang="en-US" dirty="0"/>
          </a:p>
        </p:txBody>
      </p:sp>
      <p:sp>
        <p:nvSpPr>
          <p:cNvPr id="4" name="内容占位符 2"/>
          <p:cNvSpPr txBox="1">
            <a:spLocks/>
          </p:cNvSpPr>
          <p:nvPr/>
        </p:nvSpPr>
        <p:spPr bwMode="auto">
          <a:xfrm>
            <a:off x="755576" y="1556793"/>
            <a:ext cx="4680520" cy="19442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itchFamily="2" charset="2"/>
              <a:buChar char="l"/>
              <a:tabLst/>
              <a:defRPr/>
            </a:pPr>
            <a:r>
              <a:rPr kumimoji="0" lang="en-US" altLang="zh-CN" sz="2000" b="0" i="0" u="none" strike="noStrike" kern="0" cap="none" spc="0" normalizeH="0" baseline="0" noProof="0" dirty="0" smtClean="0">
                <a:ln>
                  <a:noFill/>
                </a:ln>
                <a:solidFill>
                  <a:schemeClr val="tx1"/>
                </a:solidFill>
                <a:effectLst/>
                <a:uLnTx/>
                <a:uFillTx/>
                <a:latin typeface="+mn-lt"/>
                <a:ea typeface="黑体" pitchFamily="49" charset="-122"/>
                <a:cs typeface="+mn-cs"/>
              </a:rPr>
              <a:t>Snapshot method</a:t>
            </a:r>
          </a:p>
          <a:p>
            <a:pPr marL="742950" marR="0" lvl="1" indent="-285750" algn="l" defTabSz="914400" rtl="0" eaLnBrk="0" fontAlgn="base" latinLnBrk="0" hangingPunct="0">
              <a:lnSpc>
                <a:spcPct val="140000"/>
              </a:lnSpc>
              <a:spcBef>
                <a:spcPct val="0"/>
              </a:spcBef>
              <a:spcAft>
                <a:spcPct val="0"/>
              </a:spcAft>
              <a:buClrTx/>
              <a:buSzPct val="50000"/>
              <a:buFont typeface="Wingdings" pitchFamily="2" charset="2"/>
              <a:buChar char="p"/>
              <a:tabLst/>
              <a:defRPr/>
            </a:pPr>
            <a:r>
              <a:rPr kumimoji="0" lang="en-US" altLang="zh-CN" sz="1800" b="0" i="0" u="none" strike="noStrike" kern="0" cap="none" spc="0" normalizeH="0" baseline="0" noProof="0" dirty="0" smtClean="0">
                <a:ln>
                  <a:noFill/>
                </a:ln>
                <a:solidFill>
                  <a:schemeClr val="tx1"/>
                </a:solidFill>
                <a:effectLst/>
                <a:uLnTx/>
                <a:uFillTx/>
                <a:latin typeface="+mn-lt"/>
                <a:ea typeface="+mn-ea"/>
                <a:cs typeface="+mn-cs"/>
              </a:rPr>
              <a:t>RAP pictures in RA configuration</a:t>
            </a:r>
          </a:p>
          <a:p>
            <a:pPr marL="742950" marR="0" lvl="1" indent="-285750" algn="l" defTabSz="914400" rtl="0" eaLnBrk="0" fontAlgn="base" latinLnBrk="0" hangingPunct="0">
              <a:lnSpc>
                <a:spcPct val="140000"/>
              </a:lnSpc>
              <a:spcBef>
                <a:spcPct val="0"/>
              </a:spcBef>
              <a:spcAft>
                <a:spcPct val="0"/>
              </a:spcAft>
              <a:buClrTx/>
              <a:buSzPct val="50000"/>
              <a:buFont typeface="Wingdings" pitchFamily="2" charset="2"/>
              <a:buChar char="p"/>
              <a:tabLst/>
              <a:defRPr/>
            </a:pPr>
            <a:r>
              <a:rPr lang="en-US" altLang="zh-CN" kern="0" dirty="0" smtClean="0">
                <a:latin typeface="+mn-lt"/>
                <a:ea typeface="+mn-ea"/>
              </a:rPr>
              <a:t>Form smaller sequences</a:t>
            </a:r>
          </a:p>
        </p:txBody>
      </p:sp>
      <p:pic>
        <p:nvPicPr>
          <p:cNvPr id="6145" name="Picture 1"/>
          <p:cNvPicPr>
            <a:picLocks noChangeAspect="1" noChangeArrowheads="1"/>
          </p:cNvPicPr>
          <p:nvPr/>
        </p:nvPicPr>
        <p:blipFill>
          <a:blip r:embed="rId2" cstate="print"/>
          <a:srcRect/>
          <a:stretch>
            <a:fillRect/>
          </a:stretch>
        </p:blipFill>
        <p:spPr bwMode="auto">
          <a:xfrm>
            <a:off x="1259632" y="3573016"/>
            <a:ext cx="6336704" cy="15432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results via different methods(AI)</a:t>
            </a:r>
            <a:endParaRPr lang="zh-CN" altLang="en-US" dirty="0"/>
          </a:p>
        </p:txBody>
      </p:sp>
      <p:sp>
        <p:nvSpPr>
          <p:cNvPr id="3" name="内容占位符 2"/>
          <p:cNvSpPr>
            <a:spLocks noGrp="1"/>
          </p:cNvSpPr>
          <p:nvPr>
            <p:ph idx="1"/>
          </p:nvPr>
        </p:nvSpPr>
        <p:spPr/>
        <p:txBody>
          <a:bodyPr/>
          <a:lstStyle/>
          <a:p>
            <a:r>
              <a:rPr lang="en-US" altLang="zh-CN" dirty="0" smtClean="0"/>
              <a:t>JEM1.0 VS HM16.6</a:t>
            </a:r>
          </a:p>
          <a:p>
            <a:endParaRPr lang="en-US" altLang="zh-CN" dirty="0" smtClean="0"/>
          </a:p>
          <a:p>
            <a:pPr lvl="1"/>
            <a:r>
              <a:rPr lang="en-US" altLang="zh-CN" dirty="0" smtClean="0"/>
              <a:t>Full sequence</a:t>
            </a:r>
          </a:p>
          <a:p>
            <a:endParaRPr lang="en-US" altLang="zh-CN" dirty="0" smtClean="0"/>
          </a:p>
          <a:p>
            <a:endParaRPr lang="en-US" altLang="zh-CN" dirty="0" smtClean="0"/>
          </a:p>
          <a:p>
            <a:endParaRPr lang="en-CA" altLang="zh-CN" dirty="0" smtClean="0"/>
          </a:p>
          <a:p>
            <a:endParaRPr lang="en-CA" altLang="zh-CN" dirty="0" smtClean="0"/>
          </a:p>
          <a:p>
            <a:pPr lvl="1"/>
            <a:r>
              <a:rPr lang="en-CA" altLang="zh-CN" dirty="0" smtClean="0"/>
              <a:t>Snapshot method</a:t>
            </a:r>
            <a:endParaRPr lang="zh-CN" altLang="en-US" dirty="0" smtClean="0"/>
          </a:p>
          <a:p>
            <a:endParaRPr lang="zh-CN" altLang="en-US" dirty="0"/>
          </a:p>
        </p:txBody>
      </p:sp>
      <p:graphicFrame>
        <p:nvGraphicFramePr>
          <p:cNvPr id="9" name="表格 8"/>
          <p:cNvGraphicFramePr>
            <a:graphicFrameLocks noGrp="1"/>
          </p:cNvGraphicFramePr>
          <p:nvPr/>
        </p:nvGraphicFramePr>
        <p:xfrm>
          <a:off x="3779912" y="2053208"/>
          <a:ext cx="4184650" cy="1447800"/>
        </p:xfrm>
        <a:graphic>
          <a:graphicData uri="http://schemas.openxmlformats.org/drawingml/2006/table">
            <a:tbl>
              <a:tblPr/>
              <a:tblGrid>
                <a:gridCol w="819150"/>
                <a:gridCol w="741045"/>
                <a:gridCol w="741045"/>
                <a:gridCol w="740410"/>
                <a:gridCol w="624205"/>
                <a:gridCol w="518795"/>
              </a:tblGrid>
              <a:tr h="200025">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dirty="0">
                          <a:solidFill>
                            <a:srgbClr val="000000"/>
                          </a:solidFill>
                          <a:latin typeface="Times New Roman"/>
                          <a:ea typeface="宋体"/>
                          <a:cs typeface="Times New Roman"/>
                        </a:rPr>
                        <a:t>　</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5">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Times New Roman"/>
                          <a:ea typeface="宋体"/>
                          <a:cs typeface="Times New Roman"/>
                        </a:rPr>
                        <a:t>All Intra Main10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Times New Roman"/>
                          <a:ea typeface="宋体"/>
                          <a:cs typeface="Times New Roman"/>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Y</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U</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V</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EncT</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DecT</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A</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-15.38%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-23.49%</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-20.05%</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2138%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215%</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B</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-13.82%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-8.76%</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-6.20%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1965%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180%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Class C</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-14.84%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-11.77%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-14.91%</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1911%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209%</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D</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-11.79%</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-7.95%</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-9.36%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1928%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163%</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E</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-15.75%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-11.97%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-14.40%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1480%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208%</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F</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-12.85%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-11.56%</a:t>
                      </a:r>
                      <a:endParaRPr lang="zh-CN" sz="110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-11.59%</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1588%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226%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Times New Roman"/>
                          <a:ea typeface="宋体"/>
                          <a:cs typeface="Times New Roman"/>
                        </a:rPr>
                        <a:t>Overall (Ref)</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-13.99%</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-12.45%</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-12.41%</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1842%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198%</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3779912" y="4149080"/>
          <a:ext cx="4208780" cy="1447800"/>
        </p:xfrm>
        <a:graphic>
          <a:graphicData uri="http://schemas.openxmlformats.org/drawingml/2006/table">
            <a:tbl>
              <a:tblPr/>
              <a:tblGrid>
                <a:gridCol w="843280"/>
                <a:gridCol w="741045"/>
                <a:gridCol w="741045"/>
                <a:gridCol w="741045"/>
                <a:gridCol w="624205"/>
                <a:gridCol w="518160"/>
              </a:tblGrid>
              <a:tr h="200025">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dirty="0">
                          <a:solidFill>
                            <a:srgbClr val="000000"/>
                          </a:solidFill>
                          <a:latin typeface="Times New Roman"/>
                          <a:ea typeface="宋体"/>
                          <a:cs typeface="Times New Roman"/>
                        </a:rPr>
                        <a:t>　</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5">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Times New Roman"/>
                          <a:ea typeface="宋体"/>
                          <a:cs typeface="Times New Roman"/>
                        </a:rPr>
                        <a:t>All Intra Main10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Times New Roman"/>
                          <a:ea typeface="宋体"/>
                          <a:cs typeface="Times New Roman"/>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Y</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U</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V</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EncT</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DecT</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A</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-15.34%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-23.57%</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-20.70%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1340%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90%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B</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-13.77%</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-8.87%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-6.19%</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2177%</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172%</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C</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-14.69%</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-11.53%</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-14.56%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2757%</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D</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-11.71%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-8.12%</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-9.06%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3798%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417%</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E</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-15.70%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-11.82%</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-14.30%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1798%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202%</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F</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-12.74%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-11.51%</a:t>
                      </a:r>
                      <a:endParaRPr lang="zh-CN" sz="110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-11.76%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1792%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146%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dirty="0">
                          <a:solidFill>
                            <a:srgbClr val="000000"/>
                          </a:solidFill>
                          <a:latin typeface="Times New Roman"/>
                          <a:ea typeface="宋体"/>
                          <a:cs typeface="Times New Roman"/>
                        </a:rPr>
                        <a:t>Overall (Ref)</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-13.91%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-12.45%</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-12.42%</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2166%</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184%</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Conclusion/Suggestion</a:t>
            </a:r>
            <a:endParaRPr lang="zh-CN" altLang="en-US" dirty="0"/>
          </a:p>
        </p:txBody>
      </p:sp>
      <p:sp>
        <p:nvSpPr>
          <p:cNvPr id="3" name="内容占位符 2"/>
          <p:cNvSpPr>
            <a:spLocks noGrp="1"/>
          </p:cNvSpPr>
          <p:nvPr>
            <p:ph idx="1"/>
          </p:nvPr>
        </p:nvSpPr>
        <p:spPr>
          <a:xfrm>
            <a:off x="755650" y="1196752"/>
            <a:ext cx="7632700" cy="4752528"/>
          </a:xfrm>
        </p:spPr>
        <p:txBody>
          <a:bodyPr/>
          <a:lstStyle/>
          <a:p>
            <a:r>
              <a:rPr lang="en-US" altLang="zh-CN" dirty="0" smtClean="0"/>
              <a:t>Snapshot method for AI configuration</a:t>
            </a:r>
          </a:p>
          <a:p>
            <a:pPr lvl="1"/>
            <a:r>
              <a:rPr lang="en-US" altLang="zh-CN" dirty="0" smtClean="0"/>
              <a:t>RD data: very close to original full-length encoding results</a:t>
            </a:r>
          </a:p>
          <a:p>
            <a:pPr lvl="1"/>
            <a:r>
              <a:rPr lang="en-US" altLang="zh-CN" dirty="0" smtClean="0"/>
              <a:t>Running time: 1/IP of original (</a:t>
            </a:r>
            <a:r>
              <a:rPr lang="en-US" altLang="zh-CN" i="1" dirty="0" smtClean="0"/>
              <a:t>IP: intra </a:t>
            </a:r>
            <a:r>
              <a:rPr lang="en-US" altLang="zh-CN" i="1" dirty="0" smtClean="0"/>
              <a:t>period,24,48 and </a:t>
            </a:r>
            <a:r>
              <a:rPr lang="en-US" altLang="zh-CN" i="1" dirty="0" smtClean="0"/>
              <a:t>so on </a:t>
            </a:r>
            <a:r>
              <a:rPr lang="en-US" altLang="zh-CN" dirty="0" smtClean="0"/>
              <a:t>)</a:t>
            </a:r>
          </a:p>
          <a:p>
            <a:pPr lvl="1"/>
            <a:r>
              <a:rPr lang="en-US" altLang="zh-CN" dirty="0" smtClean="0"/>
              <a:t>Suggestion: adoption</a:t>
            </a:r>
          </a:p>
          <a:p>
            <a:r>
              <a:rPr lang="en-US" altLang="zh-CN" dirty="0" smtClean="0"/>
              <a:t>Parallel </a:t>
            </a:r>
            <a:r>
              <a:rPr lang="en-US" altLang="zh-CN" dirty="0" smtClean="0"/>
              <a:t>method for </a:t>
            </a:r>
            <a:r>
              <a:rPr lang="en-US" altLang="zh-CN" dirty="0" smtClean="0"/>
              <a:t>RA configuration</a:t>
            </a:r>
          </a:p>
          <a:p>
            <a:pPr lvl="1"/>
            <a:r>
              <a:rPr lang="en-US" altLang="zh-CN" dirty="0" smtClean="0"/>
              <a:t>RD data: </a:t>
            </a:r>
          </a:p>
          <a:p>
            <a:pPr lvl="2"/>
            <a:r>
              <a:rPr lang="en-US" altLang="zh-CN" dirty="0" smtClean="0"/>
              <a:t> very close to original sequential encoding results</a:t>
            </a:r>
          </a:p>
          <a:p>
            <a:pPr lvl="2"/>
            <a:r>
              <a:rPr lang="en-US" altLang="zh-CN" dirty="0" smtClean="0"/>
              <a:t>could be exactly the same as the original</a:t>
            </a:r>
          </a:p>
          <a:p>
            <a:pPr lvl="1"/>
            <a:r>
              <a:rPr lang="en-US" altLang="zh-CN" dirty="0" smtClean="0"/>
              <a:t>Running time: 1/10 of original ( for class A, 1/5)</a:t>
            </a:r>
          </a:p>
          <a:p>
            <a:pPr lvl="1"/>
            <a:r>
              <a:rPr lang="en-US" altLang="zh-CN" dirty="0" smtClean="0"/>
              <a:t>Suggestion (a or b):</a:t>
            </a:r>
          </a:p>
          <a:p>
            <a:pPr lvl="1">
              <a:buNone/>
            </a:pPr>
            <a:r>
              <a:rPr lang="en-US" altLang="zh-CN" dirty="0" smtClean="0"/>
              <a:t>	(a) ignore the small difference, all use the same parallel method (b)make suggested changes to JEM to enable parallel capability</a:t>
            </a:r>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8097</TotalTime>
  <Words>774</Words>
  <Application>Microsoft Office PowerPoint</Application>
  <PresentationFormat>全屏显示(4:3)</PresentationFormat>
  <Paragraphs>300</Paragraphs>
  <Slides>9</Slides>
  <Notes>0</Notes>
  <HiddenSlides>0</HiddenSlides>
  <MMClips>0</MMClips>
  <ScaleCrop>false</ScaleCrop>
  <HeadingPairs>
    <vt:vector size="4" baseType="variant">
      <vt:variant>
        <vt:lpstr>主题</vt:lpstr>
      </vt:variant>
      <vt:variant>
        <vt:i4>9</vt:i4>
      </vt:variant>
      <vt:variant>
        <vt:lpstr>幻灯片标题</vt:lpstr>
      </vt:variant>
      <vt:variant>
        <vt:i4>9</vt:i4>
      </vt:variant>
    </vt:vector>
  </HeadingPairs>
  <TitlesOfParts>
    <vt:vector size="18" baseType="lpstr">
      <vt:lpstr>Blank</vt:lpstr>
      <vt:lpstr>1_主题1</vt:lpstr>
      <vt:lpstr>4_主题1</vt:lpstr>
      <vt:lpstr>5_主题1</vt:lpstr>
      <vt:lpstr>6_主题1</vt:lpstr>
      <vt:lpstr>7_主题1</vt:lpstr>
      <vt:lpstr>8_主题1</vt:lpstr>
      <vt:lpstr>9_主题1</vt:lpstr>
      <vt:lpstr>10_主题1</vt:lpstr>
      <vt:lpstr>Simplification of the common test condition for fast simulation</vt:lpstr>
      <vt:lpstr>Background</vt:lpstr>
      <vt:lpstr>Prediction structure in RA configuration</vt:lpstr>
      <vt:lpstr>Parallel encoding for RA configuration</vt:lpstr>
      <vt:lpstr>Simulation results via different methods(RA)</vt:lpstr>
      <vt:lpstr>AI simulation using snapshot of full-length sequence</vt:lpstr>
      <vt:lpstr>Simulation results via different methods(AI)</vt:lpstr>
      <vt:lpstr>Conclusion/Suggestion</vt:lpstr>
      <vt:lpstr>幻灯片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Affine transform prediction for next generation video coding</dc:title>
  <dc:creator>Linsixin</dc:creator>
  <cp:lastModifiedBy>m00357881</cp:lastModifiedBy>
  <cp:revision>375</cp:revision>
  <dcterms:created xsi:type="dcterms:W3CDTF">2011-12-01T07:18:24Z</dcterms:created>
  <dcterms:modified xsi:type="dcterms:W3CDTF">2016-02-20T08:34:31Z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1454642686</vt:lpwstr>
  </property>
  <property fmtid="{D5CDD505-2E9C-101B-9397-08002B2CF9AE}" pid="10" name="_new_ms_pID_72543">
    <vt:lpwstr>(3)Z82rq8yBGsHaKQeXblF3Q8VC4XIb/tdIS2uH9eA9YhBkwTKWyCbKqbYFziPR8tHnSgkUyHBC
90oN6fxkTs0/ZYlVA1ZxEoMZv2V/RE6Ydr+6yI58o7i3Vkm7+7dy1cclXYvtYpTLXSq3sCX9
PlruqkOQb9OEoVwpwuQWpUzxQySLY8Sb7PJzFt0VvKUTt27NJCbiYbgK6D4qRzY27ZOrXy8B
AlWAHnXWyG55k4NA49</vt:lpwstr>
  </property>
  <property fmtid="{D5CDD505-2E9C-101B-9397-08002B2CF9AE}" pid="11" name="_new_ms_pID_725431">
    <vt:lpwstr>DgsZhSweNOFmmdPJQTUHox/EMGQLoR92yJD0HsP1lRjc9opPdDlP5f
U8cGeZviUmq+V2BQ+TwBYeH5beRNCwSVhKveNJI4cIxbfyyFAYbWHGNjphVtYUs+5JJRg1Tz
hFhnYGRDYzyWnzjSfjbjWHJnrlYV705tQNUQJxSU4Z+WxsX5IKS7yB0Yu3H5yYmb08oGMVBv
vEtsOOU7E0zXPi5wUFPs7MuLv7J64+sHkSy0</vt:lpwstr>
  </property>
  <property fmtid="{D5CDD505-2E9C-101B-9397-08002B2CF9AE}" pid="12" name="_new_ms_pID_725432">
    <vt:lpwstr>j6di9PS1L5oTeKkwr3D+AslCpqdK3fIw9Rva
p39BpFFBKpog7UeMHuIG/0t1lTTh8tcU0mCR3XX1nmkkrQ2r+ufnmqgm42H+aj3KSeVJy07+
k9w1Np5TaUml0Vk8lvHCKQ==</vt:lpwstr>
  </property>
</Properties>
</file>