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1129" r:id="rId2"/>
    <p:sldId id="1146" r:id="rId3"/>
    <p:sldId id="1137" r:id="rId4"/>
    <p:sldId id="1131" r:id="rId5"/>
    <p:sldId id="1132" r:id="rId6"/>
    <p:sldId id="1133" r:id="rId7"/>
    <p:sldId id="1144" r:id="rId8"/>
    <p:sldId id="1134" r:id="rId9"/>
    <p:sldId id="1145" r:id="rId10"/>
    <p:sldId id="1147" r:id="rId11"/>
    <p:sldId id="1148" r:id="rId12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726" autoAdjust="0"/>
    <p:restoredTop sz="85863" autoAdjust="0"/>
  </p:normalViewPr>
  <p:slideViewPr>
    <p:cSldViewPr>
      <p:cViewPr>
        <p:scale>
          <a:sx n="80" d="100"/>
          <a:sy n="80" d="100"/>
        </p:scale>
        <p:origin x="-2502" y="-852"/>
      </p:cViewPr>
      <p:guideLst>
        <p:guide orient="horz" pos="32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30152" y="1412776"/>
            <a:ext cx="8174296" cy="1913384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 smtClean="0">
                <a:latin typeface="Calibri" pitchFamily="34" charset="0"/>
              </a:rPr>
              <a:t/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Centralized </a:t>
            </a:r>
            <a:r>
              <a:rPr lang="en-US" altLang="zh-TW" sz="3600" dirty="0">
                <a:latin typeface="Calibri" pitchFamily="34" charset="0"/>
              </a:rPr>
              <a:t>Color-Depth Packing (CCDP) </a:t>
            </a:r>
            <a:r>
              <a:rPr lang="en-US" altLang="zh-TW" sz="3600" dirty="0" smtClean="0">
                <a:latin typeface="Calibri" pitchFamily="34" charset="0"/>
              </a:rPr>
              <a:t>SEI Message Syntax</a:t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(A Revision of JCT-S0031)</a:t>
            </a:r>
            <a:endParaRPr lang="en-US" altLang="zh-TW" sz="3600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484784"/>
            <a:ext cx="8147248" cy="4839816"/>
          </a:xfrm>
          <a:prstGeom prst="rect">
            <a:avLst/>
          </a:prstGeom>
          <a:ln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the objective measurements of the proposed color-3/4, color-7/8 and color-15/16 CCDP methods are comparing to that of the frame compatible color-and-depth 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include the color-3/4, color-5/6, color-7/8,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color-11/12,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color-15/16 CCDP formats and their settings in the AVC and HEVC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standards,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we propose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new CCDP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SEI message syntax.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proposed CCDP format attains better image quality in the receiving side compared to the frame compatible color-and-depth 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 for both 2D-TV and 3D-TV displays.</a:t>
            </a:r>
            <a:endParaRPr kumimoji="0" lang="en-US" altLang="zh-TW" dirty="0" smtClean="0"/>
          </a:p>
          <a:p>
            <a:pPr marL="0" indent="0">
              <a:buFont typeface="Wingdings 2" pitchFamily="18" charset="2"/>
              <a:buNone/>
            </a:pPr>
            <a:endParaRPr kumimoji="0" lang="en-US" altLang="zh-TW" dirty="0" smtClean="0"/>
          </a:p>
          <a:p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08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2564904"/>
            <a:ext cx="70997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0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CCDPs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(color 3/4,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Color-3/4 CCDP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75563" y="5205276"/>
              <a:ext cx="1547422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Color-15/16 CCDP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397794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Color-7/8 CCDP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Color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CCDP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40784"/>
              </p:ext>
            </p:extLst>
          </p:nvPr>
        </p:nvGraphicFramePr>
        <p:xfrm>
          <a:off x="611560" y="1700808"/>
          <a:ext cx="7848872" cy="4494652"/>
        </p:xfrm>
        <a:graphic>
          <a:graphicData uri="http://schemas.openxmlformats.org/drawingml/2006/table">
            <a:tbl>
              <a:tblPr/>
              <a:tblGrid>
                <a:gridCol w="6143956"/>
                <a:gridCol w="1704916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8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8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_id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it-IT" altLang="zh-TW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8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317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!</a:t>
                      </a:r>
                      <a:r>
                        <a:rPr lang="en-GB" altLang="zh-TW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8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_flag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it-IT" altLang="zh-TW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type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content_interpretation_type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</a:t>
                      </a:r>
                      <a:r>
                        <a:rPr kumimoji="0" lang="en-US" altLang="ko-KR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8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</a:t>
                      </a:r>
                      <a:r>
                        <a:rPr kumimoji="0" lang="en-US" altLang="zh-TW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color_samping_type</a:t>
                      </a:r>
                      <a:r>
                        <a:rPr kumimoji="0" lang="en-US" altLang="ko-KR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8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</a:t>
                      </a:r>
                      <a:r>
                        <a:rPr kumimoji="0" lang="en-US" altLang="ko-KR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8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altLang="zh-TW" sz="18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it-IT" altLang="zh-TW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reserved_byte</a:t>
                      </a:r>
                      <a:endParaRPr lang="zh-TW" sz="1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centralized_color_depth_packing_type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441362"/>
              </p:ext>
            </p:extLst>
          </p:nvPr>
        </p:nvGraphicFramePr>
        <p:xfrm>
          <a:off x="503548" y="1436904"/>
          <a:ext cx="8136904" cy="31852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color-3/4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x1.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color-5/6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x2.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8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color-7/8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x3.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12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color-11/12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x4.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color-15/16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x5.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</a:t>
            </a:r>
            <a:r>
              <a:rPr lang="en-GB" altLang="zh-TW" sz="3200" dirty="0" err="1" smtClean="0">
                <a:latin typeface="Calibri" panose="020F0502020204030204" pitchFamily="34" charset="0"/>
              </a:rPr>
              <a:t>ontent_interpretation_type</a:t>
            </a:r>
            <a:r>
              <a:rPr lang="en-US" altLang="zh-TW" sz="3200" dirty="0" smtClean="0">
                <a:latin typeface="Calibri" panose="020F0502020204030204" pitchFamily="34" charset="0"/>
              </a:rPr>
              <a:t> 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2669"/>
              </p:ext>
            </p:extLst>
          </p:nvPr>
        </p:nvGraphicFramePr>
        <p:xfrm>
          <a:off x="611560" y="1412776"/>
          <a:ext cx="7848872" cy="27706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frame packed constituent frames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resized_color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top to bottom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resized_color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left to right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534440" y="5733256"/>
            <a:ext cx="8142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NOTE X: When value is 1 or 2 in </a:t>
            </a:r>
            <a:r>
              <a:rPr lang="en-US" altLang="zh-TW" sz="1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, and   </a:t>
            </a:r>
          </a:p>
          <a:p>
            <a:pPr marL="715963" indent="-715963"/>
            <a:r>
              <a:rPr lang="en-US" altLang="zh-TW" sz="1600" dirty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6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              </a:t>
            </a:r>
            <a:r>
              <a:rPr lang="en-US" altLang="zh-TW" sz="1600" dirty="0" err="1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centralized_color_depth_packing_type</a:t>
            </a:r>
            <a:r>
              <a:rPr lang="en-US" altLang="zh-TW" sz="1600" b="1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6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should 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be </a:t>
            </a:r>
            <a:r>
              <a:rPr lang="en-US" altLang="zh-TW" sz="1600" dirty="0">
                <a:solidFill>
                  <a:srgbClr val="FF0000"/>
                </a:solidFill>
                <a:cs typeface="Arial" panose="020B0604020202020204" pitchFamily="34" charset="0"/>
              </a:rPr>
              <a:t>equal to 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solidFill>
                  <a:srgbClr val="FF0000"/>
                </a:solidFill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16</a:t>
            </a: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3896" y="4221088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1115824" y="4536516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595441" y="4259280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4932042" y="4222090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42" y="4222090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6570042" y="4222090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5602584" y="3841859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5754917" y="3243972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1384271" y="5316725"/>
            <a:ext cx="2704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</a:t>
            </a:r>
            <a:r>
              <a:rPr lang="en-GB" altLang="zh-TW" sz="1400" dirty="0" err="1">
                <a:ea typeface="Arial Unicode MS" panose="020B0604020202020204" pitchFamily="34" charset="-120"/>
                <a:cs typeface="Arial" panose="020B0604020202020204" pitchFamily="34" charset="0"/>
              </a:rPr>
              <a:t>ontent_interpretation_type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316725"/>
            <a:ext cx="2704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</a:t>
            </a:r>
            <a:r>
              <a:rPr lang="en-GB" altLang="zh-TW" sz="1400" dirty="0" err="1">
                <a:ea typeface="Arial Unicode MS" panose="020B0604020202020204" pitchFamily="34" charset="-120"/>
                <a:cs typeface="Arial" panose="020B0604020202020204" pitchFamily="34" charset="0"/>
              </a:rPr>
              <a:t>ontent_interpretation_type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=2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275027"/>
            <a:ext cx="8229600" cy="4839816"/>
          </a:xfrm>
        </p:spPr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1, 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 or 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16,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1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spatial 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spatial 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(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6563" y="4373186"/>
            <a:ext cx="2608481" cy="191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467543" y="5145542"/>
            <a:ext cx="868801" cy="872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983795" y="4373188"/>
            <a:ext cx="225831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805" y="4643393"/>
            <a:ext cx="2651591" cy="142764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8805" y="6048438"/>
            <a:ext cx="2651591" cy="25935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5448802" y="4370807"/>
            <a:ext cx="2651591" cy="259358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731383" y="5145542"/>
            <a:ext cx="59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5214519" y="4373185"/>
            <a:ext cx="225478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667863" y="6289574"/>
            <a:ext cx="1960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</a:p>
        </p:txBody>
      </p:sp>
      <p:sp>
        <p:nvSpPr>
          <p:cNvPr id="14" name="矩形 13"/>
          <p:cNvSpPr/>
          <p:nvPr/>
        </p:nvSpPr>
        <p:spPr>
          <a:xfrm>
            <a:off x="5779559" y="6289575"/>
            <a:ext cx="1960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226563" y="4393777"/>
            <a:ext cx="2612653" cy="259358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209626" y="5977954"/>
            <a:ext cx="2629589" cy="30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depth_subpixel_rotation_flag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into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R, 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to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colored-depth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into R, G, and 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colored-depth 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sequence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order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533834" y="5076562"/>
            <a:ext cx="396044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/>
              <a:t>) </a:t>
            </a:r>
            <a:r>
              <a:rPr lang="en-US" altLang="zh-TW" sz="1400" dirty="0" smtClean="0"/>
              <a:t> (Y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)  (Y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), 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….</a:t>
            </a:r>
            <a:endParaRPr lang="en-US" altLang="zh-TW" sz="1400" dirty="0"/>
          </a:p>
          <a:p>
            <a:r>
              <a:rPr lang="en-US" altLang="zh-TW" sz="1400" dirty="0" smtClean="0"/>
              <a:t>  </a:t>
            </a:r>
          </a:p>
        </p:txBody>
      </p:sp>
      <p:sp>
        <p:nvSpPr>
          <p:cNvPr id="5" name="矩形 4"/>
          <p:cNvSpPr/>
          <p:nvPr/>
        </p:nvSpPr>
        <p:spPr>
          <a:xfrm>
            <a:off x="288754" y="4591000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857908" y="5086431"/>
            <a:ext cx="4178587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(Y</a:t>
            </a:r>
            <a:r>
              <a:rPr lang="en-US" altLang="zh-TW" sz="1400" baseline="-25000" dirty="0"/>
              <a:t>11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21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31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),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….</a:t>
            </a:r>
            <a:endParaRPr lang="en-US" altLang="zh-TW" sz="1400" dirty="0"/>
          </a:p>
          <a:p>
            <a:endParaRPr lang="en-US" altLang="zh-TW" sz="1400" dirty="0"/>
          </a:p>
        </p:txBody>
      </p:sp>
      <p:sp>
        <p:nvSpPr>
          <p:cNvPr id="8" name="矩形 7"/>
          <p:cNvSpPr/>
          <p:nvPr/>
        </p:nvSpPr>
        <p:spPr>
          <a:xfrm>
            <a:off x="4716016" y="4600926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zh-TW" altLang="en-US" sz="1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533833" y="2907604"/>
            <a:ext cx="396044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 …</a:t>
            </a:r>
          </a:p>
          <a:p>
            <a:endParaRPr lang="en-US" altLang="zh-TW" sz="1400" dirty="0"/>
          </a:p>
          <a:p>
            <a:endParaRPr lang="en-US" altLang="zh-TW" sz="1400" dirty="0" smtClean="0"/>
          </a:p>
        </p:txBody>
      </p:sp>
      <p:sp>
        <p:nvSpPr>
          <p:cNvPr id="6" name="文字方塊 5"/>
          <p:cNvSpPr txBox="1"/>
          <p:nvPr/>
        </p:nvSpPr>
        <p:spPr>
          <a:xfrm>
            <a:off x="988636" y="5815226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494274" y="3378478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 Depth map</a:t>
            </a:r>
            <a:endParaRPr lang="zh-TW" altLang="en-US" sz="14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409597" y="5826750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view_samping_type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view_samping_type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indicates that the method of the view sampling is used by an encoder to indicate to a decoder as specified in Table D‑13.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060556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color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55576" y="4437112"/>
            <a:ext cx="75608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100" dirty="0"/>
              <a:t>Values of </a:t>
            </a:r>
            <a:r>
              <a:rPr lang="en-US" altLang="zh-TW" sz="1100" dirty="0" err="1"/>
              <a:t>view_samping_type</a:t>
            </a:r>
            <a:r>
              <a:rPr lang="en-CA" altLang="zh-TW" sz="1100" dirty="0"/>
              <a:t> that do not appear in Table </a:t>
            </a:r>
            <a:r>
              <a:rPr lang="en-CA" altLang="zh-TW" sz="1100" dirty="0" smtClean="0"/>
              <a:t>D.13 </a:t>
            </a:r>
            <a:r>
              <a:rPr lang="en-CA" altLang="zh-TW" sz="1100" dirty="0"/>
              <a:t>are reserved for future specification by ITU-T |ISO/IEC and shall not be present in </a:t>
            </a:r>
            <a:r>
              <a:rPr lang="en-CA" altLang="zh-TW" sz="1100" dirty="0" err="1"/>
              <a:t>bitstreams</a:t>
            </a:r>
            <a:r>
              <a:rPr lang="en-CA" altLang="zh-TW" sz="1100" dirty="0"/>
              <a:t> conforming to this version of this Specification. Decoders shall </a:t>
            </a:r>
            <a:r>
              <a:rPr lang="en-CA" altLang="zh-TW" sz="1100" dirty="0" err="1"/>
              <a:t>ignoreframe</a:t>
            </a:r>
            <a:r>
              <a:rPr lang="en-CA" altLang="zh-TW" sz="1100" dirty="0"/>
              <a:t> packing arrangement SEI messages that contain reserved values of </a:t>
            </a:r>
            <a:r>
              <a:rPr lang="en-CA" altLang="zh-TW" sz="1100" dirty="0" err="1"/>
              <a:t>content_interpretation_type</a:t>
            </a:r>
            <a:r>
              <a:rPr lang="en-CA" altLang="zh-TW" sz="1100" dirty="0"/>
              <a:t>.</a:t>
            </a:r>
            <a:endParaRPr lang="zh-TW" altLang="en-US" sz="1100" dirty="0"/>
          </a:p>
        </p:txBody>
      </p:sp>
      <p:sp>
        <p:nvSpPr>
          <p:cNvPr id="7" name="矩形 6"/>
          <p:cNvSpPr/>
          <p:nvPr/>
        </p:nvSpPr>
        <p:spPr>
          <a:xfrm>
            <a:off x="1187624" y="3212976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000" dirty="0"/>
              <a:t>NOTE X–When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1, the value 0 for </a:t>
            </a:r>
            <a:r>
              <a:rPr lang="en-CA" altLang="zh-TW" sz="1000" dirty="0" err="1"/>
              <a:t>color_sampling_type</a:t>
            </a:r>
            <a:r>
              <a:rPr lang="en-CA" altLang="zh-TW" sz="1000" dirty="0"/>
              <a:t>, the color frame is down scale the vertical resolution by using bilinear method. 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2, the value 0 for </a:t>
            </a:r>
            <a:r>
              <a:rPr lang="en-CA" altLang="zh-TW" sz="1000" dirty="0" err="1"/>
              <a:t>color_sampling_type</a:t>
            </a:r>
            <a:r>
              <a:rPr lang="en-CA" altLang="zh-TW" sz="1000" dirty="0"/>
              <a:t>, the color frame is down scaled in the horizontal resolution by using bilinear method.</a:t>
            </a:r>
            <a:endParaRPr lang="zh-TW" altLang="zh-TW" sz="10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D‑14.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268996"/>
            <a:ext cx="75608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100" dirty="0"/>
              <a:t>Values of </a:t>
            </a:r>
            <a:r>
              <a:rPr lang="en-US" altLang="zh-TW" sz="1100" dirty="0" err="1" smtClean="0"/>
              <a:t>depth_samping_type</a:t>
            </a:r>
            <a:r>
              <a:rPr lang="en-CA" altLang="zh-TW" sz="1100" dirty="0" smtClean="0"/>
              <a:t> </a:t>
            </a:r>
            <a:r>
              <a:rPr lang="en-CA" altLang="zh-TW" sz="1100" dirty="0"/>
              <a:t>that do not appear in Table </a:t>
            </a:r>
            <a:r>
              <a:rPr lang="en-CA" altLang="zh-TW" sz="1100" dirty="0" smtClean="0"/>
              <a:t>D.14 </a:t>
            </a:r>
            <a:r>
              <a:rPr lang="en-CA" altLang="zh-TW" sz="1100" dirty="0"/>
              <a:t>are reserved for future specification by ITU-T |ISO/IEC and shall not be present in </a:t>
            </a:r>
            <a:r>
              <a:rPr lang="en-CA" altLang="zh-TW" sz="1100" dirty="0" err="1"/>
              <a:t>bitstreams</a:t>
            </a:r>
            <a:r>
              <a:rPr lang="en-CA" altLang="zh-TW" sz="1100" dirty="0"/>
              <a:t> conforming to this version of this Specification. Decoders shall </a:t>
            </a:r>
            <a:r>
              <a:rPr lang="en-CA" altLang="zh-TW" sz="1100" dirty="0" err="1"/>
              <a:t>ignoreframe</a:t>
            </a:r>
            <a:r>
              <a:rPr lang="en-CA" altLang="zh-TW" sz="1100" dirty="0"/>
              <a:t> packing arrangement SEI messages that contain reserved values of </a:t>
            </a:r>
            <a:r>
              <a:rPr lang="en-CA" altLang="zh-TW" sz="1100" dirty="0" err="1"/>
              <a:t>content_interpretation_type</a:t>
            </a:r>
            <a:r>
              <a:rPr lang="en-CA" altLang="zh-TW" sz="1100" dirty="0"/>
              <a:t>.</a:t>
            </a:r>
            <a:endParaRPr lang="zh-TW" altLang="en-US" sz="11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000" dirty="0"/>
              <a:t>NOTE </a:t>
            </a:r>
            <a:r>
              <a:rPr lang="en-CA" altLang="zh-TW" sz="1000" dirty="0" smtClean="0"/>
              <a:t>X–When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</a:t>
            </a:r>
            <a:r>
              <a:rPr lang="en-CA" altLang="zh-TW" sz="1000" dirty="0" smtClean="0"/>
              <a:t>1, </a:t>
            </a:r>
            <a:r>
              <a:rPr lang="en-CA" altLang="zh-TW" sz="1000" dirty="0"/>
              <a:t>the value 0 for </a:t>
            </a:r>
            <a:r>
              <a:rPr lang="en-CA" altLang="zh-TW" sz="1000" dirty="0" err="1"/>
              <a:t>depth_samping_type</a:t>
            </a:r>
            <a:r>
              <a:rPr lang="en-CA" altLang="zh-TW" sz="1000" dirty="0"/>
              <a:t>, the depth frame is down scale the vertical resolution by using bilinear method. 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</a:t>
            </a:r>
            <a:r>
              <a:rPr lang="en-CA" altLang="zh-TW" sz="1000" dirty="0" smtClean="0"/>
              <a:t>2, </a:t>
            </a:r>
            <a:r>
              <a:rPr lang="en-CA" altLang="zh-TW" sz="1000" dirty="0"/>
              <a:t>the value 0 for </a:t>
            </a:r>
            <a:r>
              <a:rPr lang="en-CA" altLang="zh-TW" sz="1000" dirty="0" err="1"/>
              <a:t>depth_samping_type</a:t>
            </a:r>
            <a:r>
              <a:rPr lang="en-CA" altLang="zh-TW" sz="1000" dirty="0"/>
              <a:t>, the depth frame is down scale the horizontal resolution by using bilinear method.</a:t>
            </a:r>
            <a:endParaRPr lang="zh-TW" altLang="zh-TW" sz="10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61989</TotalTime>
  <Words>1018</Words>
  <Application>Microsoft Office PowerPoint</Application>
  <PresentationFormat>如螢幕大小 (4:3)</PresentationFormat>
  <Paragraphs>134</Paragraphs>
  <Slides>11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流線</vt:lpstr>
      <vt:lpstr> Centralized Color-Depth Packing (CCDP) SEI Message Syntax (A Revision of JCT-S0031)</vt:lpstr>
      <vt:lpstr>Outlooks of CCDPs (color 3/4, 7/8, 15/16)</vt:lpstr>
      <vt:lpstr>CCDP SEI Syntax</vt:lpstr>
      <vt:lpstr>centralized_color_depth_packing_type</vt:lpstr>
      <vt:lpstr>content_interpretation_type </vt:lpstr>
      <vt:lpstr>spatial_flipping_flag</vt:lpstr>
      <vt:lpstr>depth_subpixel_rotation_flag</vt:lpstr>
      <vt:lpstr> view_samping_type</vt:lpstr>
      <vt:lpstr> depth_samping_type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keying</cp:lastModifiedBy>
  <cp:revision>2545</cp:revision>
  <cp:lastPrinted>2013-01-07T09:47:44Z</cp:lastPrinted>
  <dcterms:created xsi:type="dcterms:W3CDTF">2010-07-18T05:58:14Z</dcterms:created>
  <dcterms:modified xsi:type="dcterms:W3CDTF">2014-10-19T16:58:39Z</dcterms:modified>
</cp:coreProperties>
</file>