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Default Extension="vml" ContentType="application/vnd.openxmlformats-officedocument.vmlDrawing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259" r:id="rId2"/>
    <p:sldId id="292" r:id="rId3"/>
    <p:sldId id="291" r:id="rId4"/>
    <p:sldId id="290" r:id="rId5"/>
    <p:sldId id="288" r:id="rId6"/>
  </p:sldIdLst>
  <p:sldSz cx="9144000" cy="6858000" type="screen4x3"/>
  <p:notesSz cx="6794500" cy="9906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39B7"/>
    <a:srgbClr val="B9A2E2"/>
    <a:srgbClr val="404040"/>
    <a:srgbClr val="E0D6F2"/>
    <a:srgbClr val="D9CDEF"/>
    <a:srgbClr val="8E6AD0"/>
    <a:srgbClr val="9C7CD6"/>
    <a:srgbClr val="B3EDF3"/>
    <a:srgbClr val="74DDE8"/>
    <a:srgbClr val="22BFD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224" autoAdjust="0"/>
    <p:restoredTop sz="94505" autoAdjust="0"/>
  </p:normalViewPr>
  <p:slideViewPr>
    <p:cSldViewPr snapToGrid="0" snapToObjects="1">
      <p:cViewPr varScale="1">
        <p:scale>
          <a:sx n="70" d="100"/>
          <a:sy n="70" d="100"/>
        </p:scale>
        <p:origin x="-786" y="-96"/>
      </p:cViewPr>
      <p:guideLst>
        <p:guide orient="horz" pos="3744"/>
        <p:guide orient="horz" pos="795"/>
        <p:guide orient="horz" pos="1385"/>
        <p:guide orient="horz" pos="2570"/>
        <p:guide orient="horz" pos="3160"/>
        <p:guide orient="horz" pos="3458"/>
        <p:guide orient="horz" pos="205"/>
        <p:guide orient="horz" pos="2053"/>
        <p:guide pos="196"/>
        <p:guide pos="5567"/>
        <p:guide pos="2882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notesViewPr>
    <p:cSldViewPr snapToGrid="0" snapToObjects="1">
      <p:cViewPr>
        <p:scale>
          <a:sx n="100" d="100"/>
          <a:sy n="100" d="100"/>
        </p:scale>
        <p:origin x="-3552" y="114"/>
      </p:cViewPr>
      <p:guideLst>
        <p:guide orient="horz" pos="3120"/>
        <p:guide pos="214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4283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dirty="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48645" y="0"/>
            <a:ext cx="2944283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F76BD56D-74B2-4BB0-9215-43EF7EBFC01A}" type="datetimeFigureOut">
              <a:rPr lang="en-US"/>
              <a:pPr>
                <a:defRPr/>
              </a:pPr>
              <a:t>9/21/2012</a:t>
            </a:fld>
            <a:endParaRPr lang="en-US"/>
          </a:p>
        </p:txBody>
      </p:sp>
      <p:grpSp>
        <p:nvGrpSpPr>
          <p:cNvPr id="12292" name="Group 5"/>
          <p:cNvGrpSpPr>
            <a:grpSpLocks/>
          </p:cNvGrpSpPr>
          <p:nvPr/>
        </p:nvGrpSpPr>
        <p:grpSpPr bwMode="auto">
          <a:xfrm>
            <a:off x="308269" y="9245600"/>
            <a:ext cx="6176390" cy="330200"/>
            <a:chOff x="2811192" y="6484973"/>
            <a:chExt cx="6234106" cy="304046"/>
          </a:xfrm>
        </p:grpSpPr>
        <p:pic>
          <p:nvPicPr>
            <p:cNvPr id="12295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 l="73026"/>
            <a:stretch>
              <a:fillRect/>
            </a:stretch>
          </p:blipFill>
          <p:spPr bwMode="auto">
            <a:xfrm>
              <a:off x="7581205" y="6484973"/>
              <a:ext cx="1464093" cy="3040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cxnSp>
          <p:nvCxnSpPr>
            <p:cNvPr id="12296" name="Straight Connector 7"/>
            <p:cNvCxnSpPr>
              <a:cxnSpLocks noChangeShapeType="1"/>
            </p:cNvCxnSpPr>
            <p:nvPr/>
          </p:nvCxnSpPr>
          <p:spPr bwMode="auto">
            <a:xfrm rot="10800000">
              <a:off x="2811192" y="6628605"/>
              <a:ext cx="4730543" cy="0"/>
            </a:xfrm>
            <a:prstGeom prst="line">
              <a:avLst/>
            </a:prstGeom>
            <a:noFill/>
            <a:ln w="34925" cap="rnd" algn="ctr">
              <a:solidFill>
                <a:schemeClr val="tx1"/>
              </a:solidFill>
              <a:prstDash val="sysDot"/>
              <a:round/>
              <a:headEnd/>
              <a:tailEnd/>
            </a:ln>
          </p:spPr>
        </p:cxnSp>
      </p:grpSp>
      <p:sp>
        <p:nvSpPr>
          <p:cNvPr id="9" name="Footer Placeholder 2"/>
          <p:cNvSpPr txBox="1">
            <a:spLocks/>
          </p:cNvSpPr>
          <p:nvPr/>
        </p:nvSpPr>
        <p:spPr>
          <a:xfrm>
            <a:off x="169863" y="9419300"/>
            <a:ext cx="478131" cy="259688"/>
          </a:xfrm>
          <a:prstGeom prst="rect">
            <a:avLst/>
          </a:prstGeom>
        </p:spPr>
        <p:txBody>
          <a:bodyPr anchor="b"/>
          <a:lstStyle>
            <a:defPPr>
              <a:defRPr lang="en-GB"/>
            </a:defPPr>
            <a:lvl1pPr>
              <a:defRPr sz="800">
                <a:solidFill>
                  <a:schemeClr val="bg1">
                    <a:lumMod val="50000"/>
                  </a:schemeClr>
                </a:solidFill>
                <a:latin typeface="Tahoma" pitchFamily="34" charset="0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94C720F9-9EE5-4DA6-8843-F09762E6F4C1}" type="slidenum">
              <a:rPr lang="en-US" sz="60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 sz="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0" name="Rectangle 7"/>
          <p:cNvSpPr>
            <a:spLocks noChangeArrowheads="1"/>
          </p:cNvSpPr>
          <p:nvPr/>
        </p:nvSpPr>
        <p:spPr bwMode="auto">
          <a:xfrm>
            <a:off x="308269" y="9531085"/>
            <a:ext cx="6177962" cy="24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28" tIns="45714" rIns="91428" bIns="45714" anchor="b"/>
          <a:lstStyle/>
          <a:p>
            <a:pPr algn="ct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sz="5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COPYRIGHT © 2011 ALCATEL-LUCENT.  ALL RIGHTS RESERVED. </a:t>
            </a:r>
            <a:br>
              <a:rPr lang="en-US" sz="5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</a:br>
            <a:r>
              <a:rPr lang="en-US" sz="500" kern="0" dirty="0">
                <a:solidFill>
                  <a:srgbClr val="FF0000"/>
                </a:solidFill>
                <a:latin typeface="+mn-lt"/>
              </a:rPr>
              <a:t>ALCATEL-LUCENT — CONFIDENTIAL — SOLELY FOR AUTHORIZED PERSONS HAVING A NEED TO KNOW — PROPRIETARY — USE PURSUANT TO COMPANY INSTRUCTION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4283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48645" y="0"/>
            <a:ext cx="2944283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A35B5ACE-CD7A-468A-B20D-AD7F1E25AF85}" type="datetimeFigureOut">
              <a:rPr lang="en-US"/>
              <a:pPr>
                <a:defRPr/>
              </a:pPr>
              <a:t>9/21/2012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20750" y="742950"/>
            <a:ext cx="4953000" cy="3714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450" y="4705350"/>
            <a:ext cx="5435600" cy="42203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grpSp>
        <p:nvGrpSpPr>
          <p:cNvPr id="11270" name="Group 7"/>
          <p:cNvGrpSpPr>
            <a:grpSpLocks/>
          </p:cNvGrpSpPr>
          <p:nvPr/>
        </p:nvGrpSpPr>
        <p:grpSpPr bwMode="auto">
          <a:xfrm>
            <a:off x="308269" y="9245600"/>
            <a:ext cx="6176390" cy="330200"/>
            <a:chOff x="2811192" y="6484973"/>
            <a:chExt cx="6234106" cy="304046"/>
          </a:xfrm>
        </p:grpSpPr>
        <p:pic>
          <p:nvPicPr>
            <p:cNvPr id="11273" name="Picture 2"/>
            <p:cNvPicPr>
              <a:picLocks noChangeAspect="1" noChangeArrowheads="1"/>
            </p:cNvPicPr>
            <p:nvPr/>
          </p:nvPicPr>
          <p:blipFill>
            <a:blip r:embed="rId2"/>
            <a:srcRect l="73026"/>
            <a:stretch>
              <a:fillRect/>
            </a:stretch>
          </p:blipFill>
          <p:spPr bwMode="auto">
            <a:xfrm>
              <a:off x="7581205" y="6484973"/>
              <a:ext cx="1464093" cy="3040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cxnSp>
          <p:nvCxnSpPr>
            <p:cNvPr id="11274" name="Straight Connector 9"/>
            <p:cNvCxnSpPr>
              <a:cxnSpLocks noChangeShapeType="1"/>
            </p:cNvCxnSpPr>
            <p:nvPr/>
          </p:nvCxnSpPr>
          <p:spPr bwMode="auto">
            <a:xfrm rot="10800000">
              <a:off x="2811192" y="6628605"/>
              <a:ext cx="4730543" cy="0"/>
            </a:xfrm>
            <a:prstGeom prst="line">
              <a:avLst/>
            </a:prstGeom>
            <a:noFill/>
            <a:ln w="34925" cap="rnd" algn="ctr">
              <a:solidFill>
                <a:schemeClr val="tx1"/>
              </a:solidFill>
              <a:prstDash val="sysDot"/>
              <a:round/>
              <a:headEnd/>
              <a:tailEnd/>
            </a:ln>
          </p:spPr>
        </p:cxnSp>
      </p:grpSp>
      <p:sp>
        <p:nvSpPr>
          <p:cNvPr id="11" name="Footer Placeholder 2"/>
          <p:cNvSpPr txBox="1">
            <a:spLocks/>
          </p:cNvSpPr>
          <p:nvPr/>
        </p:nvSpPr>
        <p:spPr>
          <a:xfrm>
            <a:off x="169863" y="9419300"/>
            <a:ext cx="478131" cy="259688"/>
          </a:xfrm>
          <a:prstGeom prst="rect">
            <a:avLst/>
          </a:prstGeom>
        </p:spPr>
        <p:txBody>
          <a:bodyPr anchor="b"/>
          <a:lstStyle>
            <a:defPPr>
              <a:defRPr lang="en-GB"/>
            </a:defPPr>
            <a:lvl1pPr>
              <a:defRPr sz="800">
                <a:solidFill>
                  <a:schemeClr val="bg1">
                    <a:lumMod val="50000"/>
                  </a:schemeClr>
                </a:solidFill>
                <a:latin typeface="Tahoma" pitchFamily="34" charset="0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2827D4F8-E359-47D5-9D99-9A93CF9EB2A0}" type="slidenum">
              <a:rPr lang="en-US" sz="60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 sz="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3" name="Rectangle 7"/>
          <p:cNvSpPr>
            <a:spLocks noChangeArrowheads="1"/>
          </p:cNvSpPr>
          <p:nvPr/>
        </p:nvSpPr>
        <p:spPr bwMode="auto">
          <a:xfrm>
            <a:off x="308269" y="9531085"/>
            <a:ext cx="6177962" cy="24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28" tIns="45714" rIns="91428" bIns="45714" anchor="b"/>
          <a:lstStyle/>
          <a:p>
            <a:pPr algn="ct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sz="5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COPYRIGHT © 2011 ALCATEL-LUCENT.  ALL RIGHTS RESERVED. </a:t>
            </a:r>
            <a:br>
              <a:rPr lang="en-US" sz="5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</a:br>
            <a:r>
              <a:rPr lang="en-US" sz="5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ALCATEL-LUCENT — CONFIDENTIAL — SOLELY FOR AUTHORIZED PERSONS HAVING A NEED TO KNOW — PROPRIETARY — USE PURSUANT TO COMPANY INSTRUCTION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INTED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7"/>
          <p:cNvGrpSpPr>
            <a:grpSpLocks/>
          </p:cNvGrpSpPr>
          <p:nvPr userDrawn="1"/>
        </p:nvGrpSpPr>
        <p:grpSpPr bwMode="auto">
          <a:xfrm>
            <a:off x="311150" y="6248400"/>
            <a:ext cx="8526463" cy="304800"/>
            <a:chOff x="518474" y="6484973"/>
            <a:chExt cx="8526824" cy="304046"/>
          </a:xfrm>
        </p:grpSpPr>
        <p:pic>
          <p:nvPicPr>
            <p:cNvPr id="5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 l="73026"/>
            <a:stretch>
              <a:fillRect/>
            </a:stretch>
          </p:blipFill>
          <p:spPr bwMode="auto">
            <a:xfrm>
              <a:off x="7581205" y="6484973"/>
              <a:ext cx="1464093" cy="3040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cxnSp>
          <p:nvCxnSpPr>
            <p:cNvPr id="6" name="Straight Connector 9"/>
            <p:cNvCxnSpPr>
              <a:cxnSpLocks noChangeShapeType="1"/>
            </p:cNvCxnSpPr>
            <p:nvPr/>
          </p:nvCxnSpPr>
          <p:spPr bwMode="auto">
            <a:xfrm rot="10800000">
              <a:off x="518474" y="6628605"/>
              <a:ext cx="7023260" cy="0"/>
            </a:xfrm>
            <a:prstGeom prst="line">
              <a:avLst/>
            </a:prstGeom>
            <a:noFill/>
            <a:ln w="34925" cap="rnd" algn="ctr">
              <a:solidFill>
                <a:schemeClr val="tx1"/>
              </a:solidFill>
              <a:prstDash val="sysDot"/>
              <a:round/>
              <a:headEnd/>
              <a:tailEnd/>
            </a:ln>
          </p:spPr>
        </p:cxnSp>
      </p:grp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6735" y="1314450"/>
            <a:ext cx="8660877" cy="400110"/>
          </a:xfrm>
          <a:noFill/>
        </p:spPr>
        <p:txBody>
          <a:bodyPr lIns="0" tIns="45720" rIns="91440" bIns="45720" rtlCol="0">
            <a:spAutoFit/>
          </a:bodyPr>
          <a:lstStyle>
            <a:lvl1pPr marL="114300" indent="-1588" algn="l">
              <a:buNone/>
              <a:defRPr kumimoji="0" lang="en-US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Tahoma" pitchFamily="34" charset="0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27" name="Title 26"/>
          <p:cNvSpPr>
            <a:spLocks noGrp="1"/>
          </p:cNvSpPr>
          <p:nvPr>
            <p:ph type="title" hasCustomPrompt="1"/>
          </p:nvPr>
        </p:nvSpPr>
        <p:spPr>
          <a:xfrm>
            <a:off x="191726" y="237744"/>
            <a:ext cx="8645887" cy="1143000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defRPr sz="2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Rectangle 7"/>
          <p:cNvSpPr>
            <a:spLocks noChangeArrowheads="1"/>
          </p:cNvSpPr>
          <p:nvPr userDrawn="1"/>
        </p:nvSpPr>
        <p:spPr bwMode="auto">
          <a:xfrm>
            <a:off x="1376212" y="6580188"/>
            <a:ext cx="6408737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28" tIns="45714" rIns="91428" bIns="45714" anchor="b"/>
          <a:lstStyle/>
          <a:p>
            <a:pPr algn="ctr"/>
            <a:r>
              <a:rPr lang="en-US" sz="600">
                <a:solidFill>
                  <a:srgbClr val="7F7F7F"/>
                </a:solidFill>
                <a:latin typeface="+mj-lt"/>
                <a:cs typeface="Arial" pitchFamily="34" charset="0"/>
              </a:rPr>
              <a:t>COPYRIGHT © 2011 </a:t>
            </a:r>
            <a:r>
              <a:rPr lang="en-US" sz="600" smtClean="0">
                <a:solidFill>
                  <a:srgbClr val="7F7F7F"/>
                </a:solidFill>
                <a:latin typeface="+mj-lt"/>
                <a:cs typeface="Arial" pitchFamily="34" charset="0"/>
              </a:rPr>
              <a:t>ALCATEL-LUCENT.</a:t>
            </a:r>
            <a:r>
              <a:rPr lang="en-US" sz="600" baseline="0" smtClean="0">
                <a:solidFill>
                  <a:srgbClr val="7F7F7F"/>
                </a:solidFill>
                <a:latin typeface="+mj-lt"/>
                <a:cs typeface="Arial" pitchFamily="34" charset="0"/>
              </a:rPr>
              <a:t> </a:t>
            </a:r>
            <a:r>
              <a:rPr lang="en-US" sz="600" smtClean="0">
                <a:solidFill>
                  <a:srgbClr val="7F7F7F"/>
                </a:solidFill>
                <a:latin typeface="+mj-lt"/>
                <a:cs typeface="Arial" pitchFamily="34" charset="0"/>
              </a:rPr>
              <a:t>ALL </a:t>
            </a:r>
            <a:r>
              <a:rPr lang="en-US" sz="600">
                <a:solidFill>
                  <a:srgbClr val="7F7F7F"/>
                </a:solidFill>
                <a:latin typeface="+mj-lt"/>
                <a:cs typeface="Arial" pitchFamily="34" charset="0"/>
              </a:rPr>
              <a:t>RIGHTS RESERVED. </a:t>
            </a:r>
            <a:r>
              <a:rPr lang="en-US" sz="500">
                <a:solidFill>
                  <a:srgbClr val="7F7F7F"/>
                </a:solidFill>
                <a:latin typeface="+mj-lt"/>
                <a:cs typeface="Arial" pitchFamily="34" charset="0"/>
              </a:rPr>
              <a:t/>
            </a:r>
            <a:br>
              <a:rPr lang="en-US" sz="500">
                <a:solidFill>
                  <a:srgbClr val="7F7F7F"/>
                </a:solidFill>
                <a:latin typeface="+mj-lt"/>
                <a:cs typeface="Arial" pitchFamily="34" charset="0"/>
              </a:rPr>
            </a:br>
            <a:r>
              <a:rPr lang="en-US" sz="600">
                <a:solidFill>
                  <a:srgbClr val="A51140"/>
                </a:solidFill>
                <a:latin typeface="+mj-lt"/>
                <a:cs typeface="Arial" pitchFamily="34" charset="0"/>
              </a:rPr>
              <a:t>ALCATEL-LUCENT — CONFIDENTIAL — SOLELY FOR AUTHORIZED PERSONS HAVING A NEED TO KNOW — PROPRIETARY — USE PURSUANT TO COMPANY INSTRUCTION</a:t>
            </a:r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7"/>
          <p:cNvGrpSpPr>
            <a:grpSpLocks/>
          </p:cNvGrpSpPr>
          <p:nvPr userDrawn="1"/>
        </p:nvGrpSpPr>
        <p:grpSpPr bwMode="auto">
          <a:xfrm>
            <a:off x="311150" y="6248400"/>
            <a:ext cx="8526463" cy="304800"/>
            <a:chOff x="518474" y="6484973"/>
            <a:chExt cx="8526824" cy="304046"/>
          </a:xfrm>
        </p:grpSpPr>
        <p:pic>
          <p:nvPicPr>
            <p:cNvPr id="5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 l="73026"/>
            <a:stretch>
              <a:fillRect/>
            </a:stretch>
          </p:blipFill>
          <p:spPr bwMode="auto">
            <a:xfrm>
              <a:off x="7581205" y="6484973"/>
              <a:ext cx="1464093" cy="3040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cxnSp>
          <p:nvCxnSpPr>
            <p:cNvPr id="6" name="Straight Connector 30"/>
            <p:cNvCxnSpPr>
              <a:cxnSpLocks noChangeShapeType="1"/>
            </p:cNvCxnSpPr>
            <p:nvPr/>
          </p:nvCxnSpPr>
          <p:spPr bwMode="auto">
            <a:xfrm rot="10800000">
              <a:off x="518474" y="6628605"/>
              <a:ext cx="7023260" cy="0"/>
            </a:xfrm>
            <a:prstGeom prst="line">
              <a:avLst/>
            </a:prstGeom>
            <a:noFill/>
            <a:ln w="34925" cap="rnd" algn="ctr">
              <a:solidFill>
                <a:schemeClr val="tx1"/>
              </a:solidFill>
              <a:prstDash val="sysDot"/>
              <a:round/>
              <a:headEnd/>
              <a:tailEnd/>
            </a:ln>
          </p:spPr>
        </p:cxnSp>
      </p:grpSp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2100" y="6491288"/>
            <a:ext cx="1527175" cy="9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9888" y="1370552"/>
            <a:ext cx="8587723" cy="4525963"/>
          </a:xfrm>
        </p:spPr>
        <p:txBody>
          <a:bodyPr/>
          <a:lstStyle>
            <a:lvl1pPr>
              <a:buClr>
                <a:srgbClr val="6639B7"/>
              </a:buClr>
              <a:defRPr/>
            </a:lvl1pPr>
            <a:lvl2pPr marL="396875" indent="-165100">
              <a:buClr>
                <a:srgbClr val="6639B7"/>
              </a:buClr>
              <a:buFont typeface="Tahoma" pitchFamily="34" charset="0"/>
              <a:buChar char="­"/>
              <a:defRPr/>
            </a:lvl2pPr>
            <a:lvl3pPr marL="517525" indent="-120650">
              <a:buClr>
                <a:srgbClr val="6639B7"/>
              </a:buClr>
              <a:buFont typeface="Tahoma" pitchFamily="34" charset="0"/>
              <a:buChar char="­"/>
              <a:defRPr/>
            </a:lvl3pPr>
            <a:lvl4pPr marL="692150" indent="-122238">
              <a:buClr>
                <a:srgbClr val="6639B7"/>
              </a:buClr>
              <a:buFont typeface="Tahoma" pitchFamily="34" charset="0"/>
              <a:buChar char="­"/>
              <a:defRPr/>
            </a:lvl4pPr>
            <a:lvl5pPr marL="854075" indent="-104775">
              <a:buClr>
                <a:srgbClr val="6639B7"/>
              </a:buClr>
              <a:buFont typeface="Tahoma" pitchFamily="34" charset="0"/>
              <a:buChar char="­"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192375" y="241450"/>
            <a:ext cx="8645237" cy="1143000"/>
          </a:xfrm>
        </p:spPr>
        <p:txBody>
          <a:bodyPr rtlCol="0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en-US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6" name="Footer Placeholder 2"/>
          <p:cNvSpPr txBox="1">
            <a:spLocks/>
          </p:cNvSpPr>
          <p:nvPr userDrawn="1"/>
        </p:nvSpPr>
        <p:spPr>
          <a:xfrm>
            <a:off x="4328962" y="6354763"/>
            <a:ext cx="484187" cy="239712"/>
          </a:xfrm>
          <a:prstGeom prst="rect">
            <a:avLst/>
          </a:prstGeom>
        </p:spPr>
        <p:txBody>
          <a:bodyPr anchor="b"/>
          <a:lstStyle>
            <a:defPPr>
              <a:defRPr lang="en-GB"/>
            </a:defPPr>
            <a:lvl1pPr>
              <a:defRPr sz="800">
                <a:solidFill>
                  <a:schemeClr val="bg1">
                    <a:lumMod val="50000"/>
                  </a:schemeClr>
                </a:solidFill>
                <a:latin typeface="Tahoma" pitchFamily="34" charset="0"/>
              </a:defRPr>
            </a:lvl1pPr>
          </a:lstStyle>
          <a:p>
            <a:pPr algn="ctr">
              <a:spcBef>
                <a:spcPct val="0"/>
              </a:spcBef>
              <a:defRPr/>
            </a:pPr>
            <a:fld id="{1D43DDA3-B8F5-4355-8795-A0F7A61B9EB2}" type="slidenum">
              <a:rPr lang="en-US" sz="600" smtClean="0">
                <a:solidFill>
                  <a:schemeClr val="tx1">
                    <a:lumMod val="50000"/>
                    <a:lumOff val="50000"/>
                  </a:schemeClr>
                </a:solidFill>
                <a:cs typeface="Arial" pitchFamily="34" charset="0"/>
              </a:rPr>
              <a:pPr algn="ctr">
                <a:spcBef>
                  <a:spcPct val="0"/>
                </a:spcBef>
                <a:defRPr/>
              </a:pPr>
              <a:t>‹#›</a:t>
            </a:fld>
            <a:endParaRPr lang="en-US" sz="600" dirty="0">
              <a:solidFill>
                <a:schemeClr val="tx1">
                  <a:lumMod val="50000"/>
                  <a:lumOff val="50000"/>
                </a:schemeClr>
              </a:solidFill>
              <a:cs typeface="Arial" pitchFamily="34" charset="0"/>
            </a:endParaRPr>
          </a:p>
        </p:txBody>
      </p:sp>
      <p:sp>
        <p:nvSpPr>
          <p:cNvPr id="17" name="Rectangle 7"/>
          <p:cNvSpPr>
            <a:spLocks noChangeArrowheads="1"/>
          </p:cNvSpPr>
          <p:nvPr userDrawn="1"/>
        </p:nvSpPr>
        <p:spPr bwMode="auto">
          <a:xfrm>
            <a:off x="1376212" y="6580188"/>
            <a:ext cx="6408737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28" tIns="45714" rIns="91428" bIns="45714" anchor="b"/>
          <a:lstStyle/>
          <a:p>
            <a:pPr algn="ctr"/>
            <a:r>
              <a:rPr lang="en-US" sz="600">
                <a:solidFill>
                  <a:srgbClr val="7F7F7F"/>
                </a:solidFill>
                <a:latin typeface="+mj-lt"/>
                <a:cs typeface="Arial" pitchFamily="34" charset="0"/>
              </a:rPr>
              <a:t>COPYRIGHT © 2011 </a:t>
            </a:r>
            <a:r>
              <a:rPr lang="en-US" sz="600" smtClean="0">
                <a:solidFill>
                  <a:srgbClr val="7F7F7F"/>
                </a:solidFill>
                <a:latin typeface="+mj-lt"/>
                <a:cs typeface="Arial" pitchFamily="34" charset="0"/>
              </a:rPr>
              <a:t>ALCATEL-LUCENT.</a:t>
            </a:r>
            <a:r>
              <a:rPr lang="en-US" sz="600" baseline="0" smtClean="0">
                <a:solidFill>
                  <a:srgbClr val="7F7F7F"/>
                </a:solidFill>
                <a:latin typeface="+mj-lt"/>
                <a:cs typeface="Arial" pitchFamily="34" charset="0"/>
              </a:rPr>
              <a:t> </a:t>
            </a:r>
            <a:r>
              <a:rPr lang="en-US" sz="600" smtClean="0">
                <a:solidFill>
                  <a:srgbClr val="7F7F7F"/>
                </a:solidFill>
                <a:latin typeface="+mj-lt"/>
                <a:cs typeface="Arial" pitchFamily="34" charset="0"/>
              </a:rPr>
              <a:t>ALL </a:t>
            </a:r>
            <a:r>
              <a:rPr lang="en-US" sz="600">
                <a:solidFill>
                  <a:srgbClr val="7F7F7F"/>
                </a:solidFill>
                <a:latin typeface="+mj-lt"/>
                <a:cs typeface="Arial" pitchFamily="34" charset="0"/>
              </a:rPr>
              <a:t>RIGHTS RESERVED. </a:t>
            </a:r>
            <a:r>
              <a:rPr lang="en-US" sz="500">
                <a:solidFill>
                  <a:srgbClr val="7F7F7F"/>
                </a:solidFill>
                <a:latin typeface="+mj-lt"/>
                <a:cs typeface="Arial" pitchFamily="34" charset="0"/>
              </a:rPr>
              <a:t/>
            </a:r>
            <a:br>
              <a:rPr lang="en-US" sz="500">
                <a:solidFill>
                  <a:srgbClr val="7F7F7F"/>
                </a:solidFill>
                <a:latin typeface="+mj-lt"/>
                <a:cs typeface="Arial" pitchFamily="34" charset="0"/>
              </a:rPr>
            </a:br>
            <a:r>
              <a:rPr lang="en-US" sz="600">
                <a:solidFill>
                  <a:srgbClr val="A51140"/>
                </a:solidFill>
                <a:latin typeface="+mj-lt"/>
                <a:cs typeface="Arial" pitchFamily="34" charset="0"/>
              </a:rPr>
              <a:t>ALCATEL-LUCENT — CONFIDENTIAL — SOLELY FOR AUTHORIZED PERSONS HAVING A NEED TO KNOW — PROPRIETARY — USE PURSUANT TO COMPANY INSTRUCTION</a:t>
            </a:r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4"/>
          <p:cNvGrpSpPr>
            <a:grpSpLocks/>
          </p:cNvGrpSpPr>
          <p:nvPr userDrawn="1"/>
        </p:nvGrpSpPr>
        <p:grpSpPr bwMode="auto">
          <a:xfrm>
            <a:off x="311150" y="6248400"/>
            <a:ext cx="8526463" cy="304800"/>
            <a:chOff x="518474" y="6484973"/>
            <a:chExt cx="8526824" cy="304046"/>
          </a:xfrm>
        </p:grpSpPr>
        <p:pic>
          <p:nvPicPr>
            <p:cNvPr id="5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 l="73026"/>
            <a:stretch>
              <a:fillRect/>
            </a:stretch>
          </p:blipFill>
          <p:spPr bwMode="auto">
            <a:xfrm>
              <a:off x="7581205" y="6484973"/>
              <a:ext cx="1464093" cy="3040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cxnSp>
          <p:nvCxnSpPr>
            <p:cNvPr id="6" name="Straight Connector 16"/>
            <p:cNvCxnSpPr>
              <a:cxnSpLocks noChangeShapeType="1"/>
            </p:cNvCxnSpPr>
            <p:nvPr/>
          </p:nvCxnSpPr>
          <p:spPr bwMode="auto">
            <a:xfrm rot="10800000">
              <a:off x="518474" y="6628605"/>
              <a:ext cx="7023260" cy="0"/>
            </a:xfrm>
            <a:prstGeom prst="line">
              <a:avLst/>
            </a:prstGeom>
            <a:noFill/>
            <a:ln w="34925" cap="rnd" algn="ctr">
              <a:solidFill>
                <a:schemeClr val="tx1"/>
              </a:solidFill>
              <a:prstDash val="sysDot"/>
              <a:round/>
              <a:headEnd/>
              <a:tailEnd/>
            </a:ln>
          </p:spPr>
        </p:cxnSp>
      </p:grpSp>
      <p:pic>
        <p:nvPicPr>
          <p:cNvPr id="10" name="Picture 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2100" y="6491288"/>
            <a:ext cx="1527175" cy="9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3636" y="1495425"/>
            <a:ext cx="8613976" cy="4525963"/>
          </a:xfrm>
        </p:spPr>
        <p:txBody>
          <a:bodyPr rtlCol="0">
            <a:normAutofit/>
          </a:bodyPr>
          <a:lstStyle>
            <a:lvl1pPr marL="457200" indent="-457200" algn="l" defTabSz="914400" rtl="0" eaLnBrk="1" latinLnBrk="0" hangingPunct="1">
              <a:spcBef>
                <a:spcPts val="1200"/>
              </a:spcBef>
              <a:buClr>
                <a:schemeClr val="tx1">
                  <a:lumMod val="75000"/>
                  <a:lumOff val="25000"/>
                </a:schemeClr>
              </a:buClr>
              <a:buFont typeface="+mj-lt"/>
              <a:buAutoNum type="arabicPeriod"/>
              <a:defRPr lang="en-US" sz="2800" kern="1200" dirty="0" smtClean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ts val="300"/>
              </a:spcBef>
              <a:buClrTx/>
              <a:buFontTx/>
              <a:buNone/>
              <a:defRPr lang="en-US" sz="2000" kern="1200" dirty="0" smtClean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457200" indent="-457200" algn="l" defTabSz="914400" rtl="0" eaLnBrk="1" latinLnBrk="0" hangingPunct="1">
              <a:spcBef>
                <a:spcPts val="1200"/>
              </a:spcBef>
              <a:buFont typeface="+mj-lt"/>
              <a:buAutoNum type="arabicPeriod"/>
              <a:defRPr lang="en-US" sz="2800" kern="1200" dirty="0" smtClean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3pPr>
            <a:lvl4pPr marL="457200" indent="-457200" algn="l" defTabSz="914400" rtl="0" eaLnBrk="1" latinLnBrk="0" hangingPunct="1">
              <a:spcBef>
                <a:spcPts val="1200"/>
              </a:spcBef>
              <a:buFont typeface="+mj-lt"/>
              <a:buAutoNum type="arabicPeriod"/>
              <a:defRPr lang="en-US" sz="2800" kern="1200" dirty="0" smtClean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4pPr>
            <a:lvl5pPr marL="457200" indent="-457200" algn="l" defTabSz="914400" rtl="0" eaLnBrk="1" latinLnBrk="0" hangingPunct="1">
              <a:spcBef>
                <a:spcPts val="1200"/>
              </a:spcBef>
              <a:buFont typeface="+mj-lt"/>
              <a:buAutoNum type="arabicPeriod"/>
              <a:defRPr lang="en-US" sz="2800" kern="1200" dirty="0" smtClean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  <a:endParaRPr lang="en-US" dirty="0"/>
          </a:p>
        </p:txBody>
      </p: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192375" y="237744"/>
            <a:ext cx="8645237" cy="1143000"/>
          </a:xfrm>
        </p:spPr>
        <p:txBody>
          <a:bodyPr rtlCol="0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en-US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Footer Placeholder 2"/>
          <p:cNvSpPr txBox="1">
            <a:spLocks/>
          </p:cNvSpPr>
          <p:nvPr userDrawn="1"/>
        </p:nvSpPr>
        <p:spPr>
          <a:xfrm>
            <a:off x="4328962" y="6354763"/>
            <a:ext cx="484187" cy="239712"/>
          </a:xfrm>
          <a:prstGeom prst="rect">
            <a:avLst/>
          </a:prstGeom>
        </p:spPr>
        <p:txBody>
          <a:bodyPr anchor="b"/>
          <a:lstStyle>
            <a:defPPr>
              <a:defRPr lang="en-GB"/>
            </a:defPPr>
            <a:lvl1pPr>
              <a:defRPr sz="800">
                <a:solidFill>
                  <a:schemeClr val="bg1">
                    <a:lumMod val="50000"/>
                  </a:schemeClr>
                </a:solidFill>
                <a:latin typeface="Tahoma" pitchFamily="34" charset="0"/>
              </a:defRPr>
            </a:lvl1pPr>
          </a:lstStyle>
          <a:p>
            <a:pPr algn="ctr">
              <a:spcBef>
                <a:spcPct val="0"/>
              </a:spcBef>
              <a:defRPr/>
            </a:pPr>
            <a:fld id="{1D43DDA3-B8F5-4355-8795-A0F7A61B9EB2}" type="slidenum">
              <a:rPr lang="en-US" sz="600" smtClean="0">
                <a:solidFill>
                  <a:schemeClr val="tx1">
                    <a:lumMod val="50000"/>
                    <a:lumOff val="50000"/>
                  </a:schemeClr>
                </a:solidFill>
                <a:cs typeface="Arial" pitchFamily="34" charset="0"/>
              </a:rPr>
              <a:pPr algn="ctr">
                <a:spcBef>
                  <a:spcPct val="0"/>
                </a:spcBef>
                <a:defRPr/>
              </a:pPr>
              <a:t>‹#›</a:t>
            </a:fld>
            <a:endParaRPr lang="en-US" sz="600" dirty="0">
              <a:solidFill>
                <a:schemeClr val="tx1">
                  <a:lumMod val="50000"/>
                  <a:lumOff val="50000"/>
                </a:schemeClr>
              </a:solidFill>
              <a:cs typeface="Arial" pitchFamily="34" charset="0"/>
            </a:endParaRPr>
          </a:p>
        </p:txBody>
      </p:sp>
      <p:sp>
        <p:nvSpPr>
          <p:cNvPr id="13" name="Rectangle 7"/>
          <p:cNvSpPr>
            <a:spLocks noChangeArrowheads="1"/>
          </p:cNvSpPr>
          <p:nvPr userDrawn="1"/>
        </p:nvSpPr>
        <p:spPr bwMode="auto">
          <a:xfrm>
            <a:off x="1376212" y="6580188"/>
            <a:ext cx="6408737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28" tIns="45714" rIns="91428" bIns="45714" anchor="b"/>
          <a:lstStyle/>
          <a:p>
            <a:pPr algn="ctr"/>
            <a:r>
              <a:rPr lang="en-US" sz="600">
                <a:solidFill>
                  <a:srgbClr val="7F7F7F"/>
                </a:solidFill>
                <a:latin typeface="+mj-lt"/>
                <a:cs typeface="Arial" pitchFamily="34" charset="0"/>
              </a:rPr>
              <a:t>COPYRIGHT © 2011 </a:t>
            </a:r>
            <a:r>
              <a:rPr lang="en-US" sz="600" smtClean="0">
                <a:solidFill>
                  <a:srgbClr val="7F7F7F"/>
                </a:solidFill>
                <a:latin typeface="+mj-lt"/>
                <a:cs typeface="Arial" pitchFamily="34" charset="0"/>
              </a:rPr>
              <a:t>ALCATEL-LUCENT.</a:t>
            </a:r>
            <a:r>
              <a:rPr lang="en-US" sz="600" baseline="0" smtClean="0">
                <a:solidFill>
                  <a:srgbClr val="7F7F7F"/>
                </a:solidFill>
                <a:latin typeface="+mj-lt"/>
                <a:cs typeface="Arial" pitchFamily="34" charset="0"/>
              </a:rPr>
              <a:t> </a:t>
            </a:r>
            <a:r>
              <a:rPr lang="en-US" sz="600" smtClean="0">
                <a:solidFill>
                  <a:srgbClr val="7F7F7F"/>
                </a:solidFill>
                <a:latin typeface="+mj-lt"/>
                <a:cs typeface="Arial" pitchFamily="34" charset="0"/>
              </a:rPr>
              <a:t>ALL </a:t>
            </a:r>
            <a:r>
              <a:rPr lang="en-US" sz="600">
                <a:solidFill>
                  <a:srgbClr val="7F7F7F"/>
                </a:solidFill>
                <a:latin typeface="+mj-lt"/>
                <a:cs typeface="Arial" pitchFamily="34" charset="0"/>
              </a:rPr>
              <a:t>RIGHTS RESERVED. </a:t>
            </a:r>
            <a:r>
              <a:rPr lang="en-US" sz="500">
                <a:solidFill>
                  <a:srgbClr val="7F7F7F"/>
                </a:solidFill>
                <a:latin typeface="+mj-lt"/>
                <a:cs typeface="Arial" pitchFamily="34" charset="0"/>
              </a:rPr>
              <a:t/>
            </a:r>
            <a:br>
              <a:rPr lang="en-US" sz="500">
                <a:solidFill>
                  <a:srgbClr val="7F7F7F"/>
                </a:solidFill>
                <a:latin typeface="+mj-lt"/>
                <a:cs typeface="Arial" pitchFamily="34" charset="0"/>
              </a:rPr>
            </a:br>
            <a:r>
              <a:rPr lang="en-US" sz="600">
                <a:solidFill>
                  <a:srgbClr val="A51140"/>
                </a:solidFill>
                <a:latin typeface="+mj-lt"/>
                <a:cs typeface="Arial" pitchFamily="34" charset="0"/>
              </a:rPr>
              <a:t>ALCATEL-LUCENT — CONFIDENTIAL — SOLELY FOR AUTHORIZED PERSONS HAVING A NEED TO KNOW — PROPRIETARY — USE PURSUANT TO COMPANY INSTRUCTION</a:t>
            </a:r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WO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34"/>
          <p:cNvGrpSpPr>
            <a:grpSpLocks/>
          </p:cNvGrpSpPr>
          <p:nvPr userDrawn="1"/>
        </p:nvGrpSpPr>
        <p:grpSpPr bwMode="auto">
          <a:xfrm>
            <a:off x="311150" y="6248400"/>
            <a:ext cx="8526463" cy="304800"/>
            <a:chOff x="518474" y="6484973"/>
            <a:chExt cx="8526824" cy="304046"/>
          </a:xfrm>
        </p:grpSpPr>
        <p:pic>
          <p:nvPicPr>
            <p:cNvPr id="6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 l="73026"/>
            <a:stretch>
              <a:fillRect/>
            </a:stretch>
          </p:blipFill>
          <p:spPr bwMode="auto">
            <a:xfrm>
              <a:off x="7581205" y="6484973"/>
              <a:ext cx="1464093" cy="3040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cxnSp>
          <p:nvCxnSpPr>
            <p:cNvPr id="7" name="Straight Connector 36"/>
            <p:cNvCxnSpPr>
              <a:cxnSpLocks noChangeShapeType="1"/>
            </p:cNvCxnSpPr>
            <p:nvPr/>
          </p:nvCxnSpPr>
          <p:spPr bwMode="auto">
            <a:xfrm rot="10800000">
              <a:off x="518474" y="6628605"/>
              <a:ext cx="7023260" cy="0"/>
            </a:xfrm>
            <a:prstGeom prst="line">
              <a:avLst/>
            </a:prstGeom>
            <a:noFill/>
            <a:ln w="34925" cap="rnd" algn="ctr">
              <a:solidFill>
                <a:schemeClr val="tx1"/>
              </a:solidFill>
              <a:prstDash val="sysDot"/>
              <a:round/>
              <a:headEnd/>
              <a:tailEnd/>
            </a:ln>
          </p:spPr>
        </p:cxnSp>
      </p:grpSp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2100" y="6491288"/>
            <a:ext cx="1527175" cy="9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0960" y="1446213"/>
            <a:ext cx="4038600" cy="4525963"/>
          </a:xfrm>
        </p:spPr>
        <p:txBody>
          <a:bodyPr rtlCol="0">
            <a:normAutofit/>
          </a:bodyPr>
          <a:lstStyle>
            <a:lvl1pPr marR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SzTx/>
              <a:buFont typeface="Arial" pitchFamily="34" charset="0"/>
              <a:buChar char="•"/>
              <a:tabLst/>
              <a:def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defRPr>
            </a:lvl1pPr>
            <a:lvl2pPr marR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rgbClr val="6639B7"/>
              </a:buClr>
              <a:buSzTx/>
              <a:buFont typeface="Tahoma" pitchFamily="34" charset="0"/>
              <a:buChar char="­"/>
              <a:tabLst/>
              <a:def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defRPr>
            </a:lvl2pPr>
            <a:lvl3pPr marR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rgbClr val="6639B7"/>
              </a:buClr>
              <a:buSzTx/>
              <a:buFont typeface="Tahoma" pitchFamily="34" charset="0"/>
              <a:buChar char="­"/>
              <a:tabLst/>
              <a:def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defRPr>
            </a:lvl3pPr>
            <a:lvl4pPr marR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rgbClr val="6639B7"/>
              </a:buClr>
              <a:buSzTx/>
              <a:buFont typeface="Tahoma" pitchFamily="34" charset="0"/>
              <a:buChar char="­"/>
              <a:tabLst/>
              <a:def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defRPr>
            </a:lvl4pPr>
            <a:lvl5pPr marR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rgbClr val="6639B7"/>
              </a:buClr>
              <a:buSzTx/>
              <a:buFont typeface="Tahoma" pitchFamily="34" charset="0"/>
              <a:buChar char="­"/>
              <a:tabLst/>
              <a:def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46213"/>
            <a:ext cx="4038600" cy="4525963"/>
          </a:xfrm>
        </p:spPr>
        <p:txBody>
          <a:bodyPr rtlCol="0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en-US" sz="20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algn="l" defTabSz="914400" rtl="0" eaLnBrk="1" latinLnBrk="0" hangingPunct="1">
              <a:spcBef>
                <a:spcPct val="20000"/>
              </a:spcBef>
              <a:buFont typeface="Tahoma" pitchFamily="34" charset="0"/>
              <a:buChar char="­"/>
              <a:def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defRPr>
            </a:lvl2pPr>
            <a:lvl3pPr algn="l" defTabSz="914400" rtl="0" eaLnBrk="1" latinLnBrk="0" hangingPunct="1">
              <a:spcBef>
                <a:spcPct val="20000"/>
              </a:spcBef>
              <a:buFont typeface="Tahoma" pitchFamily="34" charset="0"/>
              <a:buChar char="­"/>
              <a:def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defRPr>
            </a:lvl3pPr>
            <a:lvl4pPr algn="l" defTabSz="914400" rtl="0" eaLnBrk="1" latinLnBrk="0" hangingPunct="1">
              <a:spcBef>
                <a:spcPct val="20000"/>
              </a:spcBef>
              <a:buFont typeface="Tahoma" pitchFamily="34" charset="0"/>
              <a:buChar char="­"/>
              <a:def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defRPr>
            </a:lvl4pPr>
            <a:lvl5pPr algn="l" defTabSz="914400" rtl="0" eaLnBrk="1" latinLnBrk="0" hangingPunct="1">
              <a:spcBef>
                <a:spcPct val="20000"/>
              </a:spcBef>
              <a:buFont typeface="Tahoma" pitchFamily="34" charset="0"/>
              <a:buChar char="­"/>
              <a:def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3"/>
            <a:endParaRPr lang="en-US" dirty="0" smtClean="0"/>
          </a:p>
        </p:txBody>
      </p: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192375" y="241450"/>
            <a:ext cx="8645237" cy="1143000"/>
          </a:xfrm>
        </p:spPr>
        <p:txBody>
          <a:bodyPr rtlCol="0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en-US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Footer Placeholder 2"/>
          <p:cNvSpPr txBox="1">
            <a:spLocks/>
          </p:cNvSpPr>
          <p:nvPr userDrawn="1"/>
        </p:nvSpPr>
        <p:spPr>
          <a:xfrm>
            <a:off x="4328962" y="6354763"/>
            <a:ext cx="484187" cy="239712"/>
          </a:xfrm>
          <a:prstGeom prst="rect">
            <a:avLst/>
          </a:prstGeom>
        </p:spPr>
        <p:txBody>
          <a:bodyPr anchor="b"/>
          <a:lstStyle>
            <a:defPPr>
              <a:defRPr lang="en-GB"/>
            </a:defPPr>
            <a:lvl1pPr>
              <a:defRPr sz="800">
                <a:solidFill>
                  <a:schemeClr val="bg1">
                    <a:lumMod val="50000"/>
                  </a:schemeClr>
                </a:solidFill>
                <a:latin typeface="Tahoma" pitchFamily="34" charset="0"/>
              </a:defRPr>
            </a:lvl1pPr>
          </a:lstStyle>
          <a:p>
            <a:pPr algn="ctr">
              <a:spcBef>
                <a:spcPct val="0"/>
              </a:spcBef>
              <a:defRPr/>
            </a:pPr>
            <a:fld id="{1D43DDA3-B8F5-4355-8795-A0F7A61B9EB2}" type="slidenum">
              <a:rPr lang="en-US" sz="600" smtClean="0">
                <a:solidFill>
                  <a:schemeClr val="tx1">
                    <a:lumMod val="50000"/>
                    <a:lumOff val="50000"/>
                  </a:schemeClr>
                </a:solidFill>
                <a:cs typeface="Arial" pitchFamily="34" charset="0"/>
              </a:rPr>
              <a:pPr algn="ctr">
                <a:spcBef>
                  <a:spcPct val="0"/>
                </a:spcBef>
                <a:defRPr/>
              </a:pPr>
              <a:t>‹#›</a:t>
            </a:fld>
            <a:endParaRPr lang="en-US" sz="600" dirty="0">
              <a:solidFill>
                <a:schemeClr val="tx1">
                  <a:lumMod val="50000"/>
                  <a:lumOff val="50000"/>
                </a:schemeClr>
              </a:solidFill>
              <a:cs typeface="Arial" pitchFamily="34" charset="0"/>
            </a:endParaRPr>
          </a:p>
        </p:txBody>
      </p:sp>
      <p:sp>
        <p:nvSpPr>
          <p:cNvPr id="14" name="Rectangle 7"/>
          <p:cNvSpPr>
            <a:spLocks noChangeArrowheads="1"/>
          </p:cNvSpPr>
          <p:nvPr userDrawn="1"/>
        </p:nvSpPr>
        <p:spPr bwMode="auto">
          <a:xfrm>
            <a:off x="1376212" y="6580188"/>
            <a:ext cx="6408737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28" tIns="45714" rIns="91428" bIns="45714" anchor="b"/>
          <a:lstStyle/>
          <a:p>
            <a:pPr algn="ctr"/>
            <a:r>
              <a:rPr lang="en-US" sz="600">
                <a:solidFill>
                  <a:srgbClr val="7F7F7F"/>
                </a:solidFill>
                <a:latin typeface="+mj-lt"/>
                <a:cs typeface="Arial" pitchFamily="34" charset="0"/>
              </a:rPr>
              <a:t>COPYRIGHT © 2011 </a:t>
            </a:r>
            <a:r>
              <a:rPr lang="en-US" sz="600" smtClean="0">
                <a:solidFill>
                  <a:srgbClr val="7F7F7F"/>
                </a:solidFill>
                <a:latin typeface="+mj-lt"/>
                <a:cs typeface="Arial" pitchFamily="34" charset="0"/>
              </a:rPr>
              <a:t>ALCATEL-LUCENT.</a:t>
            </a:r>
            <a:r>
              <a:rPr lang="en-US" sz="600" baseline="0" smtClean="0">
                <a:solidFill>
                  <a:srgbClr val="7F7F7F"/>
                </a:solidFill>
                <a:latin typeface="+mj-lt"/>
                <a:cs typeface="Arial" pitchFamily="34" charset="0"/>
              </a:rPr>
              <a:t> </a:t>
            </a:r>
            <a:r>
              <a:rPr lang="en-US" sz="600" smtClean="0">
                <a:solidFill>
                  <a:srgbClr val="7F7F7F"/>
                </a:solidFill>
                <a:latin typeface="+mj-lt"/>
                <a:cs typeface="Arial" pitchFamily="34" charset="0"/>
              </a:rPr>
              <a:t>ALL </a:t>
            </a:r>
            <a:r>
              <a:rPr lang="en-US" sz="600">
                <a:solidFill>
                  <a:srgbClr val="7F7F7F"/>
                </a:solidFill>
                <a:latin typeface="+mj-lt"/>
                <a:cs typeface="Arial" pitchFamily="34" charset="0"/>
              </a:rPr>
              <a:t>RIGHTS RESERVED. </a:t>
            </a:r>
            <a:r>
              <a:rPr lang="en-US" sz="500">
                <a:solidFill>
                  <a:srgbClr val="7F7F7F"/>
                </a:solidFill>
                <a:latin typeface="+mj-lt"/>
                <a:cs typeface="Arial" pitchFamily="34" charset="0"/>
              </a:rPr>
              <a:t/>
            </a:r>
            <a:br>
              <a:rPr lang="en-US" sz="500">
                <a:solidFill>
                  <a:srgbClr val="7F7F7F"/>
                </a:solidFill>
                <a:latin typeface="+mj-lt"/>
                <a:cs typeface="Arial" pitchFamily="34" charset="0"/>
              </a:rPr>
            </a:br>
            <a:r>
              <a:rPr lang="en-US" sz="600">
                <a:solidFill>
                  <a:srgbClr val="A51140"/>
                </a:solidFill>
                <a:latin typeface="+mj-lt"/>
                <a:cs typeface="Arial" pitchFamily="34" charset="0"/>
              </a:rPr>
              <a:t>ALCATEL-LUCENT — CONFIDENTIAL — SOLELY FOR AUTHORIZED PERSONS HAVING A NEED TO KNOW — PROPRIETARY — USE PURSUANT TO COMPANY INSTRUCTION</a:t>
            </a:r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36"/>
          <p:cNvGrpSpPr>
            <a:grpSpLocks/>
          </p:cNvGrpSpPr>
          <p:nvPr userDrawn="1"/>
        </p:nvGrpSpPr>
        <p:grpSpPr bwMode="auto">
          <a:xfrm>
            <a:off x="311150" y="6248400"/>
            <a:ext cx="8526463" cy="304800"/>
            <a:chOff x="518474" y="6484973"/>
            <a:chExt cx="8526824" cy="304046"/>
          </a:xfrm>
        </p:grpSpPr>
        <p:pic>
          <p:nvPicPr>
            <p:cNvPr id="4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 l="73026"/>
            <a:stretch>
              <a:fillRect/>
            </a:stretch>
          </p:blipFill>
          <p:spPr bwMode="auto">
            <a:xfrm>
              <a:off x="7581205" y="6484973"/>
              <a:ext cx="1464093" cy="3040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cxnSp>
          <p:nvCxnSpPr>
            <p:cNvPr id="5" name="Straight Connector 38"/>
            <p:cNvCxnSpPr>
              <a:cxnSpLocks noChangeShapeType="1"/>
            </p:cNvCxnSpPr>
            <p:nvPr/>
          </p:nvCxnSpPr>
          <p:spPr bwMode="auto">
            <a:xfrm rot="10800000">
              <a:off x="518474" y="6628605"/>
              <a:ext cx="7023260" cy="0"/>
            </a:xfrm>
            <a:prstGeom prst="line">
              <a:avLst/>
            </a:prstGeom>
            <a:noFill/>
            <a:ln w="34925" cap="rnd" algn="ctr">
              <a:solidFill>
                <a:schemeClr val="tx1"/>
              </a:solidFill>
              <a:prstDash val="sysDot"/>
              <a:round/>
              <a:headEnd/>
              <a:tailEnd/>
            </a:ln>
          </p:spPr>
        </p:cxnSp>
      </p:grpSp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2100" y="6491288"/>
            <a:ext cx="1527175" cy="9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itle 5"/>
          <p:cNvSpPr>
            <a:spLocks noGrp="1"/>
          </p:cNvSpPr>
          <p:nvPr>
            <p:ph type="title" hasCustomPrompt="1"/>
          </p:nvPr>
        </p:nvSpPr>
        <p:spPr>
          <a:xfrm>
            <a:off x="192375" y="241450"/>
            <a:ext cx="8645237" cy="1143000"/>
          </a:xfrm>
        </p:spPr>
        <p:txBody>
          <a:bodyPr rtlCol="0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en-US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Footer Placeholder 2"/>
          <p:cNvSpPr txBox="1">
            <a:spLocks/>
          </p:cNvSpPr>
          <p:nvPr userDrawn="1"/>
        </p:nvSpPr>
        <p:spPr>
          <a:xfrm>
            <a:off x="4328962" y="6354763"/>
            <a:ext cx="484187" cy="239712"/>
          </a:xfrm>
          <a:prstGeom prst="rect">
            <a:avLst/>
          </a:prstGeom>
        </p:spPr>
        <p:txBody>
          <a:bodyPr anchor="b"/>
          <a:lstStyle>
            <a:defPPr>
              <a:defRPr lang="en-GB"/>
            </a:defPPr>
            <a:lvl1pPr>
              <a:defRPr sz="800">
                <a:solidFill>
                  <a:schemeClr val="bg1">
                    <a:lumMod val="50000"/>
                  </a:schemeClr>
                </a:solidFill>
                <a:latin typeface="Tahoma" pitchFamily="34" charset="0"/>
              </a:defRPr>
            </a:lvl1pPr>
          </a:lstStyle>
          <a:p>
            <a:pPr algn="ctr">
              <a:spcBef>
                <a:spcPct val="0"/>
              </a:spcBef>
              <a:defRPr/>
            </a:pPr>
            <a:fld id="{1D43DDA3-B8F5-4355-8795-A0F7A61B9EB2}" type="slidenum">
              <a:rPr lang="en-US" sz="600" smtClean="0">
                <a:solidFill>
                  <a:schemeClr val="tx1">
                    <a:lumMod val="50000"/>
                    <a:lumOff val="50000"/>
                  </a:schemeClr>
                </a:solidFill>
                <a:cs typeface="Arial" pitchFamily="34" charset="0"/>
              </a:rPr>
              <a:pPr algn="ctr">
                <a:spcBef>
                  <a:spcPct val="0"/>
                </a:spcBef>
                <a:defRPr/>
              </a:pPr>
              <a:t>‹#›</a:t>
            </a:fld>
            <a:endParaRPr lang="en-US" sz="600" dirty="0">
              <a:solidFill>
                <a:schemeClr val="tx1">
                  <a:lumMod val="50000"/>
                  <a:lumOff val="50000"/>
                </a:schemeClr>
              </a:solidFill>
              <a:cs typeface="Arial" pitchFamily="34" charset="0"/>
            </a:endParaRPr>
          </a:p>
        </p:txBody>
      </p:sp>
      <p:sp>
        <p:nvSpPr>
          <p:cNvPr id="12" name="Rectangle 7"/>
          <p:cNvSpPr>
            <a:spLocks noChangeArrowheads="1"/>
          </p:cNvSpPr>
          <p:nvPr userDrawn="1"/>
        </p:nvSpPr>
        <p:spPr bwMode="auto">
          <a:xfrm>
            <a:off x="1376212" y="6580188"/>
            <a:ext cx="6408737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28" tIns="45714" rIns="91428" bIns="45714" anchor="b"/>
          <a:lstStyle/>
          <a:p>
            <a:pPr algn="ctr"/>
            <a:r>
              <a:rPr lang="en-US" sz="600">
                <a:solidFill>
                  <a:srgbClr val="7F7F7F"/>
                </a:solidFill>
                <a:latin typeface="+mj-lt"/>
                <a:cs typeface="Arial" pitchFamily="34" charset="0"/>
              </a:rPr>
              <a:t>COPYRIGHT © 2011 </a:t>
            </a:r>
            <a:r>
              <a:rPr lang="en-US" sz="600" smtClean="0">
                <a:solidFill>
                  <a:srgbClr val="7F7F7F"/>
                </a:solidFill>
                <a:latin typeface="+mj-lt"/>
                <a:cs typeface="Arial" pitchFamily="34" charset="0"/>
              </a:rPr>
              <a:t>ALCATEL-LUCENT.</a:t>
            </a:r>
            <a:r>
              <a:rPr lang="en-US" sz="600" baseline="0" smtClean="0">
                <a:solidFill>
                  <a:srgbClr val="7F7F7F"/>
                </a:solidFill>
                <a:latin typeface="+mj-lt"/>
                <a:cs typeface="Arial" pitchFamily="34" charset="0"/>
              </a:rPr>
              <a:t> </a:t>
            </a:r>
            <a:r>
              <a:rPr lang="en-US" sz="600" smtClean="0">
                <a:solidFill>
                  <a:srgbClr val="7F7F7F"/>
                </a:solidFill>
                <a:latin typeface="+mj-lt"/>
                <a:cs typeface="Arial" pitchFamily="34" charset="0"/>
              </a:rPr>
              <a:t>ALL </a:t>
            </a:r>
            <a:r>
              <a:rPr lang="en-US" sz="600">
                <a:solidFill>
                  <a:srgbClr val="7F7F7F"/>
                </a:solidFill>
                <a:latin typeface="+mj-lt"/>
                <a:cs typeface="Arial" pitchFamily="34" charset="0"/>
              </a:rPr>
              <a:t>RIGHTS RESERVED. </a:t>
            </a:r>
            <a:r>
              <a:rPr lang="en-US" sz="500">
                <a:solidFill>
                  <a:srgbClr val="7F7F7F"/>
                </a:solidFill>
                <a:latin typeface="+mj-lt"/>
                <a:cs typeface="Arial" pitchFamily="34" charset="0"/>
              </a:rPr>
              <a:t/>
            </a:r>
            <a:br>
              <a:rPr lang="en-US" sz="500">
                <a:solidFill>
                  <a:srgbClr val="7F7F7F"/>
                </a:solidFill>
                <a:latin typeface="+mj-lt"/>
                <a:cs typeface="Arial" pitchFamily="34" charset="0"/>
              </a:rPr>
            </a:br>
            <a:r>
              <a:rPr lang="en-US" sz="600">
                <a:solidFill>
                  <a:srgbClr val="A51140"/>
                </a:solidFill>
                <a:latin typeface="+mj-lt"/>
                <a:cs typeface="Arial" pitchFamily="34" charset="0"/>
              </a:rPr>
              <a:t>ALCATEL-LUCENT — CONFIDENTIAL — SOLELY FOR AUTHORIZED PERSONS HAVING A NEED TO KNOW — PROPRIETARY — USE PURSUANT TO COMPANY INSTRUCTION</a:t>
            </a:r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OGO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 userDrawn="1"/>
        </p:nvGrpSpPr>
        <p:grpSpPr bwMode="auto">
          <a:xfrm>
            <a:off x="311150" y="6248400"/>
            <a:ext cx="8526463" cy="304800"/>
            <a:chOff x="518474" y="6484973"/>
            <a:chExt cx="8526824" cy="304046"/>
          </a:xfrm>
        </p:grpSpPr>
        <p:pic>
          <p:nvPicPr>
            <p:cNvPr id="3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 l="73026"/>
            <a:stretch>
              <a:fillRect/>
            </a:stretch>
          </p:blipFill>
          <p:spPr bwMode="auto">
            <a:xfrm>
              <a:off x="7581205" y="6484973"/>
              <a:ext cx="1464093" cy="3040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cxnSp>
          <p:nvCxnSpPr>
            <p:cNvPr id="4" name="Straight Connector 4"/>
            <p:cNvCxnSpPr>
              <a:cxnSpLocks noChangeShapeType="1"/>
            </p:cNvCxnSpPr>
            <p:nvPr/>
          </p:nvCxnSpPr>
          <p:spPr bwMode="auto">
            <a:xfrm rot="10800000">
              <a:off x="518474" y="6628605"/>
              <a:ext cx="7023260" cy="0"/>
            </a:xfrm>
            <a:prstGeom prst="line">
              <a:avLst/>
            </a:prstGeom>
            <a:noFill/>
            <a:ln w="34925" cap="rnd" algn="ctr">
              <a:solidFill>
                <a:schemeClr val="tx1"/>
              </a:solidFill>
              <a:prstDash val="sysDot"/>
              <a:round/>
              <a:headEnd/>
              <a:tailEnd/>
            </a:ln>
          </p:spPr>
        </p:cxnSp>
      </p:grp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254000" y="1360488"/>
            <a:ext cx="8583613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4572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7" name="Title Placeholder 10"/>
          <p:cNvSpPr>
            <a:spLocks noGrp="1"/>
          </p:cNvSpPr>
          <p:nvPr>
            <p:ph type="title"/>
          </p:nvPr>
        </p:nvSpPr>
        <p:spPr bwMode="auto">
          <a:xfrm>
            <a:off x="192088" y="243996"/>
            <a:ext cx="864552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3" r:id="rId5"/>
    <p:sldLayoutId id="2147483657" r:id="rId6"/>
    <p:sldLayoutId id="2147483664" r:id="rId7"/>
  </p:sldLayoutIdLst>
  <p:transition>
    <p:fade/>
  </p:transition>
  <p:txStyles>
    <p:titleStyle>
      <a:lvl1pPr algn="l" rtl="0" fontAlgn="base">
        <a:spcBef>
          <a:spcPct val="0"/>
        </a:spcBef>
        <a:spcAft>
          <a:spcPct val="0"/>
        </a:spcAft>
        <a:defRPr lang="en-US" sz="2600" b="1" kern="1200">
          <a:solidFill>
            <a:srgbClr val="404040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600" b="1">
          <a:solidFill>
            <a:srgbClr val="404040"/>
          </a:solidFill>
          <a:latin typeface="Tahoma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2600" b="1">
          <a:solidFill>
            <a:srgbClr val="404040"/>
          </a:solidFill>
          <a:latin typeface="Tahoma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2600" b="1">
          <a:solidFill>
            <a:srgbClr val="404040"/>
          </a:solidFill>
          <a:latin typeface="Tahoma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2600" b="1">
          <a:solidFill>
            <a:srgbClr val="404040"/>
          </a:solidFill>
          <a:latin typeface="Tahom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600" b="1">
          <a:solidFill>
            <a:srgbClr val="404040"/>
          </a:solidFill>
          <a:latin typeface="Tahom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600" b="1">
          <a:solidFill>
            <a:srgbClr val="404040"/>
          </a:solidFill>
          <a:latin typeface="Tahom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600" b="1">
          <a:solidFill>
            <a:srgbClr val="404040"/>
          </a:solidFill>
          <a:latin typeface="Tahom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600" b="1">
          <a:solidFill>
            <a:srgbClr val="404040"/>
          </a:solidFill>
          <a:latin typeface="Tahoma" pitchFamily="34" charset="0"/>
        </a:defRPr>
      </a:lvl9pPr>
    </p:titleStyle>
    <p:bodyStyle>
      <a:lvl1pPr marL="171450" indent="-171450" algn="l" rtl="0" fontAlgn="base">
        <a:spcBef>
          <a:spcPct val="20000"/>
        </a:spcBef>
        <a:spcAft>
          <a:spcPts val="600"/>
        </a:spcAft>
        <a:buClr>
          <a:srgbClr val="6639B7"/>
        </a:buClr>
        <a:buFont typeface="Arial" charset="0"/>
        <a:buChar char="•"/>
        <a:defRPr sz="2000" kern="1200">
          <a:solidFill>
            <a:srgbClr val="404040"/>
          </a:solidFill>
          <a:latin typeface="+mn-lt"/>
          <a:ea typeface="+mn-ea"/>
          <a:cs typeface="+mn-cs"/>
        </a:defRPr>
      </a:lvl1pPr>
      <a:lvl2pPr marL="292100" indent="-177800" algn="l" rtl="0" fontAlgn="base">
        <a:spcBef>
          <a:spcPct val="20000"/>
        </a:spcBef>
        <a:spcAft>
          <a:spcPts val="600"/>
        </a:spcAft>
        <a:buClr>
          <a:srgbClr val="6639B7"/>
        </a:buClr>
        <a:buFont typeface="Tahoma" pitchFamily="34" charset="0"/>
        <a:buChar char="­"/>
        <a:defRPr kern="1200">
          <a:solidFill>
            <a:srgbClr val="404040"/>
          </a:solidFill>
          <a:latin typeface="+mn-lt"/>
          <a:ea typeface="+mn-ea"/>
          <a:cs typeface="+mn-cs"/>
        </a:defRPr>
      </a:lvl2pPr>
      <a:lvl3pPr marL="520700" indent="-228600" algn="l" rtl="0" fontAlgn="base">
        <a:spcBef>
          <a:spcPct val="20000"/>
        </a:spcBef>
        <a:spcAft>
          <a:spcPts val="600"/>
        </a:spcAft>
        <a:buClr>
          <a:srgbClr val="6639B7"/>
        </a:buClr>
        <a:buFont typeface="Tahoma" pitchFamily="34" charset="0"/>
        <a:buChar char="­"/>
        <a:defRPr sz="1600" kern="1200">
          <a:solidFill>
            <a:srgbClr val="404040"/>
          </a:solidFill>
          <a:latin typeface="+mn-lt"/>
          <a:ea typeface="+mn-ea"/>
          <a:cs typeface="+mn-cs"/>
        </a:defRPr>
      </a:lvl3pPr>
      <a:lvl4pPr marL="744538" indent="-228600" algn="l" rtl="0" fontAlgn="base">
        <a:spcBef>
          <a:spcPct val="20000"/>
        </a:spcBef>
        <a:spcAft>
          <a:spcPts val="600"/>
        </a:spcAft>
        <a:buClr>
          <a:srgbClr val="6639B7"/>
        </a:buClr>
        <a:buFont typeface="Tahoma" pitchFamily="34" charset="0"/>
        <a:buChar char="­"/>
        <a:defRPr sz="1400" kern="1200">
          <a:solidFill>
            <a:srgbClr val="404040"/>
          </a:solidFill>
          <a:latin typeface="+mn-lt"/>
          <a:ea typeface="+mn-ea"/>
          <a:cs typeface="+mn-cs"/>
        </a:defRPr>
      </a:lvl4pPr>
      <a:lvl5pPr marL="977900" indent="-228600" algn="l" rtl="0" fontAlgn="base">
        <a:spcBef>
          <a:spcPct val="20000"/>
        </a:spcBef>
        <a:spcAft>
          <a:spcPts val="600"/>
        </a:spcAft>
        <a:buClr>
          <a:srgbClr val="6639B7"/>
        </a:buClr>
        <a:buFont typeface="Tahoma" pitchFamily="34" charset="0"/>
        <a:buChar char="­"/>
        <a:defRPr sz="1400" kern="1200">
          <a:solidFill>
            <a:srgbClr val="404040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.vml"/><Relationship Id="rId5" Type="http://schemas.openxmlformats.org/officeDocument/2006/relationships/oleObject" Target="file:///\\slshel\Gateway\systems-share\ITU-T\ITU-T%20Technology%20Topics\Gateway%20Control%20Protocol\Presentations%20for%20H.248%20Systems\Visio%20Diagrams\H.248.TLS_TransportSecurity_Ed03.vsd\Drawing\~Page-2\Sheet.34" TargetMode="Externa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 lIns="45720" tIns="0" rIns="0" bIns="0">
            <a:normAutofit/>
          </a:bodyPr>
          <a:lstStyle/>
          <a:p>
            <a:pPr>
              <a:buClr>
                <a:schemeClr val="tx1"/>
              </a:buClr>
              <a:buNone/>
            </a:pPr>
            <a:r>
              <a:rPr lang="de-DE" sz="1800" dirty="0" smtClean="0">
                <a:solidFill>
                  <a:srgbClr val="7F7F7F"/>
                </a:solidFill>
              </a:rPr>
              <a:t>Q.3/16</a:t>
            </a:r>
          </a:p>
          <a:p>
            <a:pPr>
              <a:buClr>
                <a:schemeClr val="tx1"/>
              </a:buClr>
              <a:buNone/>
            </a:pPr>
            <a:r>
              <a:rPr lang="de-DE" sz="1800" dirty="0" err="1" smtClean="0">
                <a:solidFill>
                  <a:srgbClr val="7F7F7F"/>
                </a:solidFill>
              </a:rPr>
              <a:t>Work</a:t>
            </a:r>
            <a:r>
              <a:rPr lang="de-DE" sz="1800" dirty="0" smtClean="0">
                <a:solidFill>
                  <a:srgbClr val="7F7F7F"/>
                </a:solidFill>
              </a:rPr>
              <a:t> </a:t>
            </a:r>
            <a:r>
              <a:rPr lang="de-DE" sz="1800" dirty="0" err="1" smtClean="0">
                <a:solidFill>
                  <a:srgbClr val="7F7F7F"/>
                </a:solidFill>
              </a:rPr>
              <a:t>item</a:t>
            </a:r>
            <a:r>
              <a:rPr lang="de-DE" sz="1800" dirty="0" smtClean="0">
                <a:solidFill>
                  <a:srgbClr val="7F7F7F"/>
                </a:solidFill>
              </a:rPr>
              <a:t> H.248.TLS, H.248.TLSPROF</a:t>
            </a:r>
          </a:p>
          <a:p>
            <a:pPr>
              <a:buClr>
                <a:schemeClr val="tx1"/>
              </a:buClr>
              <a:buNone/>
            </a:pPr>
            <a:r>
              <a:rPr lang="de-DE" sz="1800" dirty="0" smtClean="0">
                <a:solidFill>
                  <a:srgbClr val="7F7F7F"/>
                </a:solidFill>
              </a:rPr>
              <a:t>TD-19 </a:t>
            </a:r>
            <a:r>
              <a:rPr lang="de-DE" sz="1800" dirty="0" err="1" smtClean="0">
                <a:solidFill>
                  <a:srgbClr val="7F7F7F"/>
                </a:solidFill>
              </a:rPr>
              <a:t>Complementary</a:t>
            </a:r>
            <a:r>
              <a:rPr lang="de-DE" sz="1800" dirty="0" smtClean="0">
                <a:solidFill>
                  <a:srgbClr val="7F7F7F"/>
                </a:solidFill>
              </a:rPr>
              <a:t> </a:t>
            </a:r>
            <a:r>
              <a:rPr lang="de-DE" sz="1800" dirty="0" err="1" smtClean="0">
                <a:solidFill>
                  <a:srgbClr val="7F7F7F"/>
                </a:solidFill>
              </a:rPr>
              <a:t>information</a:t>
            </a:r>
            <a:endParaRPr lang="de-DE" sz="1800" dirty="0" smtClean="0">
              <a:solidFill>
                <a:srgbClr val="7F7F7F"/>
              </a:solidFill>
            </a:endParaRPr>
          </a:p>
          <a:p>
            <a:pPr>
              <a:buClr>
                <a:schemeClr val="tx1"/>
              </a:buClr>
              <a:buNone/>
            </a:pPr>
            <a:endParaRPr lang="de-DE" sz="1800" dirty="0">
              <a:solidFill>
                <a:srgbClr val="7F7F7F"/>
              </a:solidFill>
            </a:endParaRPr>
          </a:p>
          <a:p>
            <a:pPr>
              <a:buClr>
                <a:schemeClr val="tx1"/>
              </a:buClr>
              <a:buNone/>
            </a:pPr>
            <a:endParaRPr lang="de-DE" sz="1800" dirty="0" smtClean="0">
              <a:solidFill>
                <a:srgbClr val="7F7F7F"/>
              </a:solidFill>
            </a:endParaRPr>
          </a:p>
          <a:p>
            <a:pPr>
              <a:buClr>
                <a:schemeClr val="tx1"/>
              </a:buClr>
              <a:buNone/>
            </a:pPr>
            <a:endParaRPr lang="de-DE" sz="1800" dirty="0">
              <a:solidFill>
                <a:srgbClr val="7F7F7F"/>
              </a:solidFill>
            </a:endParaRPr>
          </a:p>
          <a:p>
            <a:pPr>
              <a:buClr>
                <a:schemeClr val="tx1"/>
              </a:buClr>
              <a:buNone/>
            </a:pPr>
            <a:endParaRPr lang="de-DE" sz="1800" dirty="0" smtClean="0">
              <a:solidFill>
                <a:srgbClr val="7F7F7F"/>
              </a:solidFill>
            </a:endParaRPr>
          </a:p>
          <a:p>
            <a:pPr>
              <a:buClr>
                <a:schemeClr val="tx1"/>
              </a:buClr>
              <a:buNone/>
            </a:pPr>
            <a:r>
              <a:rPr lang="de-DE" sz="1800" dirty="0" smtClean="0">
                <a:solidFill>
                  <a:srgbClr val="7F7F7F"/>
                </a:solidFill>
              </a:rPr>
              <a:t>Ed. 01 File </a:t>
            </a:r>
            <a:r>
              <a:rPr lang="de-DE" sz="1800" dirty="0" err="1" smtClean="0">
                <a:solidFill>
                  <a:srgbClr val="7F7F7F"/>
                </a:solidFill>
              </a:rPr>
              <a:t>version</a:t>
            </a:r>
            <a:r>
              <a:rPr lang="de-DE" sz="1800" dirty="0" smtClean="0">
                <a:solidFill>
                  <a:srgbClr val="7F7F7F"/>
                </a:solidFill>
              </a:rPr>
              <a:t> </a:t>
            </a:r>
            <a:r>
              <a:rPr lang="de-DE" sz="1800" dirty="0" err="1" smtClean="0">
                <a:solidFill>
                  <a:srgbClr val="7F7F7F"/>
                </a:solidFill>
              </a:rPr>
              <a:t>from</a:t>
            </a:r>
            <a:r>
              <a:rPr lang="de-DE" sz="1800" dirty="0" smtClean="0">
                <a:solidFill>
                  <a:srgbClr val="7F7F7F"/>
                </a:solidFill>
              </a:rPr>
              <a:t> 2012-09-20</a:t>
            </a:r>
            <a:endParaRPr sz="1800" dirty="0">
              <a:solidFill>
                <a:srgbClr val="7F7F7F"/>
              </a:solidFill>
            </a:endParaRPr>
          </a:p>
          <a:p>
            <a:pPr marL="457200" indent="-457200" eaLnBrk="1" hangingPunct="1">
              <a:spcBef>
                <a:spcPts val="1200"/>
              </a:spcBef>
              <a:buClr>
                <a:schemeClr val="tx1"/>
              </a:buClr>
              <a:buFont typeface="Tahoma" pitchFamily="34" charset="0"/>
              <a:buAutoNum type="arabicPeriod"/>
            </a:pPr>
            <a:endParaRPr sz="1800" dirty="0">
              <a:solidFill>
                <a:srgbClr val="7F7F7F"/>
              </a:solidFill>
            </a:endParaRPr>
          </a:p>
        </p:txBody>
      </p:sp>
      <p:sp>
        <p:nvSpPr>
          <p:cNvPr id="20483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dirty="0" smtClean="0">
                <a:latin typeface="Tahoma" pitchFamily="34" charset="0"/>
              </a:rPr>
              <a:t>ITU-T WP2/16 Meeting	</a:t>
            </a:r>
            <a:br>
              <a:rPr dirty="0" smtClean="0">
                <a:latin typeface="Tahoma" pitchFamily="34" charset="0"/>
              </a:rPr>
            </a:br>
            <a:r>
              <a:rPr lang="en-US" dirty="0" smtClean="0">
                <a:latin typeface="Tahoma" pitchFamily="34" charset="0"/>
              </a:rPr>
              <a:t>Brisbane (AUS), 24 – 28 Sep 2012</a:t>
            </a:r>
            <a:endParaRPr dirty="0" smtClean="0">
              <a:latin typeface="Tahoma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Title 6"/>
          <p:cNvSpPr>
            <a:spLocks noGrp="1"/>
          </p:cNvSpPr>
          <p:nvPr>
            <p:ph type="title"/>
          </p:nvPr>
        </p:nvSpPr>
        <p:spPr>
          <a:xfrm>
            <a:off x="192375" y="241450"/>
            <a:ext cx="8645237" cy="903956"/>
          </a:xfrm>
        </p:spPr>
        <p:txBody>
          <a:bodyPr>
            <a:normAutofit fontScale="90000"/>
          </a:bodyPr>
          <a:lstStyle/>
          <a:p>
            <a:r>
              <a:rPr dirty="0" smtClean="0"/>
              <a:t>to </a:t>
            </a:r>
            <a:r>
              <a:rPr dirty="0" smtClean="0">
                <a:solidFill>
                  <a:srgbClr val="6639B7"/>
                </a:solidFill>
              </a:rPr>
              <a:t>AVD-4255</a:t>
            </a:r>
            <a:r>
              <a:rPr dirty="0" smtClean="0"/>
              <a:t> "</a:t>
            </a:r>
            <a:r>
              <a:rPr lang="en-US" dirty="0" smtClean="0"/>
              <a:t>H.248.TLS: Progress of H.248 package(</a:t>
            </a:r>
            <a:r>
              <a:rPr lang="en-US" dirty="0" err="1" smtClean="0"/>
              <a:t>s</a:t>
            </a:r>
            <a:r>
              <a:rPr lang="en-US" dirty="0" smtClean="0"/>
              <a:t>)</a:t>
            </a:r>
            <a:r>
              <a:rPr dirty="0" smtClean="0"/>
              <a:t>"</a:t>
            </a:r>
            <a:br>
              <a:rPr dirty="0" smtClean="0"/>
            </a:br>
            <a:r>
              <a:rPr lang="en-US" dirty="0" smtClean="0">
                <a:solidFill>
                  <a:srgbClr val="C00000"/>
                </a:solidFill>
              </a:rPr>
              <a:t>Status of package design – high level structure</a:t>
            </a:r>
            <a:r>
              <a:rPr dirty="0" smtClean="0"/>
              <a:t/>
            </a:r>
            <a:br>
              <a:rPr dirty="0" smtClean="0"/>
            </a:br>
            <a:endParaRPr b="0" dirty="0" smtClean="0"/>
          </a:p>
        </p:txBody>
      </p:sp>
      <p:sp>
        <p:nvSpPr>
          <p:cNvPr id="137220" name="Footer Placeholder 2"/>
          <p:cNvSpPr txBox="1">
            <a:spLocks/>
          </p:cNvSpPr>
          <p:nvPr/>
        </p:nvSpPr>
        <p:spPr bwMode="auto">
          <a:xfrm>
            <a:off x="692388" y="6059488"/>
            <a:ext cx="6078537" cy="24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l">
              <a:spcBef>
                <a:spcPct val="0"/>
              </a:spcBef>
            </a:pPr>
            <a:r>
              <a:rPr lang="en-US" sz="1000">
                <a:solidFill>
                  <a:srgbClr val="7F7F7F"/>
                </a:solidFill>
                <a:latin typeface="+mj-lt"/>
              </a:rPr>
              <a:t>Source Placeholder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2388" y="1145409"/>
            <a:ext cx="4220423" cy="51553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Title 6"/>
          <p:cNvSpPr>
            <a:spLocks noGrp="1"/>
          </p:cNvSpPr>
          <p:nvPr>
            <p:ph type="title"/>
          </p:nvPr>
        </p:nvSpPr>
        <p:spPr>
          <a:xfrm>
            <a:off x="192375" y="241450"/>
            <a:ext cx="8645237" cy="903956"/>
          </a:xfrm>
        </p:spPr>
        <p:txBody>
          <a:bodyPr>
            <a:normAutofit fontScale="90000"/>
          </a:bodyPr>
          <a:lstStyle/>
          <a:p>
            <a:r>
              <a:rPr dirty="0" smtClean="0"/>
              <a:t>to </a:t>
            </a:r>
            <a:r>
              <a:rPr dirty="0" smtClean="0">
                <a:solidFill>
                  <a:srgbClr val="6639B7"/>
                </a:solidFill>
              </a:rPr>
              <a:t>AVD-4255</a:t>
            </a:r>
            <a:r>
              <a:rPr dirty="0" smtClean="0"/>
              <a:t> "</a:t>
            </a:r>
            <a:r>
              <a:rPr lang="en-US" dirty="0" smtClean="0"/>
              <a:t>H.248.TLS: Progress of H.248 package(</a:t>
            </a:r>
            <a:r>
              <a:rPr lang="en-US" dirty="0" err="1" smtClean="0"/>
              <a:t>s</a:t>
            </a:r>
            <a:r>
              <a:rPr lang="en-US" dirty="0" smtClean="0"/>
              <a:t>)</a:t>
            </a:r>
            <a:r>
              <a:rPr dirty="0" smtClean="0"/>
              <a:t>"</a:t>
            </a:r>
            <a:br>
              <a:rPr dirty="0" smtClean="0"/>
            </a:br>
            <a:r>
              <a:rPr lang="en-US" dirty="0" smtClean="0">
                <a:solidFill>
                  <a:srgbClr val="C00000"/>
                </a:solidFill>
              </a:rPr>
              <a:t>Options of TLS Session Termination</a:t>
            </a:r>
            <a:r>
              <a:rPr dirty="0" smtClean="0"/>
              <a:t/>
            </a:r>
            <a:br>
              <a:rPr dirty="0" smtClean="0"/>
            </a:br>
            <a:endParaRPr b="0" dirty="0" smtClean="0"/>
          </a:p>
        </p:txBody>
      </p:sp>
      <p:sp>
        <p:nvSpPr>
          <p:cNvPr id="137220" name="Footer Placeholder 2"/>
          <p:cNvSpPr txBox="1">
            <a:spLocks/>
          </p:cNvSpPr>
          <p:nvPr/>
        </p:nvSpPr>
        <p:spPr bwMode="auto">
          <a:xfrm>
            <a:off x="692388" y="6059488"/>
            <a:ext cx="6078537" cy="24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l">
              <a:spcBef>
                <a:spcPct val="0"/>
              </a:spcBef>
            </a:pPr>
            <a:r>
              <a:rPr lang="en-US" sz="1000">
                <a:solidFill>
                  <a:srgbClr val="7F7F7F"/>
                </a:solidFill>
                <a:latin typeface="+mj-lt"/>
              </a:rPr>
              <a:t>Source Placeholder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2375" y="1347537"/>
            <a:ext cx="6344519" cy="49532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2051" name="Object 3"/>
          <p:cNvGraphicFramePr>
            <a:graphicFrameLocks noChangeAspect="1"/>
          </p:cNvGraphicFramePr>
          <p:nvPr/>
        </p:nvGraphicFramePr>
        <p:xfrm>
          <a:off x="6086475" y="919798"/>
          <a:ext cx="2751137" cy="3919537"/>
        </p:xfrm>
        <a:graphic>
          <a:graphicData uri="http://schemas.openxmlformats.org/presentationml/2006/ole">
            <p:oleObj spid="_x0000_s2051" name="Visio" r:id="rId5" imgW="2750439" imgH="3919728" progId="Visio.Drawing.11">
              <p:link updateAutomatic="1"/>
            </p:oleObj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Title 6"/>
          <p:cNvSpPr>
            <a:spLocks noGrp="1"/>
          </p:cNvSpPr>
          <p:nvPr>
            <p:ph type="title"/>
          </p:nvPr>
        </p:nvSpPr>
        <p:spPr>
          <a:xfrm>
            <a:off x="192375" y="241450"/>
            <a:ext cx="8645237" cy="903956"/>
          </a:xfrm>
        </p:spPr>
        <p:txBody>
          <a:bodyPr>
            <a:normAutofit fontScale="90000"/>
          </a:bodyPr>
          <a:lstStyle/>
          <a:p>
            <a:r>
              <a:rPr dirty="0" smtClean="0"/>
              <a:t>to </a:t>
            </a:r>
            <a:r>
              <a:rPr dirty="0" smtClean="0">
                <a:solidFill>
                  <a:srgbClr val="6639B7"/>
                </a:solidFill>
              </a:rPr>
              <a:t>AVD-4255</a:t>
            </a:r>
            <a:r>
              <a:rPr dirty="0" smtClean="0"/>
              <a:t> "</a:t>
            </a:r>
            <a:r>
              <a:rPr lang="en-US" dirty="0" smtClean="0"/>
              <a:t>H.248.TLS: Progress of H.248 package(</a:t>
            </a:r>
            <a:r>
              <a:rPr lang="en-US" dirty="0" err="1" smtClean="0"/>
              <a:t>s</a:t>
            </a:r>
            <a:r>
              <a:rPr lang="en-US" dirty="0" smtClean="0"/>
              <a:t>)</a:t>
            </a:r>
            <a:r>
              <a:rPr dirty="0" smtClean="0"/>
              <a:t>"</a:t>
            </a:r>
            <a:br>
              <a:rPr dirty="0" smtClean="0"/>
            </a:br>
            <a:r>
              <a:rPr lang="en-US" dirty="0" smtClean="0">
                <a:solidFill>
                  <a:srgbClr val="C00000"/>
                </a:solidFill>
              </a:rPr>
              <a:t>Metaphor for “TLS profile types”</a:t>
            </a:r>
            <a:r>
              <a:rPr dirty="0" smtClean="0"/>
              <a:t/>
            </a:r>
            <a:br>
              <a:rPr dirty="0" smtClean="0"/>
            </a:br>
            <a:endParaRPr b="0" dirty="0" smtClean="0"/>
          </a:p>
        </p:txBody>
      </p:sp>
      <p:sp>
        <p:nvSpPr>
          <p:cNvPr id="137220" name="Footer Placeholder 2"/>
          <p:cNvSpPr txBox="1">
            <a:spLocks/>
          </p:cNvSpPr>
          <p:nvPr/>
        </p:nvSpPr>
        <p:spPr bwMode="auto">
          <a:xfrm>
            <a:off x="692388" y="6059488"/>
            <a:ext cx="6078537" cy="24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l">
              <a:spcBef>
                <a:spcPct val="0"/>
              </a:spcBef>
            </a:pPr>
            <a:r>
              <a:rPr lang="en-US" sz="1000">
                <a:solidFill>
                  <a:srgbClr val="7F7F7F"/>
                </a:solidFill>
                <a:latin typeface="+mj-lt"/>
              </a:rPr>
              <a:t>Source Placeholder</a:t>
            </a:r>
          </a:p>
        </p:txBody>
      </p:sp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6758238" y="2656913"/>
            <a:ext cx="1177925" cy="3036887"/>
            <a:chOff x="5856" y="2832"/>
            <a:chExt cx="816" cy="624"/>
          </a:xfrm>
        </p:grpSpPr>
        <p:grpSp>
          <p:nvGrpSpPr>
            <p:cNvPr id="3" name="Group 3"/>
            <p:cNvGrpSpPr>
              <a:grpSpLocks/>
            </p:cNvGrpSpPr>
            <p:nvPr/>
          </p:nvGrpSpPr>
          <p:grpSpPr bwMode="auto">
            <a:xfrm>
              <a:off x="5856" y="2832"/>
              <a:ext cx="816" cy="624"/>
              <a:chOff x="1704" y="1309"/>
              <a:chExt cx="3248" cy="2058"/>
            </a:xfrm>
          </p:grpSpPr>
          <p:sp>
            <p:nvSpPr>
              <p:cNvPr id="9" name="Oval 4"/>
              <p:cNvSpPr>
                <a:spLocks noChangeArrowheads="1"/>
              </p:cNvSpPr>
              <p:nvPr/>
            </p:nvSpPr>
            <p:spPr bwMode="auto">
              <a:xfrm>
                <a:off x="2722" y="1309"/>
                <a:ext cx="752" cy="681"/>
              </a:xfrm>
              <a:prstGeom prst="ellipse">
                <a:avLst/>
              </a:prstGeom>
              <a:solidFill>
                <a:schemeClr val="bg1"/>
              </a:solidFill>
              <a:ln w="31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de-DE">
                  <a:latin typeface="+mj-lt"/>
                </a:endParaRPr>
              </a:p>
            </p:txBody>
          </p:sp>
          <p:sp>
            <p:nvSpPr>
              <p:cNvPr id="10" name="Oval 5"/>
              <p:cNvSpPr>
                <a:spLocks noChangeArrowheads="1"/>
              </p:cNvSpPr>
              <p:nvPr/>
            </p:nvSpPr>
            <p:spPr bwMode="auto">
              <a:xfrm>
                <a:off x="3369" y="1328"/>
                <a:ext cx="610" cy="544"/>
              </a:xfrm>
              <a:prstGeom prst="ellipse">
                <a:avLst/>
              </a:prstGeom>
              <a:solidFill>
                <a:schemeClr val="bg1"/>
              </a:solidFill>
              <a:ln w="31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de-DE">
                  <a:latin typeface="+mj-lt"/>
                </a:endParaRPr>
              </a:p>
            </p:txBody>
          </p:sp>
          <p:sp>
            <p:nvSpPr>
              <p:cNvPr id="11" name="Oval 6"/>
              <p:cNvSpPr>
                <a:spLocks noChangeArrowheads="1"/>
              </p:cNvSpPr>
              <p:nvPr/>
            </p:nvSpPr>
            <p:spPr bwMode="auto">
              <a:xfrm>
                <a:off x="3976" y="2013"/>
                <a:ext cx="976" cy="862"/>
              </a:xfrm>
              <a:prstGeom prst="ellipse">
                <a:avLst/>
              </a:prstGeom>
              <a:solidFill>
                <a:schemeClr val="bg1"/>
              </a:solidFill>
              <a:ln w="31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de-DE">
                  <a:latin typeface="+mj-lt"/>
                </a:endParaRPr>
              </a:p>
            </p:txBody>
          </p:sp>
          <p:sp>
            <p:nvSpPr>
              <p:cNvPr id="12" name="Oval 7"/>
              <p:cNvSpPr>
                <a:spLocks noChangeArrowheads="1"/>
              </p:cNvSpPr>
              <p:nvPr/>
            </p:nvSpPr>
            <p:spPr bwMode="auto">
              <a:xfrm>
                <a:off x="2070" y="2270"/>
                <a:ext cx="1114" cy="1015"/>
              </a:xfrm>
              <a:prstGeom prst="ellipse">
                <a:avLst/>
              </a:prstGeom>
              <a:solidFill>
                <a:schemeClr val="bg1"/>
              </a:solidFill>
              <a:ln w="31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de-DE">
                  <a:latin typeface="+mj-lt"/>
                </a:endParaRPr>
              </a:p>
            </p:txBody>
          </p:sp>
          <p:sp>
            <p:nvSpPr>
              <p:cNvPr id="13" name="Oval 8"/>
              <p:cNvSpPr>
                <a:spLocks noChangeArrowheads="1"/>
              </p:cNvSpPr>
              <p:nvPr/>
            </p:nvSpPr>
            <p:spPr bwMode="auto">
              <a:xfrm>
                <a:off x="3655" y="2490"/>
                <a:ext cx="833" cy="742"/>
              </a:xfrm>
              <a:prstGeom prst="ellipse">
                <a:avLst/>
              </a:prstGeom>
              <a:solidFill>
                <a:schemeClr val="bg1"/>
              </a:solidFill>
              <a:ln w="31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de-DE">
                  <a:latin typeface="+mj-lt"/>
                </a:endParaRPr>
              </a:p>
            </p:txBody>
          </p:sp>
          <p:sp>
            <p:nvSpPr>
              <p:cNvPr id="14" name="Oval 9"/>
              <p:cNvSpPr>
                <a:spLocks noChangeArrowheads="1"/>
              </p:cNvSpPr>
              <p:nvPr/>
            </p:nvSpPr>
            <p:spPr bwMode="auto">
              <a:xfrm>
                <a:off x="1775" y="2437"/>
                <a:ext cx="614" cy="533"/>
              </a:xfrm>
              <a:prstGeom prst="ellipse">
                <a:avLst/>
              </a:prstGeom>
              <a:solidFill>
                <a:schemeClr val="bg1"/>
              </a:solidFill>
              <a:ln w="31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de-DE">
                  <a:latin typeface="+mj-lt"/>
                </a:endParaRPr>
              </a:p>
            </p:txBody>
          </p:sp>
          <p:sp>
            <p:nvSpPr>
              <p:cNvPr id="15" name="Oval 10"/>
              <p:cNvSpPr>
                <a:spLocks noChangeArrowheads="1"/>
              </p:cNvSpPr>
              <p:nvPr/>
            </p:nvSpPr>
            <p:spPr bwMode="auto">
              <a:xfrm>
                <a:off x="1704" y="1967"/>
                <a:ext cx="610" cy="555"/>
              </a:xfrm>
              <a:prstGeom prst="ellipse">
                <a:avLst/>
              </a:prstGeom>
              <a:solidFill>
                <a:schemeClr val="bg1"/>
              </a:solidFill>
              <a:ln w="31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de-DE">
                  <a:latin typeface="+mj-lt"/>
                </a:endParaRPr>
              </a:p>
            </p:txBody>
          </p:sp>
          <p:sp>
            <p:nvSpPr>
              <p:cNvPr id="16" name="Oval 11"/>
              <p:cNvSpPr>
                <a:spLocks noChangeArrowheads="1"/>
              </p:cNvSpPr>
              <p:nvPr/>
            </p:nvSpPr>
            <p:spPr bwMode="auto">
              <a:xfrm>
                <a:off x="1994" y="1418"/>
                <a:ext cx="980" cy="873"/>
              </a:xfrm>
              <a:prstGeom prst="ellipse">
                <a:avLst/>
              </a:prstGeom>
              <a:solidFill>
                <a:schemeClr val="bg1"/>
              </a:solidFill>
              <a:ln w="31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de-DE">
                  <a:latin typeface="+mj-lt"/>
                </a:endParaRPr>
              </a:p>
            </p:txBody>
          </p:sp>
          <p:sp>
            <p:nvSpPr>
              <p:cNvPr id="17" name="Oval 12"/>
              <p:cNvSpPr>
                <a:spLocks noChangeArrowheads="1"/>
              </p:cNvSpPr>
              <p:nvPr/>
            </p:nvSpPr>
            <p:spPr bwMode="auto">
              <a:xfrm>
                <a:off x="2869" y="2494"/>
                <a:ext cx="971" cy="873"/>
              </a:xfrm>
              <a:prstGeom prst="ellipse">
                <a:avLst/>
              </a:prstGeom>
              <a:solidFill>
                <a:schemeClr val="bg1"/>
              </a:solidFill>
              <a:ln w="31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de-DE">
                  <a:latin typeface="+mj-lt"/>
                </a:endParaRPr>
              </a:p>
            </p:txBody>
          </p:sp>
          <p:sp>
            <p:nvSpPr>
              <p:cNvPr id="18" name="Oval 13"/>
              <p:cNvSpPr>
                <a:spLocks noChangeArrowheads="1"/>
              </p:cNvSpPr>
              <p:nvPr/>
            </p:nvSpPr>
            <p:spPr bwMode="auto">
              <a:xfrm>
                <a:off x="4088" y="1670"/>
                <a:ext cx="766" cy="669"/>
              </a:xfrm>
              <a:prstGeom prst="ellipse">
                <a:avLst/>
              </a:prstGeom>
              <a:solidFill>
                <a:schemeClr val="bg1"/>
              </a:solidFill>
              <a:ln w="31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de-DE">
                  <a:latin typeface="+mj-lt"/>
                </a:endParaRPr>
              </a:p>
            </p:txBody>
          </p:sp>
          <p:sp>
            <p:nvSpPr>
              <p:cNvPr id="19" name="Oval 14"/>
              <p:cNvSpPr>
                <a:spLocks noChangeArrowheads="1"/>
              </p:cNvSpPr>
              <p:nvPr/>
            </p:nvSpPr>
            <p:spPr bwMode="auto">
              <a:xfrm>
                <a:off x="3882" y="1445"/>
                <a:ext cx="677" cy="607"/>
              </a:xfrm>
              <a:prstGeom prst="ellipse">
                <a:avLst/>
              </a:prstGeom>
              <a:solidFill>
                <a:schemeClr val="bg1"/>
              </a:solidFill>
              <a:ln w="31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de-DE">
                  <a:latin typeface="+mj-lt"/>
                </a:endParaRPr>
              </a:p>
            </p:txBody>
          </p:sp>
        </p:grpSp>
        <p:sp>
          <p:nvSpPr>
            <p:cNvPr id="8" name="Freeform 15"/>
            <p:cNvSpPr>
              <a:spLocks/>
            </p:cNvSpPr>
            <p:nvPr/>
          </p:nvSpPr>
          <p:spPr bwMode="auto">
            <a:xfrm>
              <a:off x="5903" y="2884"/>
              <a:ext cx="733" cy="523"/>
            </a:xfrm>
            <a:custGeom>
              <a:avLst/>
              <a:gdLst/>
              <a:ahLst/>
              <a:cxnLst>
                <a:cxn ang="0">
                  <a:pos x="18" y="1145"/>
                </a:cxn>
                <a:cxn ang="0">
                  <a:pos x="0" y="564"/>
                </a:cxn>
                <a:cxn ang="0">
                  <a:pos x="464" y="336"/>
                </a:cxn>
                <a:cxn ang="0">
                  <a:pos x="627" y="91"/>
                </a:cxn>
                <a:cxn ang="0">
                  <a:pos x="1082" y="0"/>
                </a:cxn>
                <a:cxn ang="0">
                  <a:pos x="1818" y="0"/>
                </a:cxn>
                <a:cxn ang="0">
                  <a:pos x="2391" y="164"/>
                </a:cxn>
                <a:cxn ang="0">
                  <a:pos x="2564" y="136"/>
                </a:cxn>
                <a:cxn ang="0">
                  <a:pos x="2919" y="509"/>
                </a:cxn>
                <a:cxn ang="0">
                  <a:pos x="2855" y="1227"/>
                </a:cxn>
                <a:cxn ang="0">
                  <a:pos x="2118" y="1645"/>
                </a:cxn>
                <a:cxn ang="0">
                  <a:pos x="1537" y="1609"/>
                </a:cxn>
                <a:cxn ang="0">
                  <a:pos x="1209" y="1727"/>
                </a:cxn>
                <a:cxn ang="0">
                  <a:pos x="746" y="1527"/>
                </a:cxn>
                <a:cxn ang="0">
                  <a:pos x="391" y="1591"/>
                </a:cxn>
                <a:cxn ang="0">
                  <a:pos x="27" y="1291"/>
                </a:cxn>
                <a:cxn ang="0">
                  <a:pos x="18" y="1145"/>
                </a:cxn>
              </a:cxnLst>
              <a:rect l="0" t="0" r="r" b="b"/>
              <a:pathLst>
                <a:path w="2919" h="1727">
                  <a:moveTo>
                    <a:pt x="18" y="1145"/>
                  </a:moveTo>
                  <a:lnTo>
                    <a:pt x="0" y="564"/>
                  </a:lnTo>
                  <a:lnTo>
                    <a:pt x="464" y="336"/>
                  </a:lnTo>
                  <a:lnTo>
                    <a:pt x="627" y="91"/>
                  </a:lnTo>
                  <a:lnTo>
                    <a:pt x="1082" y="0"/>
                  </a:lnTo>
                  <a:lnTo>
                    <a:pt x="1818" y="0"/>
                  </a:lnTo>
                  <a:lnTo>
                    <a:pt x="2391" y="164"/>
                  </a:lnTo>
                  <a:lnTo>
                    <a:pt x="2564" y="136"/>
                  </a:lnTo>
                  <a:lnTo>
                    <a:pt x="2919" y="509"/>
                  </a:lnTo>
                  <a:lnTo>
                    <a:pt x="2855" y="1227"/>
                  </a:lnTo>
                  <a:lnTo>
                    <a:pt x="2118" y="1645"/>
                  </a:lnTo>
                  <a:lnTo>
                    <a:pt x="1537" y="1609"/>
                  </a:lnTo>
                  <a:lnTo>
                    <a:pt x="1209" y="1727"/>
                  </a:lnTo>
                  <a:lnTo>
                    <a:pt x="746" y="1527"/>
                  </a:lnTo>
                  <a:lnTo>
                    <a:pt x="391" y="1591"/>
                  </a:lnTo>
                  <a:lnTo>
                    <a:pt x="27" y="1291"/>
                  </a:lnTo>
                  <a:lnTo>
                    <a:pt x="18" y="1145"/>
                  </a:lnTo>
                  <a:close/>
                </a:path>
              </a:pathLst>
            </a:custGeom>
            <a:solidFill>
              <a:schemeClr val="bg1"/>
            </a:solidFill>
            <a:ln w="3175" cap="flat" cmpd="sng">
              <a:noFill/>
              <a:prstDash val="solid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de-DE">
                <a:latin typeface="+mj-lt"/>
              </a:endParaRPr>
            </a:p>
          </p:txBody>
        </p:sp>
      </p:grpSp>
      <p:sp>
        <p:nvSpPr>
          <p:cNvPr id="20" name="Rectangle 17"/>
          <p:cNvSpPr>
            <a:spLocks noChangeArrowheads="1"/>
          </p:cNvSpPr>
          <p:nvPr/>
        </p:nvSpPr>
        <p:spPr bwMode="auto">
          <a:xfrm>
            <a:off x="5870813" y="5988050"/>
            <a:ext cx="325437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/>
          <a:lstStyle/>
          <a:p>
            <a:pPr algn="l">
              <a:spcBef>
                <a:spcPct val="5000"/>
              </a:spcBef>
              <a:buClr>
                <a:schemeClr val="accent1"/>
              </a:buClr>
              <a:tabLst>
                <a:tab pos="3946525" algn="l"/>
              </a:tabLst>
            </a:pPr>
            <a:r>
              <a:rPr lang="en-GB" sz="1000" i="1" dirty="0">
                <a:solidFill>
                  <a:srgbClr val="E23E2D"/>
                </a:solidFill>
                <a:latin typeface="+mj-lt"/>
              </a:rPr>
              <a:t>IP Signalling-Path</a:t>
            </a:r>
          </a:p>
          <a:p>
            <a:pPr algn="l">
              <a:spcBef>
                <a:spcPct val="5000"/>
              </a:spcBef>
              <a:buClr>
                <a:schemeClr val="accent1"/>
              </a:buClr>
              <a:tabLst>
                <a:tab pos="3946525" algn="l"/>
              </a:tabLst>
            </a:pPr>
            <a:r>
              <a:rPr lang="en-GB" sz="1000" i="1" dirty="0">
                <a:solidFill>
                  <a:schemeClr val="accent2"/>
                </a:solidFill>
                <a:latin typeface="+mj-lt"/>
              </a:rPr>
              <a:t>IP Media-Path (Data-Path, Bearer-Path)</a:t>
            </a:r>
          </a:p>
        </p:txBody>
      </p:sp>
      <p:cxnSp>
        <p:nvCxnSpPr>
          <p:cNvPr id="21" name="AutoShape 18"/>
          <p:cNvCxnSpPr>
            <a:cxnSpLocks noChangeShapeType="1"/>
          </p:cNvCxnSpPr>
          <p:nvPr/>
        </p:nvCxnSpPr>
        <p:spPr bwMode="auto">
          <a:xfrm flipV="1">
            <a:off x="3815013" y="5152463"/>
            <a:ext cx="2239962" cy="17462"/>
          </a:xfrm>
          <a:prstGeom prst="curvedConnector3">
            <a:avLst>
              <a:gd name="adj1" fmla="val 49963"/>
            </a:avLst>
          </a:prstGeom>
          <a:noFill/>
          <a:ln w="28575">
            <a:solidFill>
              <a:schemeClr val="accent2"/>
            </a:solidFill>
            <a:round/>
            <a:headEnd type="oval" w="sm" len="sm"/>
            <a:tailEnd type="oval" w="sm" len="sm"/>
          </a:ln>
          <a:effectLst/>
        </p:spPr>
      </p:cxnSp>
      <p:cxnSp>
        <p:nvCxnSpPr>
          <p:cNvPr id="22" name="AutoShape 19"/>
          <p:cNvCxnSpPr>
            <a:cxnSpLocks noChangeShapeType="1"/>
          </p:cNvCxnSpPr>
          <p:nvPr/>
        </p:nvCxnSpPr>
        <p:spPr bwMode="auto">
          <a:xfrm>
            <a:off x="6758238" y="5152463"/>
            <a:ext cx="1166812" cy="0"/>
          </a:xfrm>
          <a:prstGeom prst="straightConnector1">
            <a:avLst/>
          </a:prstGeom>
          <a:noFill/>
          <a:ln w="28575">
            <a:solidFill>
              <a:srgbClr val="5F5F5F"/>
            </a:solidFill>
            <a:prstDash val="dash"/>
            <a:round/>
            <a:headEnd type="oval" w="sm" len="sm"/>
            <a:tailEnd type="oval" w="sm" len="sm"/>
          </a:ln>
          <a:effectLst/>
        </p:spPr>
      </p:cxnSp>
      <p:sp>
        <p:nvSpPr>
          <p:cNvPr id="23" name="Rectangle 20"/>
          <p:cNvSpPr>
            <a:spLocks noChangeArrowheads="1"/>
          </p:cNvSpPr>
          <p:nvPr/>
        </p:nvSpPr>
        <p:spPr bwMode="auto">
          <a:xfrm>
            <a:off x="6848725" y="4141225"/>
            <a:ext cx="1087438" cy="306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/>
          <a:lstStyle/>
          <a:p>
            <a:pPr>
              <a:spcBef>
                <a:spcPct val="5000"/>
              </a:spcBef>
              <a:buClr>
                <a:schemeClr val="accent1"/>
              </a:buClr>
              <a:tabLst>
                <a:tab pos="3946525" algn="l"/>
              </a:tabLst>
            </a:pPr>
            <a:r>
              <a:rPr lang="en-GB" sz="1000" b="0" i="1">
                <a:solidFill>
                  <a:srgbClr val="BCB8A5"/>
                </a:solidFill>
                <a:latin typeface="+mj-lt"/>
              </a:rPr>
              <a:t>IP Interconnect</a:t>
            </a:r>
          </a:p>
          <a:p>
            <a:pPr>
              <a:spcBef>
                <a:spcPct val="5000"/>
              </a:spcBef>
              <a:buClr>
                <a:schemeClr val="accent1"/>
              </a:buClr>
              <a:tabLst>
                <a:tab pos="3946525" algn="l"/>
              </a:tabLst>
            </a:pPr>
            <a:r>
              <a:rPr lang="en-GB" sz="1000" b="0" i="1">
                <a:solidFill>
                  <a:srgbClr val="BCB8A5"/>
                </a:solidFill>
                <a:latin typeface="+mj-lt"/>
              </a:rPr>
              <a:t>Domain (e.g. IPX)</a:t>
            </a:r>
          </a:p>
        </p:txBody>
      </p:sp>
      <p:cxnSp>
        <p:nvCxnSpPr>
          <p:cNvPr id="24" name="AutoShape 21"/>
          <p:cNvCxnSpPr>
            <a:cxnSpLocks noChangeShapeType="1"/>
          </p:cNvCxnSpPr>
          <p:nvPr/>
        </p:nvCxnSpPr>
        <p:spPr bwMode="auto">
          <a:xfrm rot="16200000">
            <a:off x="5704137" y="4147576"/>
            <a:ext cx="1406525" cy="0"/>
          </a:xfrm>
          <a:prstGeom prst="straightConnector1">
            <a:avLst/>
          </a:prstGeom>
          <a:noFill/>
          <a:ln w="28575">
            <a:solidFill>
              <a:srgbClr val="5F5F5F"/>
            </a:solidFill>
            <a:round/>
            <a:headEnd type="oval" w="sm" len="sm"/>
            <a:tailEnd type="oval" w="sm" len="sm"/>
          </a:ln>
          <a:effectLst/>
        </p:spPr>
      </p:cxnSp>
      <p:pic>
        <p:nvPicPr>
          <p:cNvPr id="25" name="Picture 22" descr="BSC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54975" y="4850838"/>
            <a:ext cx="703263" cy="603250"/>
          </a:xfrm>
          <a:prstGeom prst="rect">
            <a:avLst/>
          </a:prstGeom>
          <a:noFill/>
        </p:spPr>
      </p:pic>
      <p:sp>
        <p:nvSpPr>
          <p:cNvPr id="26" name="Rectangle 23"/>
          <p:cNvSpPr>
            <a:spLocks noChangeArrowheads="1"/>
          </p:cNvSpPr>
          <p:nvPr/>
        </p:nvSpPr>
        <p:spPr bwMode="auto">
          <a:xfrm>
            <a:off x="5829550" y="5454088"/>
            <a:ext cx="1017588" cy="3476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lIns="0" tIns="0" rIns="0" bIns="0"/>
          <a:lstStyle/>
          <a:p>
            <a:pPr>
              <a:spcBef>
                <a:spcPct val="5000"/>
              </a:spcBef>
              <a:buClr>
                <a:schemeClr val="accent1"/>
              </a:buClr>
              <a:tabLst>
                <a:tab pos="3946525" algn="l"/>
              </a:tabLst>
            </a:pPr>
            <a:r>
              <a:rPr lang="en-US" sz="1000" b="0">
                <a:solidFill>
                  <a:schemeClr val="tx1"/>
                </a:solidFill>
                <a:latin typeface="+mj-lt"/>
              </a:rPr>
              <a:t>IP-to-IP Border</a:t>
            </a:r>
          </a:p>
          <a:p>
            <a:pPr>
              <a:spcBef>
                <a:spcPct val="5000"/>
              </a:spcBef>
              <a:buClr>
                <a:schemeClr val="accent1"/>
              </a:buClr>
              <a:tabLst>
                <a:tab pos="3946525" algn="l"/>
              </a:tabLst>
            </a:pPr>
            <a:r>
              <a:rPr lang="en-US" sz="1000" b="0">
                <a:solidFill>
                  <a:schemeClr val="tx1"/>
                </a:solidFill>
                <a:latin typeface="+mj-lt"/>
              </a:rPr>
              <a:t>Gateway/Router</a:t>
            </a:r>
            <a:endParaRPr lang="en-GB" sz="1000" b="0">
              <a:solidFill>
                <a:schemeClr val="tx1"/>
              </a:solidFill>
              <a:latin typeface="+mj-lt"/>
            </a:endParaRPr>
          </a:p>
        </p:txBody>
      </p:sp>
      <p:pic>
        <p:nvPicPr>
          <p:cNvPr id="27" name="Picture 24" descr="BSC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74025" y="2872813"/>
            <a:ext cx="666750" cy="571500"/>
          </a:xfrm>
          <a:prstGeom prst="rect">
            <a:avLst/>
          </a:prstGeom>
          <a:noFill/>
        </p:spPr>
      </p:pic>
      <p:cxnSp>
        <p:nvCxnSpPr>
          <p:cNvPr id="28" name="AutoShape 25"/>
          <p:cNvCxnSpPr>
            <a:cxnSpLocks noChangeShapeType="1"/>
          </p:cNvCxnSpPr>
          <p:nvPr/>
        </p:nvCxnSpPr>
        <p:spPr bwMode="auto">
          <a:xfrm rot="16200000">
            <a:off x="3922169" y="2768832"/>
            <a:ext cx="1762125" cy="2541587"/>
          </a:xfrm>
          <a:prstGeom prst="curvedConnector2">
            <a:avLst/>
          </a:prstGeom>
          <a:noFill/>
          <a:ln w="28575">
            <a:solidFill>
              <a:srgbClr val="E23E2D"/>
            </a:solidFill>
            <a:round/>
            <a:headEnd type="oval" w="sm" len="sm"/>
            <a:tailEnd type="oval" w="sm" len="sm"/>
          </a:ln>
          <a:effectLst/>
        </p:spPr>
      </p:cxnSp>
      <p:sp>
        <p:nvSpPr>
          <p:cNvPr id="29" name="Rectangle 26"/>
          <p:cNvSpPr>
            <a:spLocks noChangeArrowheads="1"/>
          </p:cNvSpPr>
          <p:nvPr/>
        </p:nvSpPr>
        <p:spPr bwMode="auto">
          <a:xfrm>
            <a:off x="3711825" y="4377763"/>
            <a:ext cx="328613" cy="176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/>
          <a:lstStyle/>
          <a:p>
            <a:pPr algn="l">
              <a:spcBef>
                <a:spcPct val="5000"/>
              </a:spcBef>
              <a:buClr>
                <a:schemeClr val="accent1"/>
              </a:buClr>
              <a:tabLst>
                <a:tab pos="3946525" algn="l"/>
              </a:tabLst>
            </a:pPr>
            <a:r>
              <a:rPr lang="en-GB" sz="1000" b="0" i="1">
                <a:solidFill>
                  <a:srgbClr val="E23E2D"/>
                </a:solidFill>
                <a:latin typeface="+mj-lt"/>
              </a:rPr>
              <a:t>SIP</a:t>
            </a:r>
          </a:p>
        </p:txBody>
      </p:sp>
      <p:cxnSp>
        <p:nvCxnSpPr>
          <p:cNvPr id="30" name="AutoShape 27"/>
          <p:cNvCxnSpPr>
            <a:cxnSpLocks noChangeShapeType="1"/>
          </p:cNvCxnSpPr>
          <p:nvPr/>
        </p:nvCxnSpPr>
        <p:spPr bwMode="auto">
          <a:xfrm>
            <a:off x="6740775" y="3158563"/>
            <a:ext cx="1203325" cy="0"/>
          </a:xfrm>
          <a:prstGeom prst="straightConnector1">
            <a:avLst/>
          </a:prstGeom>
          <a:noFill/>
          <a:ln w="28575">
            <a:solidFill>
              <a:srgbClr val="5F5F5F"/>
            </a:solidFill>
            <a:prstDash val="dash"/>
            <a:round/>
            <a:headEnd type="oval" w="sm" len="sm"/>
            <a:tailEnd type="oval" w="sm" len="sm"/>
          </a:ln>
          <a:effectLst/>
        </p:spPr>
      </p:cxnSp>
      <p:pic>
        <p:nvPicPr>
          <p:cNvPr id="31" name="Picture 28" descr="PhoneVideo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48275" y="4920688"/>
            <a:ext cx="566738" cy="496887"/>
          </a:xfrm>
          <a:prstGeom prst="rect">
            <a:avLst/>
          </a:prstGeom>
          <a:noFill/>
        </p:spPr>
      </p:pic>
      <p:grpSp>
        <p:nvGrpSpPr>
          <p:cNvPr id="4" name="Group 29"/>
          <p:cNvGrpSpPr>
            <a:grpSpLocks/>
          </p:cNvGrpSpPr>
          <p:nvPr/>
        </p:nvGrpSpPr>
        <p:grpSpPr bwMode="auto">
          <a:xfrm>
            <a:off x="4040438" y="2847413"/>
            <a:ext cx="1843087" cy="2681287"/>
            <a:chOff x="5856" y="2832"/>
            <a:chExt cx="816" cy="624"/>
          </a:xfrm>
          <a:solidFill>
            <a:schemeClr val="bg1"/>
          </a:solidFill>
        </p:grpSpPr>
        <p:grpSp>
          <p:nvGrpSpPr>
            <p:cNvPr id="5" name="Group 30"/>
            <p:cNvGrpSpPr>
              <a:grpSpLocks/>
            </p:cNvGrpSpPr>
            <p:nvPr/>
          </p:nvGrpSpPr>
          <p:grpSpPr bwMode="auto">
            <a:xfrm>
              <a:off x="5856" y="2832"/>
              <a:ext cx="816" cy="624"/>
              <a:chOff x="1704" y="1309"/>
              <a:chExt cx="3248" cy="2058"/>
            </a:xfrm>
            <a:grpFill/>
          </p:grpSpPr>
          <p:sp>
            <p:nvSpPr>
              <p:cNvPr id="35" name="Oval 31"/>
              <p:cNvSpPr>
                <a:spLocks noChangeArrowheads="1"/>
              </p:cNvSpPr>
              <p:nvPr/>
            </p:nvSpPr>
            <p:spPr bwMode="auto">
              <a:xfrm>
                <a:off x="2722" y="1309"/>
                <a:ext cx="752" cy="681"/>
              </a:xfrm>
              <a:prstGeom prst="ellipse">
                <a:avLst/>
              </a:prstGeom>
              <a:grpFill/>
              <a:ln w="31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de-DE">
                  <a:latin typeface="+mj-lt"/>
                </a:endParaRPr>
              </a:p>
            </p:txBody>
          </p:sp>
          <p:sp>
            <p:nvSpPr>
              <p:cNvPr id="36" name="Oval 32"/>
              <p:cNvSpPr>
                <a:spLocks noChangeArrowheads="1"/>
              </p:cNvSpPr>
              <p:nvPr/>
            </p:nvSpPr>
            <p:spPr bwMode="auto">
              <a:xfrm>
                <a:off x="3369" y="1328"/>
                <a:ext cx="610" cy="544"/>
              </a:xfrm>
              <a:prstGeom prst="ellipse">
                <a:avLst/>
              </a:prstGeom>
              <a:grpFill/>
              <a:ln w="31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de-DE">
                  <a:latin typeface="+mj-lt"/>
                </a:endParaRPr>
              </a:p>
            </p:txBody>
          </p:sp>
          <p:sp>
            <p:nvSpPr>
              <p:cNvPr id="37" name="Oval 33"/>
              <p:cNvSpPr>
                <a:spLocks noChangeArrowheads="1"/>
              </p:cNvSpPr>
              <p:nvPr/>
            </p:nvSpPr>
            <p:spPr bwMode="auto">
              <a:xfrm>
                <a:off x="3976" y="2013"/>
                <a:ext cx="976" cy="862"/>
              </a:xfrm>
              <a:prstGeom prst="ellipse">
                <a:avLst/>
              </a:prstGeom>
              <a:grpFill/>
              <a:ln w="31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de-DE">
                  <a:latin typeface="+mj-lt"/>
                </a:endParaRPr>
              </a:p>
            </p:txBody>
          </p:sp>
          <p:sp>
            <p:nvSpPr>
              <p:cNvPr id="38" name="Oval 34"/>
              <p:cNvSpPr>
                <a:spLocks noChangeArrowheads="1"/>
              </p:cNvSpPr>
              <p:nvPr/>
            </p:nvSpPr>
            <p:spPr bwMode="auto">
              <a:xfrm>
                <a:off x="2070" y="2270"/>
                <a:ext cx="1114" cy="1015"/>
              </a:xfrm>
              <a:prstGeom prst="ellipse">
                <a:avLst/>
              </a:prstGeom>
              <a:grpFill/>
              <a:ln w="31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de-DE">
                  <a:latin typeface="+mj-lt"/>
                </a:endParaRPr>
              </a:p>
            </p:txBody>
          </p:sp>
          <p:sp>
            <p:nvSpPr>
              <p:cNvPr id="39" name="Oval 35"/>
              <p:cNvSpPr>
                <a:spLocks noChangeArrowheads="1"/>
              </p:cNvSpPr>
              <p:nvPr/>
            </p:nvSpPr>
            <p:spPr bwMode="auto">
              <a:xfrm>
                <a:off x="3655" y="2490"/>
                <a:ext cx="833" cy="742"/>
              </a:xfrm>
              <a:prstGeom prst="ellipse">
                <a:avLst/>
              </a:prstGeom>
              <a:grpFill/>
              <a:ln w="31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de-DE">
                  <a:latin typeface="+mj-lt"/>
                </a:endParaRPr>
              </a:p>
            </p:txBody>
          </p:sp>
          <p:sp>
            <p:nvSpPr>
              <p:cNvPr id="40" name="Oval 36"/>
              <p:cNvSpPr>
                <a:spLocks noChangeArrowheads="1"/>
              </p:cNvSpPr>
              <p:nvPr/>
            </p:nvSpPr>
            <p:spPr bwMode="auto">
              <a:xfrm>
                <a:off x="1775" y="2437"/>
                <a:ext cx="614" cy="533"/>
              </a:xfrm>
              <a:prstGeom prst="ellipse">
                <a:avLst/>
              </a:prstGeom>
              <a:grpFill/>
              <a:ln w="31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de-DE">
                  <a:latin typeface="+mj-lt"/>
                </a:endParaRPr>
              </a:p>
            </p:txBody>
          </p:sp>
          <p:sp>
            <p:nvSpPr>
              <p:cNvPr id="41" name="Oval 37"/>
              <p:cNvSpPr>
                <a:spLocks noChangeArrowheads="1"/>
              </p:cNvSpPr>
              <p:nvPr/>
            </p:nvSpPr>
            <p:spPr bwMode="auto">
              <a:xfrm>
                <a:off x="1704" y="1967"/>
                <a:ext cx="610" cy="555"/>
              </a:xfrm>
              <a:prstGeom prst="ellipse">
                <a:avLst/>
              </a:prstGeom>
              <a:grpFill/>
              <a:ln w="31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de-DE">
                  <a:latin typeface="+mj-lt"/>
                </a:endParaRPr>
              </a:p>
            </p:txBody>
          </p:sp>
          <p:sp>
            <p:nvSpPr>
              <p:cNvPr id="42" name="Oval 38"/>
              <p:cNvSpPr>
                <a:spLocks noChangeArrowheads="1"/>
              </p:cNvSpPr>
              <p:nvPr/>
            </p:nvSpPr>
            <p:spPr bwMode="auto">
              <a:xfrm>
                <a:off x="1994" y="1418"/>
                <a:ext cx="980" cy="873"/>
              </a:xfrm>
              <a:prstGeom prst="ellipse">
                <a:avLst/>
              </a:prstGeom>
              <a:grpFill/>
              <a:ln w="31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de-DE">
                  <a:latin typeface="+mj-lt"/>
                </a:endParaRPr>
              </a:p>
            </p:txBody>
          </p:sp>
          <p:sp>
            <p:nvSpPr>
              <p:cNvPr id="43" name="Oval 39"/>
              <p:cNvSpPr>
                <a:spLocks noChangeArrowheads="1"/>
              </p:cNvSpPr>
              <p:nvPr/>
            </p:nvSpPr>
            <p:spPr bwMode="auto">
              <a:xfrm>
                <a:off x="2869" y="2494"/>
                <a:ext cx="971" cy="873"/>
              </a:xfrm>
              <a:prstGeom prst="ellipse">
                <a:avLst/>
              </a:prstGeom>
              <a:grpFill/>
              <a:ln w="31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de-DE">
                  <a:latin typeface="+mj-lt"/>
                </a:endParaRPr>
              </a:p>
            </p:txBody>
          </p:sp>
          <p:sp>
            <p:nvSpPr>
              <p:cNvPr id="44" name="Oval 40"/>
              <p:cNvSpPr>
                <a:spLocks noChangeArrowheads="1"/>
              </p:cNvSpPr>
              <p:nvPr/>
            </p:nvSpPr>
            <p:spPr bwMode="auto">
              <a:xfrm>
                <a:off x="4088" y="1670"/>
                <a:ext cx="766" cy="669"/>
              </a:xfrm>
              <a:prstGeom prst="ellipse">
                <a:avLst/>
              </a:prstGeom>
              <a:grpFill/>
              <a:ln w="31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de-DE">
                  <a:latin typeface="+mj-lt"/>
                </a:endParaRPr>
              </a:p>
            </p:txBody>
          </p:sp>
          <p:sp>
            <p:nvSpPr>
              <p:cNvPr id="45" name="Oval 41"/>
              <p:cNvSpPr>
                <a:spLocks noChangeArrowheads="1"/>
              </p:cNvSpPr>
              <p:nvPr/>
            </p:nvSpPr>
            <p:spPr bwMode="auto">
              <a:xfrm>
                <a:off x="3882" y="1445"/>
                <a:ext cx="677" cy="607"/>
              </a:xfrm>
              <a:prstGeom prst="ellipse">
                <a:avLst/>
              </a:prstGeom>
              <a:grpFill/>
              <a:ln w="31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de-DE">
                  <a:latin typeface="+mj-lt"/>
                </a:endParaRPr>
              </a:p>
            </p:txBody>
          </p:sp>
        </p:grpSp>
        <p:sp>
          <p:nvSpPr>
            <p:cNvPr id="34" name="Freeform 42"/>
            <p:cNvSpPr>
              <a:spLocks/>
            </p:cNvSpPr>
            <p:nvPr/>
          </p:nvSpPr>
          <p:spPr bwMode="auto">
            <a:xfrm>
              <a:off x="5903" y="2884"/>
              <a:ext cx="733" cy="523"/>
            </a:xfrm>
            <a:custGeom>
              <a:avLst/>
              <a:gdLst/>
              <a:ahLst/>
              <a:cxnLst>
                <a:cxn ang="0">
                  <a:pos x="18" y="1145"/>
                </a:cxn>
                <a:cxn ang="0">
                  <a:pos x="0" y="564"/>
                </a:cxn>
                <a:cxn ang="0">
                  <a:pos x="464" y="336"/>
                </a:cxn>
                <a:cxn ang="0">
                  <a:pos x="627" y="91"/>
                </a:cxn>
                <a:cxn ang="0">
                  <a:pos x="1082" y="0"/>
                </a:cxn>
                <a:cxn ang="0">
                  <a:pos x="1818" y="0"/>
                </a:cxn>
                <a:cxn ang="0">
                  <a:pos x="2391" y="164"/>
                </a:cxn>
                <a:cxn ang="0">
                  <a:pos x="2564" y="136"/>
                </a:cxn>
                <a:cxn ang="0">
                  <a:pos x="2919" y="509"/>
                </a:cxn>
                <a:cxn ang="0">
                  <a:pos x="2855" y="1227"/>
                </a:cxn>
                <a:cxn ang="0">
                  <a:pos x="2118" y="1645"/>
                </a:cxn>
                <a:cxn ang="0">
                  <a:pos x="1537" y="1609"/>
                </a:cxn>
                <a:cxn ang="0">
                  <a:pos x="1209" y="1727"/>
                </a:cxn>
                <a:cxn ang="0">
                  <a:pos x="746" y="1527"/>
                </a:cxn>
                <a:cxn ang="0">
                  <a:pos x="391" y="1591"/>
                </a:cxn>
                <a:cxn ang="0">
                  <a:pos x="27" y="1291"/>
                </a:cxn>
                <a:cxn ang="0">
                  <a:pos x="18" y="1145"/>
                </a:cxn>
              </a:cxnLst>
              <a:rect l="0" t="0" r="r" b="b"/>
              <a:pathLst>
                <a:path w="2919" h="1727">
                  <a:moveTo>
                    <a:pt x="18" y="1145"/>
                  </a:moveTo>
                  <a:lnTo>
                    <a:pt x="0" y="564"/>
                  </a:lnTo>
                  <a:lnTo>
                    <a:pt x="464" y="336"/>
                  </a:lnTo>
                  <a:lnTo>
                    <a:pt x="627" y="91"/>
                  </a:lnTo>
                  <a:lnTo>
                    <a:pt x="1082" y="0"/>
                  </a:lnTo>
                  <a:lnTo>
                    <a:pt x="1818" y="0"/>
                  </a:lnTo>
                  <a:lnTo>
                    <a:pt x="2391" y="164"/>
                  </a:lnTo>
                  <a:lnTo>
                    <a:pt x="2564" y="136"/>
                  </a:lnTo>
                  <a:lnTo>
                    <a:pt x="2919" y="509"/>
                  </a:lnTo>
                  <a:lnTo>
                    <a:pt x="2855" y="1227"/>
                  </a:lnTo>
                  <a:lnTo>
                    <a:pt x="2118" y="1645"/>
                  </a:lnTo>
                  <a:lnTo>
                    <a:pt x="1537" y="1609"/>
                  </a:lnTo>
                  <a:lnTo>
                    <a:pt x="1209" y="1727"/>
                  </a:lnTo>
                  <a:lnTo>
                    <a:pt x="746" y="1527"/>
                  </a:lnTo>
                  <a:lnTo>
                    <a:pt x="391" y="1591"/>
                  </a:lnTo>
                  <a:lnTo>
                    <a:pt x="27" y="1291"/>
                  </a:lnTo>
                  <a:lnTo>
                    <a:pt x="18" y="1145"/>
                  </a:ln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de-DE">
                <a:latin typeface="+mj-lt"/>
              </a:endParaRPr>
            </a:p>
          </p:txBody>
        </p:sp>
      </p:grpSp>
      <p:sp>
        <p:nvSpPr>
          <p:cNvPr id="46" name="Rectangle 43"/>
          <p:cNvSpPr>
            <a:spLocks noChangeArrowheads="1"/>
          </p:cNvSpPr>
          <p:nvPr/>
        </p:nvSpPr>
        <p:spPr bwMode="auto">
          <a:xfrm>
            <a:off x="4548438" y="4390463"/>
            <a:ext cx="111125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/>
          <a:lstStyle/>
          <a:p>
            <a:pPr>
              <a:spcBef>
                <a:spcPct val="5000"/>
              </a:spcBef>
              <a:buClr>
                <a:schemeClr val="accent1"/>
              </a:buClr>
              <a:tabLst>
                <a:tab pos="3946525" algn="l"/>
              </a:tabLst>
            </a:pPr>
            <a:r>
              <a:rPr lang="en-GB" sz="1000" b="0" i="1">
                <a:solidFill>
                  <a:schemeClr val="tx1"/>
                </a:solidFill>
                <a:latin typeface="+mj-lt"/>
              </a:rPr>
              <a:t>Service Provider A</a:t>
            </a:r>
          </a:p>
        </p:txBody>
      </p:sp>
      <p:sp>
        <p:nvSpPr>
          <p:cNvPr id="47" name="Rectangle 44"/>
          <p:cNvSpPr>
            <a:spLocks noChangeArrowheads="1"/>
          </p:cNvSpPr>
          <p:nvPr/>
        </p:nvSpPr>
        <p:spPr bwMode="auto">
          <a:xfrm>
            <a:off x="3022850" y="5398525"/>
            <a:ext cx="1017588" cy="34766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lIns="0" tIns="0" rIns="0" bIns="0"/>
          <a:lstStyle/>
          <a:p>
            <a:pPr>
              <a:spcBef>
                <a:spcPct val="5000"/>
              </a:spcBef>
              <a:buClr>
                <a:schemeClr val="accent1"/>
              </a:buClr>
              <a:tabLst>
                <a:tab pos="3946525" algn="l"/>
              </a:tabLst>
            </a:pPr>
            <a:r>
              <a:rPr lang="en-US" sz="1000" b="0">
                <a:solidFill>
                  <a:schemeClr val="tx1"/>
                </a:solidFill>
                <a:latin typeface="+mj-lt"/>
              </a:rPr>
              <a:t>SIP User</a:t>
            </a:r>
            <a:br>
              <a:rPr lang="en-US" sz="1000" b="0">
                <a:solidFill>
                  <a:schemeClr val="tx1"/>
                </a:solidFill>
                <a:latin typeface="+mj-lt"/>
              </a:rPr>
            </a:br>
            <a:r>
              <a:rPr lang="en-US" sz="1000" b="0">
                <a:solidFill>
                  <a:schemeClr val="tx1"/>
                </a:solidFill>
                <a:latin typeface="+mj-lt"/>
              </a:rPr>
              <a:t>Equipment</a:t>
            </a:r>
            <a:endParaRPr lang="en-GB" sz="1000" b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50" name="Rectangle 68"/>
          <p:cNvSpPr>
            <a:spLocks noChangeArrowheads="1"/>
          </p:cNvSpPr>
          <p:nvPr/>
        </p:nvSpPr>
        <p:spPr bwMode="auto">
          <a:xfrm>
            <a:off x="6286750" y="4072963"/>
            <a:ext cx="438150" cy="15081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lIns="0" tIns="0" rIns="0" bIns="0"/>
          <a:lstStyle/>
          <a:p>
            <a:pPr algn="l">
              <a:spcBef>
                <a:spcPct val="5000"/>
              </a:spcBef>
              <a:buClr>
                <a:schemeClr val="accent1"/>
              </a:buClr>
              <a:tabLst>
                <a:tab pos="3946525" algn="l"/>
              </a:tabLst>
            </a:pPr>
            <a:r>
              <a:rPr lang="en-GB" sz="1000" b="0" i="1">
                <a:solidFill>
                  <a:schemeClr val="tx1"/>
                </a:solidFill>
                <a:latin typeface="+mj-lt"/>
              </a:rPr>
              <a:t>H.248</a:t>
            </a:r>
          </a:p>
        </p:txBody>
      </p:sp>
      <p:sp>
        <p:nvSpPr>
          <p:cNvPr id="51" name="AutoShape 71"/>
          <p:cNvSpPr>
            <a:spLocks noChangeArrowheads="1"/>
          </p:cNvSpPr>
          <p:nvPr/>
        </p:nvSpPr>
        <p:spPr bwMode="gray">
          <a:xfrm>
            <a:off x="5161213" y="1601225"/>
            <a:ext cx="936625" cy="1036638"/>
          </a:xfrm>
          <a:prstGeom prst="can">
            <a:avLst>
              <a:gd name="adj" fmla="val 17965"/>
            </a:avLst>
          </a:prstGeom>
          <a:solidFill>
            <a:schemeClr val="bg1">
              <a:alpha val="28000"/>
            </a:schemeClr>
          </a:solidFill>
          <a:ln w="63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08000" tIns="108000" rIns="108000" bIns="108000" anchor="ctr"/>
          <a:lstStyle/>
          <a:p>
            <a:endParaRPr lang="de-DE">
              <a:latin typeface="+mj-lt"/>
            </a:endParaRPr>
          </a:p>
        </p:txBody>
      </p:sp>
      <p:sp>
        <p:nvSpPr>
          <p:cNvPr id="52" name="Rectangle 72"/>
          <p:cNvSpPr>
            <a:spLocks noChangeArrowheads="1"/>
          </p:cNvSpPr>
          <p:nvPr/>
        </p:nvSpPr>
        <p:spPr bwMode="auto">
          <a:xfrm>
            <a:off x="5135813" y="1273800"/>
            <a:ext cx="1271586" cy="144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/>
          <a:lstStyle/>
          <a:p>
            <a:pPr algn="ctr">
              <a:spcBef>
                <a:spcPct val="0"/>
              </a:spcBef>
              <a:buClr>
                <a:schemeClr val="accent1"/>
              </a:buClr>
              <a:tabLst>
                <a:tab pos="3946525" algn="l"/>
              </a:tabLst>
            </a:pPr>
            <a:r>
              <a:rPr lang="en-GB" sz="1000" b="1" dirty="0">
                <a:solidFill>
                  <a:schemeClr val="tx1"/>
                </a:solidFill>
                <a:latin typeface="+mj-lt"/>
              </a:rPr>
              <a:t>Supported Codec </a:t>
            </a:r>
            <a:r>
              <a:rPr lang="en-GB" sz="1000" b="1" dirty="0" smtClean="0">
                <a:solidFill>
                  <a:schemeClr val="tx1"/>
                </a:solidFill>
                <a:latin typeface="+mj-lt"/>
              </a:rPr>
              <a:t>list</a:t>
            </a:r>
            <a:r>
              <a:rPr lang="en-GB" sz="1000" b="1" dirty="0" smtClean="0">
                <a:latin typeface="+mj-lt"/>
              </a:rPr>
              <a:t> (SCL)</a:t>
            </a:r>
            <a:endParaRPr lang="en-GB" sz="1000" b="1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53" name="Rectangle 73"/>
          <p:cNvSpPr>
            <a:spLocks noChangeArrowheads="1"/>
          </p:cNvSpPr>
          <p:nvPr/>
        </p:nvSpPr>
        <p:spPr bwMode="auto">
          <a:xfrm>
            <a:off x="5234238" y="1674250"/>
            <a:ext cx="792162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/>
          <a:lstStyle/>
          <a:p>
            <a:pPr>
              <a:spcBef>
                <a:spcPct val="0"/>
              </a:spcBef>
              <a:buClr>
                <a:schemeClr val="accent1"/>
              </a:buClr>
              <a:tabLst>
                <a:tab pos="3946525" algn="l"/>
              </a:tabLst>
            </a:pPr>
            <a:endParaRPr lang="en-GB" sz="1000" b="0">
              <a:solidFill>
                <a:schemeClr val="tx1"/>
              </a:solidFill>
              <a:latin typeface="+mj-lt"/>
            </a:endParaRPr>
          </a:p>
          <a:p>
            <a:pPr algn="l">
              <a:spcBef>
                <a:spcPct val="0"/>
              </a:spcBef>
              <a:buClr>
                <a:schemeClr val="tx1"/>
              </a:buClr>
              <a:buFontTx/>
              <a:buChar char="•"/>
              <a:tabLst>
                <a:tab pos="3946525" algn="l"/>
              </a:tabLst>
            </a:pPr>
            <a:r>
              <a:rPr lang="en-GB" sz="1000" b="0">
                <a:solidFill>
                  <a:schemeClr val="tx1"/>
                </a:solidFill>
                <a:latin typeface="+mj-lt"/>
              </a:rPr>
              <a:t> V.152</a:t>
            </a:r>
          </a:p>
          <a:p>
            <a:pPr algn="l">
              <a:spcBef>
                <a:spcPct val="0"/>
              </a:spcBef>
              <a:buClr>
                <a:schemeClr val="tx1"/>
              </a:buClr>
              <a:buFontTx/>
              <a:buChar char="•"/>
              <a:tabLst>
                <a:tab pos="3946525" algn="l"/>
              </a:tabLst>
            </a:pPr>
            <a:r>
              <a:rPr lang="en-GB" sz="1000" b="0">
                <a:solidFill>
                  <a:schemeClr val="tx1"/>
                </a:solidFill>
                <a:latin typeface="+mj-lt"/>
              </a:rPr>
              <a:t> T.38</a:t>
            </a:r>
          </a:p>
          <a:p>
            <a:pPr algn="l">
              <a:spcBef>
                <a:spcPct val="0"/>
              </a:spcBef>
              <a:buClr>
                <a:schemeClr val="tx1"/>
              </a:buClr>
              <a:buFontTx/>
              <a:buChar char="•"/>
              <a:tabLst>
                <a:tab pos="3946525" algn="l"/>
              </a:tabLst>
            </a:pPr>
            <a:r>
              <a:rPr lang="en-GB" sz="1000" b="0">
                <a:solidFill>
                  <a:schemeClr val="tx1"/>
                </a:solidFill>
                <a:latin typeface="+mj-lt"/>
              </a:rPr>
              <a:t> G.711</a:t>
            </a:r>
          </a:p>
          <a:p>
            <a:pPr algn="l">
              <a:spcBef>
                <a:spcPct val="0"/>
              </a:spcBef>
              <a:buClr>
                <a:schemeClr val="tx1"/>
              </a:buClr>
              <a:buFontTx/>
              <a:buChar char="•"/>
              <a:tabLst>
                <a:tab pos="3946525" algn="l"/>
              </a:tabLst>
            </a:pPr>
            <a:r>
              <a:rPr lang="en-GB" sz="1000" b="0">
                <a:solidFill>
                  <a:schemeClr val="tx1"/>
                </a:solidFill>
                <a:latin typeface="+mj-lt"/>
              </a:rPr>
              <a:t> G.729.1</a:t>
            </a:r>
          </a:p>
          <a:p>
            <a:pPr algn="l">
              <a:spcBef>
                <a:spcPct val="0"/>
              </a:spcBef>
              <a:buClr>
                <a:schemeClr val="tx1"/>
              </a:buClr>
              <a:buFontTx/>
              <a:buChar char="•"/>
              <a:tabLst>
                <a:tab pos="3946525" algn="l"/>
              </a:tabLst>
            </a:pPr>
            <a:r>
              <a:rPr lang="en-GB" sz="1000" b="0">
                <a:solidFill>
                  <a:schemeClr val="tx1"/>
                </a:solidFill>
                <a:latin typeface="+mj-lt"/>
              </a:rPr>
              <a:t>  …</a:t>
            </a:r>
          </a:p>
        </p:txBody>
      </p:sp>
      <p:sp>
        <p:nvSpPr>
          <p:cNvPr id="54" name="AutoShape 76"/>
          <p:cNvSpPr>
            <a:spLocks noChangeArrowheads="1"/>
          </p:cNvSpPr>
          <p:nvPr/>
        </p:nvSpPr>
        <p:spPr bwMode="auto">
          <a:xfrm>
            <a:off x="949575" y="1377388"/>
            <a:ext cx="2025650" cy="826786"/>
          </a:xfrm>
          <a:prstGeom prst="wedgeRoundRectCallout">
            <a:avLst>
              <a:gd name="adj1" fmla="val 98120"/>
              <a:gd name="adj2" fmla="val 26546"/>
              <a:gd name="adj3" fmla="val 16667"/>
            </a:avLst>
          </a:prstGeom>
          <a:solidFill>
            <a:schemeClr val="bg1">
              <a:alpha val="50000"/>
            </a:schemeClr>
          </a:solidFill>
          <a:ln w="6350">
            <a:solidFill>
              <a:schemeClr val="tx1"/>
            </a:solidFill>
            <a:prstDash val="dash"/>
            <a:miter lim="800000"/>
            <a:headEnd/>
            <a:tailEnd/>
          </a:ln>
          <a:effectLst/>
        </p:spPr>
        <p:txBody>
          <a:bodyPr lIns="36000" tIns="36000" rIns="36000" bIns="36000"/>
          <a:lstStyle/>
          <a:p>
            <a:pPr algn="l"/>
            <a:r>
              <a:rPr lang="en-GB" sz="1000" dirty="0">
                <a:solidFill>
                  <a:schemeClr val="tx1"/>
                </a:solidFill>
                <a:latin typeface="+mj-lt"/>
              </a:rPr>
              <a:t>Provider</a:t>
            </a:r>
            <a:r>
              <a:rPr lang="en-GB" sz="1000" b="0" dirty="0">
                <a:solidFill>
                  <a:schemeClr val="tx1"/>
                </a:solidFill>
                <a:latin typeface="+mj-lt"/>
              </a:rPr>
              <a:t>, and thus</a:t>
            </a:r>
            <a:r>
              <a:rPr lang="en-GB" sz="1000" dirty="0">
                <a:solidFill>
                  <a:schemeClr val="tx1"/>
                </a:solidFill>
                <a:latin typeface="+mj-lt"/>
              </a:rPr>
              <a:t> domain-dependent, </a:t>
            </a:r>
            <a:r>
              <a:rPr lang="en-GB" sz="1000" b="0" dirty="0">
                <a:solidFill>
                  <a:schemeClr val="tx1"/>
                </a:solidFill>
                <a:latin typeface="+mj-lt"/>
              </a:rPr>
              <a:t>list of preferred </a:t>
            </a:r>
            <a:r>
              <a:rPr lang="en-GB" sz="1000" b="0" dirty="0" err="1">
                <a:solidFill>
                  <a:schemeClr val="tx1"/>
                </a:solidFill>
                <a:latin typeface="+mj-lt"/>
              </a:rPr>
              <a:t>codecs</a:t>
            </a:r>
            <a:r>
              <a:rPr lang="en-GB" sz="1000" b="0" dirty="0">
                <a:solidFill>
                  <a:schemeClr val="tx1"/>
                </a:solidFill>
                <a:latin typeface="+mj-lt"/>
              </a:rPr>
              <a:t/>
            </a:r>
            <a:br>
              <a:rPr lang="en-GB" sz="1000" b="0" dirty="0">
                <a:solidFill>
                  <a:schemeClr val="tx1"/>
                </a:solidFill>
                <a:latin typeface="+mj-lt"/>
              </a:rPr>
            </a:br>
            <a:r>
              <a:rPr lang="en-GB" sz="1000" b="0" dirty="0">
                <a:solidFill>
                  <a:schemeClr val="tx1"/>
                </a:solidFill>
                <a:latin typeface="+mj-lt"/>
              </a:rPr>
              <a:t>(e.g. based on </a:t>
            </a:r>
            <a:r>
              <a:rPr lang="en-GB" sz="1000" b="0" dirty="0" err="1">
                <a:solidFill>
                  <a:schemeClr val="tx1"/>
                </a:solidFill>
                <a:latin typeface="+mj-lt"/>
              </a:rPr>
              <a:t>QoS</a:t>
            </a:r>
            <a:r>
              <a:rPr lang="en-GB" sz="1000" b="0" dirty="0">
                <a:solidFill>
                  <a:schemeClr val="tx1"/>
                </a:solidFill>
                <a:latin typeface="+mj-lt"/>
              </a:rPr>
              <a:t>, intellectual properties, standards, etc)</a:t>
            </a:r>
          </a:p>
        </p:txBody>
      </p:sp>
      <p:sp>
        <p:nvSpPr>
          <p:cNvPr id="55" name="AutoShape 82"/>
          <p:cNvSpPr>
            <a:spLocks noChangeArrowheads="1"/>
          </p:cNvSpPr>
          <p:nvPr/>
        </p:nvSpPr>
        <p:spPr bwMode="auto">
          <a:xfrm>
            <a:off x="6978900" y="1332938"/>
            <a:ext cx="1741575" cy="987425"/>
          </a:xfrm>
          <a:prstGeom prst="wedgeRoundRectCallout">
            <a:avLst>
              <a:gd name="adj1" fmla="val -92366"/>
              <a:gd name="adj2" fmla="val 6921"/>
              <a:gd name="adj3" fmla="val 16667"/>
            </a:avLst>
          </a:prstGeom>
          <a:solidFill>
            <a:schemeClr val="bg1">
              <a:alpha val="50000"/>
            </a:schemeClr>
          </a:solidFill>
          <a:ln w="6350">
            <a:solidFill>
              <a:schemeClr val="tx1"/>
            </a:solidFill>
            <a:prstDash val="dash"/>
            <a:miter lim="800000"/>
            <a:headEnd/>
            <a:tailEnd/>
          </a:ln>
          <a:effectLst/>
        </p:spPr>
        <p:txBody>
          <a:bodyPr lIns="36000" tIns="36000" rIns="36000" bIns="36000"/>
          <a:lstStyle/>
          <a:p>
            <a:pPr algn="l"/>
            <a:r>
              <a:rPr lang="en-GB" sz="1000">
                <a:solidFill>
                  <a:schemeClr val="tx1"/>
                </a:solidFill>
                <a:latin typeface="+mj-lt"/>
              </a:rPr>
              <a:t>Network infrastructure dependent</a:t>
            </a:r>
            <a:r>
              <a:rPr lang="en-GB" sz="1000" b="0">
                <a:solidFill>
                  <a:schemeClr val="tx1"/>
                </a:solidFill>
                <a:latin typeface="+mj-lt"/>
              </a:rPr>
              <a:t> capability (codec) support, e.g. by network elements media-aware border gateways or media servers</a:t>
            </a:r>
          </a:p>
        </p:txBody>
      </p:sp>
      <p:sp>
        <p:nvSpPr>
          <p:cNvPr id="56" name="Line 83"/>
          <p:cNvSpPr>
            <a:spLocks noChangeShapeType="1"/>
          </p:cNvSpPr>
          <p:nvPr/>
        </p:nvSpPr>
        <p:spPr bwMode="gray">
          <a:xfrm flipH="1" flipV="1">
            <a:off x="5802563" y="2752163"/>
            <a:ext cx="423862" cy="2168525"/>
          </a:xfrm>
          <a:prstGeom prst="line">
            <a:avLst/>
          </a:prstGeom>
          <a:noFill/>
          <a:ln w="28575">
            <a:solidFill>
              <a:srgbClr val="72BF44"/>
            </a:solidFill>
            <a:prstDash val="dash"/>
            <a:round/>
            <a:headEnd type="oval" w="med" len="med"/>
            <a:tailEnd type="triangle" w="lg" len="med"/>
          </a:ln>
          <a:effectLst/>
        </p:spPr>
        <p:txBody>
          <a:bodyPr lIns="108000" tIns="108000" rIns="108000" bIns="108000" anchor="ctr"/>
          <a:lstStyle/>
          <a:p>
            <a:endParaRPr lang="de-DE">
              <a:latin typeface="+mj-lt"/>
            </a:endParaRPr>
          </a:p>
        </p:txBody>
      </p:sp>
      <p:sp>
        <p:nvSpPr>
          <p:cNvPr id="58" name="AutoShape 85"/>
          <p:cNvSpPr>
            <a:spLocks noChangeArrowheads="1"/>
          </p:cNvSpPr>
          <p:nvPr/>
        </p:nvSpPr>
        <p:spPr bwMode="gray">
          <a:xfrm>
            <a:off x="4080125" y="1744100"/>
            <a:ext cx="936625" cy="866775"/>
          </a:xfrm>
          <a:prstGeom prst="can">
            <a:avLst>
              <a:gd name="adj" fmla="val 20329"/>
            </a:avLst>
          </a:prstGeom>
          <a:solidFill>
            <a:srgbClr val="CCECFF">
              <a:alpha val="28000"/>
            </a:srgbClr>
          </a:solidFill>
          <a:ln w="63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08000" tIns="108000" rIns="108000" bIns="108000" anchor="ctr"/>
          <a:lstStyle/>
          <a:p>
            <a:endParaRPr lang="de-DE">
              <a:latin typeface="+mj-lt"/>
            </a:endParaRPr>
          </a:p>
        </p:txBody>
      </p:sp>
      <p:sp>
        <p:nvSpPr>
          <p:cNvPr id="59" name="Rectangle 86"/>
          <p:cNvSpPr>
            <a:spLocks noChangeArrowheads="1"/>
          </p:cNvSpPr>
          <p:nvPr/>
        </p:nvSpPr>
        <p:spPr bwMode="auto">
          <a:xfrm>
            <a:off x="3815013" y="1312300"/>
            <a:ext cx="1176337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/>
          <a:lstStyle/>
          <a:p>
            <a:pPr algn="ctr">
              <a:spcBef>
                <a:spcPct val="0"/>
              </a:spcBef>
              <a:buClr>
                <a:schemeClr val="accent1"/>
              </a:buClr>
              <a:tabLst>
                <a:tab pos="3946525" algn="l"/>
              </a:tabLst>
            </a:pPr>
            <a:r>
              <a:rPr lang="en-GB" sz="1000" b="1" dirty="0" smtClean="0">
                <a:solidFill>
                  <a:schemeClr val="tx1"/>
                </a:solidFill>
                <a:latin typeface="+mj-lt"/>
              </a:rPr>
              <a:t>Preferred  </a:t>
            </a:r>
            <a:r>
              <a:rPr lang="en-GB" sz="1000" b="1" dirty="0">
                <a:solidFill>
                  <a:schemeClr val="tx1"/>
                </a:solidFill>
                <a:latin typeface="+mj-lt"/>
              </a:rPr>
              <a:t>Codec </a:t>
            </a:r>
            <a:r>
              <a:rPr lang="en-GB" sz="1000" b="1" dirty="0" smtClean="0">
                <a:solidFill>
                  <a:schemeClr val="tx1"/>
                </a:solidFill>
                <a:latin typeface="+mj-lt"/>
              </a:rPr>
              <a:t>list (PCL)</a:t>
            </a:r>
            <a:endParaRPr lang="en-GB" sz="1000" b="1" dirty="0">
              <a:solidFill>
                <a:schemeClr val="tx1"/>
              </a:solidFill>
              <a:latin typeface="+mj-lt"/>
            </a:endParaRPr>
          </a:p>
          <a:p>
            <a:pPr algn="ctr">
              <a:spcBef>
                <a:spcPct val="0"/>
              </a:spcBef>
              <a:buClr>
                <a:schemeClr val="tx1"/>
              </a:buClr>
              <a:buFontTx/>
              <a:buNone/>
              <a:tabLst>
                <a:tab pos="3946525" algn="l"/>
              </a:tabLst>
            </a:pPr>
            <a:endParaRPr lang="en-GB" sz="1000" b="1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60" name="Rectangle 87"/>
          <p:cNvSpPr>
            <a:spLocks noChangeArrowheads="1"/>
          </p:cNvSpPr>
          <p:nvPr/>
        </p:nvSpPr>
        <p:spPr bwMode="auto">
          <a:xfrm>
            <a:off x="4153150" y="1817125"/>
            <a:ext cx="792163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/>
          <a:lstStyle/>
          <a:p>
            <a:pPr>
              <a:spcBef>
                <a:spcPct val="0"/>
              </a:spcBef>
              <a:buClr>
                <a:schemeClr val="accent1"/>
              </a:buClr>
              <a:tabLst>
                <a:tab pos="3946525" algn="l"/>
              </a:tabLst>
            </a:pPr>
            <a:endParaRPr lang="en-GB" sz="1000" b="0">
              <a:solidFill>
                <a:schemeClr val="tx1"/>
              </a:solidFill>
              <a:latin typeface="+mj-lt"/>
            </a:endParaRPr>
          </a:p>
          <a:p>
            <a:pPr algn="l">
              <a:spcBef>
                <a:spcPct val="0"/>
              </a:spcBef>
              <a:buClr>
                <a:schemeClr val="tx1"/>
              </a:buClr>
              <a:buFontTx/>
              <a:buChar char="•"/>
              <a:tabLst>
                <a:tab pos="3946525" algn="l"/>
              </a:tabLst>
            </a:pPr>
            <a:r>
              <a:rPr lang="en-GB" sz="1000" b="0">
                <a:solidFill>
                  <a:schemeClr val="tx1"/>
                </a:solidFill>
                <a:latin typeface="+mj-lt"/>
              </a:rPr>
              <a:t> A</a:t>
            </a:r>
          </a:p>
          <a:p>
            <a:pPr algn="l">
              <a:spcBef>
                <a:spcPct val="0"/>
              </a:spcBef>
              <a:buClr>
                <a:schemeClr val="tx1"/>
              </a:buClr>
              <a:buFontTx/>
              <a:buChar char="•"/>
              <a:tabLst>
                <a:tab pos="3946525" algn="l"/>
              </a:tabLst>
            </a:pPr>
            <a:r>
              <a:rPr lang="en-GB" sz="1000" b="0">
                <a:solidFill>
                  <a:schemeClr val="tx1"/>
                </a:solidFill>
                <a:latin typeface="+mj-lt"/>
              </a:rPr>
              <a:t> B</a:t>
            </a:r>
          </a:p>
          <a:p>
            <a:pPr algn="l">
              <a:spcBef>
                <a:spcPct val="0"/>
              </a:spcBef>
              <a:buClr>
                <a:schemeClr val="tx1"/>
              </a:buClr>
              <a:buFontTx/>
              <a:buChar char="•"/>
              <a:tabLst>
                <a:tab pos="3946525" algn="l"/>
              </a:tabLst>
            </a:pPr>
            <a:r>
              <a:rPr lang="en-GB" sz="1000" b="0">
                <a:solidFill>
                  <a:schemeClr val="tx1"/>
                </a:solidFill>
                <a:latin typeface="+mj-lt"/>
              </a:rPr>
              <a:t> C</a:t>
            </a:r>
          </a:p>
        </p:txBody>
      </p:sp>
      <p:sp>
        <p:nvSpPr>
          <p:cNvPr id="61" name="Line 88"/>
          <p:cNvSpPr>
            <a:spLocks noChangeShapeType="1"/>
          </p:cNvSpPr>
          <p:nvPr/>
        </p:nvSpPr>
        <p:spPr bwMode="gray">
          <a:xfrm flipH="1" flipV="1">
            <a:off x="4537325" y="2320363"/>
            <a:ext cx="163513" cy="668337"/>
          </a:xfrm>
          <a:prstGeom prst="line">
            <a:avLst/>
          </a:prstGeom>
          <a:noFill/>
          <a:ln w="28575">
            <a:solidFill>
              <a:schemeClr val="tx1"/>
            </a:solidFill>
            <a:prstDash val="dash"/>
            <a:round/>
            <a:headEnd type="oval" w="med" len="med"/>
            <a:tailEnd type="triangle" w="med" len="med"/>
          </a:ln>
          <a:effectLst/>
        </p:spPr>
        <p:txBody>
          <a:bodyPr lIns="108000" tIns="108000" rIns="108000" bIns="108000" anchor="ctr"/>
          <a:lstStyle/>
          <a:p>
            <a:endParaRPr lang="de-DE">
              <a:latin typeface="+mj-lt"/>
            </a:endParaRPr>
          </a:p>
        </p:txBody>
      </p:sp>
      <p:sp>
        <p:nvSpPr>
          <p:cNvPr id="62" name="Freeform 89"/>
          <p:cNvSpPr>
            <a:spLocks/>
          </p:cNvSpPr>
          <p:nvPr/>
        </p:nvSpPr>
        <p:spPr bwMode="gray">
          <a:xfrm>
            <a:off x="4846888" y="2382275"/>
            <a:ext cx="1584325" cy="514350"/>
          </a:xfrm>
          <a:custGeom>
            <a:avLst/>
            <a:gdLst/>
            <a:ahLst/>
            <a:cxnLst>
              <a:cxn ang="0">
                <a:pos x="0" y="7"/>
              </a:cxn>
              <a:cxn ang="0">
                <a:pos x="726" y="7"/>
              </a:cxn>
              <a:cxn ang="0">
                <a:pos x="907" y="52"/>
              </a:cxn>
              <a:cxn ang="0">
                <a:pos x="980" y="164"/>
              </a:cxn>
              <a:cxn ang="0">
                <a:pos x="998" y="370"/>
              </a:cxn>
            </a:cxnLst>
            <a:rect l="0" t="0" r="r" b="b"/>
            <a:pathLst>
              <a:path w="998" h="370">
                <a:moveTo>
                  <a:pt x="0" y="7"/>
                </a:moveTo>
                <a:cubicBezTo>
                  <a:pt x="287" y="3"/>
                  <a:pt x="575" y="0"/>
                  <a:pt x="726" y="7"/>
                </a:cubicBezTo>
                <a:cubicBezTo>
                  <a:pt x="877" y="14"/>
                  <a:pt x="865" y="26"/>
                  <a:pt x="907" y="52"/>
                </a:cubicBezTo>
                <a:cubicBezTo>
                  <a:pt x="949" y="78"/>
                  <a:pt x="965" y="111"/>
                  <a:pt x="980" y="164"/>
                </a:cubicBezTo>
                <a:cubicBezTo>
                  <a:pt x="995" y="217"/>
                  <a:pt x="994" y="327"/>
                  <a:pt x="998" y="370"/>
                </a:cubicBezTo>
              </a:path>
            </a:pathLst>
          </a:custGeom>
          <a:noFill/>
          <a:ln w="19050" cap="flat" cmpd="sng">
            <a:solidFill>
              <a:srgbClr val="FF0000"/>
            </a:solidFill>
            <a:prstDash val="sysDot"/>
            <a:round/>
            <a:headEnd type="oval" w="sm" len="sm"/>
            <a:tailEnd type="arrow" w="med" len="med"/>
          </a:ln>
          <a:effectLst/>
        </p:spPr>
        <p:txBody>
          <a:bodyPr lIns="108000" tIns="108000" rIns="108000" bIns="108000" anchor="ctr"/>
          <a:lstStyle/>
          <a:p>
            <a:endParaRPr lang="de-DE">
              <a:latin typeface="+mj-lt"/>
            </a:endParaRPr>
          </a:p>
        </p:txBody>
      </p:sp>
      <p:sp>
        <p:nvSpPr>
          <p:cNvPr id="63" name="Freeform 90"/>
          <p:cNvSpPr>
            <a:spLocks/>
          </p:cNvSpPr>
          <p:nvPr/>
        </p:nvSpPr>
        <p:spPr bwMode="gray">
          <a:xfrm>
            <a:off x="5712075" y="2537850"/>
            <a:ext cx="574675" cy="358775"/>
          </a:xfrm>
          <a:custGeom>
            <a:avLst/>
            <a:gdLst/>
            <a:ahLst/>
            <a:cxnLst>
              <a:cxn ang="0">
                <a:pos x="0" y="7"/>
              </a:cxn>
              <a:cxn ang="0">
                <a:pos x="726" y="7"/>
              </a:cxn>
              <a:cxn ang="0">
                <a:pos x="907" y="52"/>
              </a:cxn>
              <a:cxn ang="0">
                <a:pos x="980" y="164"/>
              </a:cxn>
              <a:cxn ang="0">
                <a:pos x="998" y="370"/>
              </a:cxn>
            </a:cxnLst>
            <a:rect l="0" t="0" r="r" b="b"/>
            <a:pathLst>
              <a:path w="998" h="370">
                <a:moveTo>
                  <a:pt x="0" y="7"/>
                </a:moveTo>
                <a:cubicBezTo>
                  <a:pt x="287" y="3"/>
                  <a:pt x="575" y="0"/>
                  <a:pt x="726" y="7"/>
                </a:cubicBezTo>
                <a:cubicBezTo>
                  <a:pt x="877" y="14"/>
                  <a:pt x="865" y="26"/>
                  <a:pt x="907" y="52"/>
                </a:cubicBezTo>
                <a:cubicBezTo>
                  <a:pt x="949" y="78"/>
                  <a:pt x="965" y="111"/>
                  <a:pt x="980" y="164"/>
                </a:cubicBezTo>
                <a:cubicBezTo>
                  <a:pt x="995" y="217"/>
                  <a:pt x="994" y="327"/>
                  <a:pt x="998" y="370"/>
                </a:cubicBezTo>
              </a:path>
            </a:pathLst>
          </a:custGeom>
          <a:noFill/>
          <a:ln w="19050" cap="flat" cmpd="sng">
            <a:solidFill>
              <a:srgbClr val="FF0000"/>
            </a:solidFill>
            <a:prstDash val="sysDot"/>
            <a:round/>
            <a:headEnd type="oval" w="sm" len="sm"/>
            <a:tailEnd type="arrow" w="med" len="med"/>
          </a:ln>
          <a:effectLst/>
        </p:spPr>
        <p:txBody>
          <a:bodyPr lIns="108000" tIns="108000" rIns="108000" bIns="108000" anchor="ctr"/>
          <a:lstStyle/>
          <a:p>
            <a:endParaRPr lang="de-DE">
              <a:latin typeface="+mj-lt"/>
            </a:endParaRPr>
          </a:p>
        </p:txBody>
      </p:sp>
      <p:sp>
        <p:nvSpPr>
          <p:cNvPr id="64" name="AutoShape 91"/>
          <p:cNvSpPr>
            <a:spLocks noChangeArrowheads="1"/>
          </p:cNvSpPr>
          <p:nvPr/>
        </p:nvSpPr>
        <p:spPr bwMode="auto">
          <a:xfrm>
            <a:off x="7078914" y="2680726"/>
            <a:ext cx="1766690" cy="806978"/>
          </a:xfrm>
          <a:prstGeom prst="wedgeRoundRectCallout">
            <a:avLst>
              <a:gd name="adj1" fmla="val -74255"/>
              <a:gd name="adj2" fmla="val -45255"/>
              <a:gd name="adj3" fmla="val 16667"/>
            </a:avLst>
          </a:prstGeom>
          <a:solidFill>
            <a:schemeClr val="bg1"/>
          </a:solidFill>
          <a:ln w="6350">
            <a:solidFill>
              <a:schemeClr val="tx1"/>
            </a:solidFill>
            <a:prstDash val="dash"/>
            <a:miter lim="800000"/>
            <a:headEnd/>
            <a:tailEnd/>
          </a:ln>
          <a:effectLst/>
        </p:spPr>
        <p:txBody>
          <a:bodyPr lIns="36000" tIns="36000" rIns="36000" bIns="36000"/>
          <a:lstStyle/>
          <a:p>
            <a:pPr algn="l"/>
            <a:r>
              <a:rPr lang="en-GB" sz="1000" b="0" dirty="0">
                <a:solidFill>
                  <a:schemeClr val="tx1"/>
                </a:solidFill>
                <a:latin typeface="+mj-lt"/>
              </a:rPr>
              <a:t>Codec information </a:t>
            </a:r>
            <a:r>
              <a:rPr lang="en-GB" sz="1000" dirty="0">
                <a:solidFill>
                  <a:schemeClr val="tx1"/>
                </a:solidFill>
                <a:latin typeface="+mj-lt"/>
              </a:rPr>
              <a:t>known</a:t>
            </a:r>
            <a:r>
              <a:rPr lang="en-GB" sz="1000" b="0" dirty="0">
                <a:solidFill>
                  <a:schemeClr val="tx1"/>
                </a:solidFill>
                <a:latin typeface="+mj-lt"/>
              </a:rPr>
              <a:t> by </a:t>
            </a:r>
            <a:r>
              <a:rPr lang="en-GB" sz="1000" dirty="0">
                <a:solidFill>
                  <a:schemeClr val="tx1"/>
                </a:solidFill>
                <a:latin typeface="+mj-lt"/>
              </a:rPr>
              <a:t>signalling nodes</a:t>
            </a:r>
            <a:r>
              <a:rPr lang="en-GB" sz="1000" b="0" dirty="0">
                <a:solidFill>
                  <a:schemeClr val="tx1"/>
                </a:solidFill>
                <a:latin typeface="+mj-lt"/>
              </a:rPr>
              <a:t>, involved in the E2E capability negotiation process</a:t>
            </a:r>
          </a:p>
        </p:txBody>
      </p:sp>
      <p:sp>
        <p:nvSpPr>
          <p:cNvPr id="183" name="Rectangle 86"/>
          <p:cNvSpPr>
            <a:spLocks noChangeArrowheads="1"/>
          </p:cNvSpPr>
          <p:nvPr/>
        </p:nvSpPr>
        <p:spPr bwMode="auto">
          <a:xfrm>
            <a:off x="2640264" y="4321446"/>
            <a:ext cx="892174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/>
          <a:lstStyle/>
          <a:p>
            <a:pPr algn="ctr">
              <a:spcBef>
                <a:spcPct val="0"/>
              </a:spcBef>
              <a:buClr>
                <a:schemeClr val="accent1"/>
              </a:buClr>
              <a:tabLst>
                <a:tab pos="3946525" algn="l"/>
              </a:tabLst>
            </a:pPr>
            <a:r>
              <a:rPr lang="en-GB" sz="1000" b="1" dirty="0" smtClean="0">
                <a:solidFill>
                  <a:schemeClr val="tx1"/>
                </a:solidFill>
                <a:latin typeface="+mj-lt"/>
              </a:rPr>
              <a:t>Offer Codec list (OCL)</a:t>
            </a:r>
            <a:endParaRPr lang="en-GB" sz="1000" b="1" dirty="0">
              <a:solidFill>
                <a:schemeClr val="tx1"/>
              </a:solidFill>
              <a:latin typeface="+mj-lt"/>
            </a:endParaRPr>
          </a:p>
          <a:p>
            <a:pPr algn="l">
              <a:spcBef>
                <a:spcPct val="0"/>
              </a:spcBef>
              <a:buClr>
                <a:schemeClr val="tx1"/>
              </a:buClr>
              <a:buFontTx/>
              <a:buNone/>
              <a:tabLst>
                <a:tab pos="3946525" algn="l"/>
              </a:tabLst>
            </a:pPr>
            <a:endParaRPr lang="en-GB" sz="1000" b="1" dirty="0">
              <a:solidFill>
                <a:schemeClr val="tx1"/>
              </a:solidFill>
              <a:latin typeface="+mj-lt"/>
            </a:endParaRPr>
          </a:p>
        </p:txBody>
      </p:sp>
      <p:cxnSp>
        <p:nvCxnSpPr>
          <p:cNvPr id="185" name="Straight Arrow Connector 184"/>
          <p:cNvCxnSpPr/>
          <p:nvPr/>
        </p:nvCxnSpPr>
        <p:spPr>
          <a:xfrm flipV="1">
            <a:off x="3022850" y="3815438"/>
            <a:ext cx="509588" cy="408337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7" name="Rectangle 86"/>
          <p:cNvSpPr>
            <a:spLocks noChangeArrowheads="1"/>
          </p:cNvSpPr>
          <p:nvPr/>
        </p:nvSpPr>
        <p:spPr bwMode="auto">
          <a:xfrm>
            <a:off x="3864360" y="3517367"/>
            <a:ext cx="1120887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/>
          <a:lstStyle/>
          <a:p>
            <a:pPr algn="ctr">
              <a:spcBef>
                <a:spcPct val="0"/>
              </a:spcBef>
              <a:buClr>
                <a:schemeClr val="accent1"/>
              </a:buClr>
              <a:tabLst>
                <a:tab pos="3946525" algn="l"/>
              </a:tabLst>
            </a:pPr>
            <a:r>
              <a:rPr lang="en-GB" sz="1000" b="1" dirty="0" smtClean="0">
                <a:solidFill>
                  <a:schemeClr val="tx1"/>
                </a:solidFill>
                <a:latin typeface="+mj-lt"/>
              </a:rPr>
              <a:t>Answered Codec list (ACL)</a:t>
            </a:r>
            <a:endParaRPr lang="en-GB" sz="1000" b="1" dirty="0">
              <a:solidFill>
                <a:schemeClr val="tx1"/>
              </a:solidFill>
              <a:latin typeface="+mj-lt"/>
            </a:endParaRPr>
          </a:p>
          <a:p>
            <a:pPr algn="l">
              <a:spcBef>
                <a:spcPct val="0"/>
              </a:spcBef>
              <a:buClr>
                <a:schemeClr val="tx1"/>
              </a:buClr>
              <a:buFontTx/>
              <a:buNone/>
              <a:tabLst>
                <a:tab pos="3946525" algn="l"/>
              </a:tabLst>
            </a:pPr>
            <a:endParaRPr lang="en-GB" sz="1000" b="1" dirty="0">
              <a:solidFill>
                <a:schemeClr val="tx1"/>
              </a:solidFill>
              <a:latin typeface="+mj-lt"/>
            </a:endParaRPr>
          </a:p>
        </p:txBody>
      </p:sp>
      <p:cxnSp>
        <p:nvCxnSpPr>
          <p:cNvPr id="188" name="Straight Arrow Connector 187"/>
          <p:cNvCxnSpPr/>
          <p:nvPr/>
        </p:nvCxnSpPr>
        <p:spPr>
          <a:xfrm flipH="1">
            <a:off x="3532438" y="3721971"/>
            <a:ext cx="418305" cy="467389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1" name="Rectangle 86"/>
          <p:cNvSpPr>
            <a:spLocks noChangeArrowheads="1"/>
          </p:cNvSpPr>
          <p:nvPr/>
        </p:nvSpPr>
        <p:spPr bwMode="auto">
          <a:xfrm>
            <a:off x="192375" y="2537850"/>
            <a:ext cx="2447889" cy="3331137"/>
          </a:xfrm>
          <a:prstGeom prst="rect">
            <a:avLst/>
          </a:prstGeom>
          <a:noFill/>
          <a:ln w="9525">
            <a:solidFill>
              <a:srgbClr val="6639B7"/>
            </a:solidFill>
            <a:miter lim="800000"/>
            <a:headEnd/>
            <a:tailEnd/>
          </a:ln>
          <a:effectLst/>
        </p:spPr>
        <p:txBody>
          <a:bodyPr lIns="36000" tIns="36000" rIns="36000" bIns="36000"/>
          <a:lstStyle/>
          <a:p>
            <a:pPr>
              <a:spcBef>
                <a:spcPct val="0"/>
              </a:spcBef>
              <a:buClr>
                <a:schemeClr val="accent1"/>
              </a:buClr>
              <a:tabLst>
                <a:tab pos="3946525" algn="l"/>
              </a:tabLst>
            </a:pPr>
            <a:r>
              <a:rPr lang="en-GB" sz="1400" dirty="0" smtClean="0">
                <a:solidFill>
                  <a:schemeClr val="tx1"/>
                </a:solidFill>
                <a:latin typeface="+mn-lt"/>
              </a:rPr>
              <a:t>The metaphor of </a:t>
            </a:r>
            <a:r>
              <a:rPr lang="en-GB" sz="1400" dirty="0" err="1" smtClean="0">
                <a:solidFill>
                  <a:schemeClr val="tx1"/>
                </a:solidFill>
                <a:latin typeface="+mn-lt"/>
              </a:rPr>
              <a:t>codecs</a:t>
            </a:r>
            <a:r>
              <a:rPr lang="en-GB" sz="1400" dirty="0" smtClean="0">
                <a:solidFill>
                  <a:schemeClr val="tx1"/>
                </a:solidFill>
                <a:latin typeface="+mn-lt"/>
              </a:rPr>
              <a:t> may be used for illustrating the three different TLS profile types:</a:t>
            </a:r>
            <a:endParaRPr lang="en-GB" sz="1400" dirty="0" smtClean="0">
              <a:latin typeface="+mn-lt"/>
            </a:endParaRPr>
          </a:p>
          <a:p>
            <a:pPr marL="625475" indent="-625475">
              <a:spcBef>
                <a:spcPct val="0"/>
              </a:spcBef>
              <a:buClr>
                <a:schemeClr val="accent1"/>
              </a:buClr>
              <a:tabLst>
                <a:tab pos="3946525" algn="l"/>
              </a:tabLst>
            </a:pPr>
            <a:r>
              <a:rPr lang="en-GB" sz="1400" dirty="0" smtClean="0">
                <a:solidFill>
                  <a:schemeClr val="tx1"/>
                </a:solidFill>
                <a:latin typeface="+mn-lt"/>
              </a:rPr>
              <a:t>PCL = TLS Domain Profile</a:t>
            </a:r>
          </a:p>
          <a:p>
            <a:pPr marL="625475" indent="-625475">
              <a:spcBef>
                <a:spcPct val="0"/>
              </a:spcBef>
              <a:buClr>
                <a:schemeClr val="accent1"/>
              </a:buClr>
              <a:tabLst>
                <a:tab pos="3946525" algn="l"/>
              </a:tabLst>
            </a:pPr>
            <a:r>
              <a:rPr lang="en-GB" sz="1400" dirty="0" smtClean="0">
                <a:latin typeface="+mn-lt"/>
              </a:rPr>
              <a:t>SCL = MG TLS Profile</a:t>
            </a:r>
          </a:p>
          <a:p>
            <a:pPr marL="625475" indent="-625475">
              <a:spcBef>
                <a:spcPct val="0"/>
              </a:spcBef>
              <a:buClr>
                <a:schemeClr val="accent1"/>
              </a:buClr>
              <a:tabLst>
                <a:tab pos="3946525" algn="l"/>
              </a:tabLst>
            </a:pPr>
            <a:r>
              <a:rPr lang="en-GB" sz="1400" dirty="0" smtClean="0">
                <a:solidFill>
                  <a:schemeClr val="tx1"/>
                </a:solidFill>
                <a:latin typeface="+mn-lt"/>
              </a:rPr>
              <a:t>OCL = TLS Endpoint Profile</a:t>
            </a:r>
            <a:br>
              <a:rPr lang="en-GB" sz="1400" dirty="0" smtClean="0">
                <a:solidFill>
                  <a:schemeClr val="tx1"/>
                </a:solidFill>
                <a:latin typeface="+mn-lt"/>
              </a:rPr>
            </a:br>
            <a:r>
              <a:rPr lang="en-GB" sz="1400" dirty="0" smtClean="0">
                <a:solidFill>
                  <a:schemeClr val="tx1"/>
                </a:solidFill>
                <a:latin typeface="+mn-lt"/>
              </a:rPr>
              <a:t>(used by TLS client)</a:t>
            </a:r>
          </a:p>
          <a:p>
            <a:pPr marL="625475" indent="-625475">
              <a:buClr>
                <a:schemeClr val="accent1"/>
              </a:buClr>
              <a:tabLst>
                <a:tab pos="3946525" algn="l"/>
              </a:tabLst>
            </a:pPr>
            <a:r>
              <a:rPr lang="en-GB" sz="1400" dirty="0" smtClean="0">
                <a:latin typeface="+mn-lt"/>
              </a:rPr>
              <a:t>ACL = TLS Endpoint Profile</a:t>
            </a:r>
            <a:br>
              <a:rPr lang="en-GB" sz="1400" dirty="0" smtClean="0">
                <a:latin typeface="+mn-lt"/>
              </a:rPr>
            </a:br>
            <a:r>
              <a:rPr lang="en-GB" sz="1400" dirty="0" smtClean="0">
                <a:latin typeface="+mn-lt"/>
              </a:rPr>
              <a:t>(used by TLS server)</a:t>
            </a:r>
          </a:p>
          <a:p>
            <a:pPr marL="625475" indent="-625475">
              <a:buClr>
                <a:schemeClr val="accent1"/>
              </a:buClr>
              <a:tabLst>
                <a:tab pos="3946525" algn="l"/>
              </a:tabLst>
            </a:pPr>
            <a:endParaRPr lang="en-GB" sz="1400" dirty="0" smtClean="0">
              <a:solidFill>
                <a:schemeClr val="tx1"/>
              </a:solidFill>
              <a:latin typeface="+mn-lt"/>
            </a:endParaRPr>
          </a:p>
          <a:p>
            <a:pPr marL="625475" indent="-625475">
              <a:buClr>
                <a:schemeClr val="accent1"/>
              </a:buClr>
              <a:tabLst>
                <a:tab pos="3946525" algn="l"/>
              </a:tabLst>
            </a:pPr>
            <a:endParaRPr lang="en-GB" sz="1400" dirty="0" smtClean="0">
              <a:solidFill>
                <a:schemeClr val="tx1"/>
              </a:solidFill>
              <a:latin typeface="+mn-lt"/>
            </a:endParaRPr>
          </a:p>
          <a:p>
            <a:pPr marL="625475" indent="-625475">
              <a:spcBef>
                <a:spcPct val="0"/>
              </a:spcBef>
              <a:buClr>
                <a:schemeClr val="accent1"/>
              </a:buClr>
              <a:tabLst>
                <a:tab pos="3946525" algn="l"/>
              </a:tabLst>
            </a:pPr>
            <a:endParaRPr lang="en-GB" sz="1400" dirty="0">
              <a:solidFill>
                <a:schemeClr val="tx1"/>
              </a:solidFill>
              <a:latin typeface="+mn-lt"/>
            </a:endParaRPr>
          </a:p>
          <a:p>
            <a:pPr>
              <a:spcBef>
                <a:spcPct val="0"/>
              </a:spcBef>
              <a:buClr>
                <a:schemeClr val="tx1"/>
              </a:buClr>
              <a:buFontTx/>
              <a:buNone/>
              <a:tabLst>
                <a:tab pos="3946525" algn="l"/>
              </a:tabLst>
            </a:pPr>
            <a:endParaRPr lang="en-GB" sz="1400" dirty="0">
              <a:solidFill>
                <a:schemeClr val="tx1"/>
              </a:solidFill>
              <a:latin typeface="+mn-lt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 animBg="1"/>
      <p:bldP spid="55" grpId="0" animBg="1"/>
      <p:bldP spid="6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4"/>
          <p:cNvGrpSpPr>
            <a:grpSpLocks/>
          </p:cNvGrpSpPr>
          <p:nvPr/>
        </p:nvGrpSpPr>
        <p:grpSpPr bwMode="auto">
          <a:xfrm>
            <a:off x="2684463" y="2874963"/>
            <a:ext cx="3776662" cy="266700"/>
            <a:chOff x="2684463" y="3297238"/>
            <a:chExt cx="3776662" cy="266701"/>
          </a:xfrm>
          <a:solidFill>
            <a:srgbClr val="404040"/>
          </a:solidFill>
        </p:grpSpPr>
        <p:sp>
          <p:nvSpPr>
            <p:cNvPr id="2054" name="Freeform 6"/>
            <p:cNvSpPr>
              <a:spLocks/>
            </p:cNvSpPr>
            <p:nvPr/>
          </p:nvSpPr>
          <p:spPr bwMode="auto">
            <a:xfrm>
              <a:off x="2684463" y="3365500"/>
              <a:ext cx="244475" cy="195264"/>
            </a:xfrm>
            <a:custGeom>
              <a:avLst/>
              <a:gdLst/>
              <a:ahLst/>
              <a:cxnLst>
                <a:cxn ang="0">
                  <a:pos x="85" y="0"/>
                </a:cxn>
                <a:cxn ang="0">
                  <a:pos x="111" y="97"/>
                </a:cxn>
                <a:cxn ang="0">
                  <a:pos x="116" y="113"/>
                </a:cxn>
                <a:cxn ang="0">
                  <a:pos x="116" y="113"/>
                </a:cxn>
                <a:cxn ang="0">
                  <a:pos x="118" y="97"/>
                </a:cxn>
                <a:cxn ang="0">
                  <a:pos x="142" y="0"/>
                </a:cxn>
                <a:cxn ang="0">
                  <a:pos x="154" y="0"/>
                </a:cxn>
                <a:cxn ang="0">
                  <a:pos x="123" y="123"/>
                </a:cxn>
                <a:cxn ang="0">
                  <a:pos x="109" y="123"/>
                </a:cxn>
                <a:cxn ang="0">
                  <a:pos x="83" y="30"/>
                </a:cxn>
                <a:cxn ang="0">
                  <a:pos x="78" y="14"/>
                </a:cxn>
                <a:cxn ang="0">
                  <a:pos x="78" y="14"/>
                </a:cxn>
                <a:cxn ang="0">
                  <a:pos x="74" y="30"/>
                </a:cxn>
                <a:cxn ang="0">
                  <a:pos x="50" y="123"/>
                </a:cxn>
                <a:cxn ang="0">
                  <a:pos x="33" y="123"/>
                </a:cxn>
                <a:cxn ang="0">
                  <a:pos x="0" y="0"/>
                </a:cxn>
                <a:cxn ang="0">
                  <a:pos x="15" y="0"/>
                </a:cxn>
                <a:cxn ang="0">
                  <a:pos x="38" y="97"/>
                </a:cxn>
                <a:cxn ang="0">
                  <a:pos x="41" y="113"/>
                </a:cxn>
                <a:cxn ang="0">
                  <a:pos x="43" y="113"/>
                </a:cxn>
                <a:cxn ang="0">
                  <a:pos x="45" y="97"/>
                </a:cxn>
                <a:cxn ang="0">
                  <a:pos x="71" y="0"/>
                </a:cxn>
                <a:cxn ang="0">
                  <a:pos x="85" y="0"/>
                </a:cxn>
              </a:cxnLst>
              <a:rect l="0" t="0" r="r" b="b"/>
              <a:pathLst>
                <a:path w="154" h="123">
                  <a:moveTo>
                    <a:pt x="85" y="0"/>
                  </a:moveTo>
                  <a:lnTo>
                    <a:pt x="111" y="97"/>
                  </a:lnTo>
                  <a:lnTo>
                    <a:pt x="116" y="113"/>
                  </a:lnTo>
                  <a:lnTo>
                    <a:pt x="116" y="113"/>
                  </a:lnTo>
                  <a:lnTo>
                    <a:pt x="118" y="97"/>
                  </a:lnTo>
                  <a:lnTo>
                    <a:pt x="142" y="0"/>
                  </a:lnTo>
                  <a:lnTo>
                    <a:pt x="154" y="0"/>
                  </a:lnTo>
                  <a:lnTo>
                    <a:pt x="123" y="123"/>
                  </a:lnTo>
                  <a:lnTo>
                    <a:pt x="109" y="123"/>
                  </a:lnTo>
                  <a:lnTo>
                    <a:pt x="83" y="30"/>
                  </a:lnTo>
                  <a:lnTo>
                    <a:pt x="78" y="14"/>
                  </a:lnTo>
                  <a:lnTo>
                    <a:pt x="78" y="14"/>
                  </a:lnTo>
                  <a:lnTo>
                    <a:pt x="74" y="30"/>
                  </a:lnTo>
                  <a:lnTo>
                    <a:pt x="50" y="123"/>
                  </a:lnTo>
                  <a:lnTo>
                    <a:pt x="33" y="12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38" y="97"/>
                  </a:lnTo>
                  <a:lnTo>
                    <a:pt x="41" y="113"/>
                  </a:lnTo>
                  <a:lnTo>
                    <a:pt x="43" y="113"/>
                  </a:lnTo>
                  <a:lnTo>
                    <a:pt x="45" y="97"/>
                  </a:lnTo>
                  <a:lnTo>
                    <a:pt x="71" y="0"/>
                  </a:lnTo>
                  <a:lnTo>
                    <a:pt x="8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l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rgbClr val="404040"/>
                </a:solidFill>
                <a:latin typeface="+mn-lt"/>
                <a:cs typeface="+mn-cs"/>
              </a:endParaRPr>
            </a:p>
          </p:txBody>
        </p:sp>
        <p:sp>
          <p:nvSpPr>
            <p:cNvPr id="2055" name="Freeform 7"/>
            <p:cNvSpPr>
              <a:spLocks/>
            </p:cNvSpPr>
            <p:nvPr/>
          </p:nvSpPr>
          <p:spPr bwMode="auto">
            <a:xfrm>
              <a:off x="2970213" y="3365500"/>
              <a:ext cx="242887" cy="195264"/>
            </a:xfrm>
            <a:custGeom>
              <a:avLst/>
              <a:gdLst/>
              <a:ahLst/>
              <a:cxnLst>
                <a:cxn ang="0">
                  <a:pos x="83" y="0"/>
                </a:cxn>
                <a:cxn ang="0">
                  <a:pos x="109" y="97"/>
                </a:cxn>
                <a:cxn ang="0">
                  <a:pos x="113" y="113"/>
                </a:cxn>
                <a:cxn ang="0">
                  <a:pos x="113" y="113"/>
                </a:cxn>
                <a:cxn ang="0">
                  <a:pos x="118" y="97"/>
                </a:cxn>
                <a:cxn ang="0">
                  <a:pos x="139" y="0"/>
                </a:cxn>
                <a:cxn ang="0">
                  <a:pos x="153" y="0"/>
                </a:cxn>
                <a:cxn ang="0">
                  <a:pos x="123" y="123"/>
                </a:cxn>
                <a:cxn ang="0">
                  <a:pos x="106" y="123"/>
                </a:cxn>
                <a:cxn ang="0">
                  <a:pos x="80" y="30"/>
                </a:cxn>
                <a:cxn ang="0">
                  <a:pos x="78" y="14"/>
                </a:cxn>
                <a:cxn ang="0">
                  <a:pos x="75" y="14"/>
                </a:cxn>
                <a:cxn ang="0">
                  <a:pos x="73" y="30"/>
                </a:cxn>
                <a:cxn ang="0">
                  <a:pos x="47" y="123"/>
                </a:cxn>
                <a:cxn ang="0">
                  <a:pos x="31" y="123"/>
                </a:cxn>
                <a:cxn ang="0">
                  <a:pos x="0" y="0"/>
                </a:cxn>
                <a:cxn ang="0">
                  <a:pos x="12" y="0"/>
                </a:cxn>
                <a:cxn ang="0">
                  <a:pos x="35" y="97"/>
                </a:cxn>
                <a:cxn ang="0">
                  <a:pos x="40" y="113"/>
                </a:cxn>
                <a:cxn ang="0">
                  <a:pos x="40" y="113"/>
                </a:cxn>
                <a:cxn ang="0">
                  <a:pos x="45" y="97"/>
                </a:cxn>
                <a:cxn ang="0">
                  <a:pos x="71" y="0"/>
                </a:cxn>
                <a:cxn ang="0">
                  <a:pos x="83" y="0"/>
                </a:cxn>
              </a:cxnLst>
              <a:rect l="0" t="0" r="r" b="b"/>
              <a:pathLst>
                <a:path w="153" h="123">
                  <a:moveTo>
                    <a:pt x="83" y="0"/>
                  </a:moveTo>
                  <a:lnTo>
                    <a:pt x="109" y="97"/>
                  </a:lnTo>
                  <a:lnTo>
                    <a:pt x="113" y="113"/>
                  </a:lnTo>
                  <a:lnTo>
                    <a:pt x="113" y="113"/>
                  </a:lnTo>
                  <a:lnTo>
                    <a:pt x="118" y="97"/>
                  </a:lnTo>
                  <a:lnTo>
                    <a:pt x="139" y="0"/>
                  </a:lnTo>
                  <a:lnTo>
                    <a:pt x="153" y="0"/>
                  </a:lnTo>
                  <a:lnTo>
                    <a:pt x="123" y="123"/>
                  </a:lnTo>
                  <a:lnTo>
                    <a:pt x="106" y="123"/>
                  </a:lnTo>
                  <a:lnTo>
                    <a:pt x="80" y="30"/>
                  </a:lnTo>
                  <a:lnTo>
                    <a:pt x="78" y="14"/>
                  </a:lnTo>
                  <a:lnTo>
                    <a:pt x="75" y="14"/>
                  </a:lnTo>
                  <a:lnTo>
                    <a:pt x="73" y="30"/>
                  </a:lnTo>
                  <a:lnTo>
                    <a:pt x="47" y="123"/>
                  </a:lnTo>
                  <a:lnTo>
                    <a:pt x="31" y="123"/>
                  </a:lnTo>
                  <a:lnTo>
                    <a:pt x="0" y="0"/>
                  </a:lnTo>
                  <a:lnTo>
                    <a:pt x="12" y="0"/>
                  </a:lnTo>
                  <a:lnTo>
                    <a:pt x="35" y="97"/>
                  </a:lnTo>
                  <a:lnTo>
                    <a:pt x="40" y="113"/>
                  </a:lnTo>
                  <a:lnTo>
                    <a:pt x="40" y="113"/>
                  </a:lnTo>
                  <a:lnTo>
                    <a:pt x="45" y="97"/>
                  </a:lnTo>
                  <a:lnTo>
                    <a:pt x="71" y="0"/>
                  </a:lnTo>
                  <a:lnTo>
                    <a:pt x="8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l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rgbClr val="404040"/>
                </a:solidFill>
                <a:latin typeface="+mn-lt"/>
                <a:cs typeface="+mn-cs"/>
              </a:endParaRPr>
            </a:p>
          </p:txBody>
        </p:sp>
        <p:sp>
          <p:nvSpPr>
            <p:cNvPr id="2056" name="Freeform 8"/>
            <p:cNvSpPr>
              <a:spLocks/>
            </p:cNvSpPr>
            <p:nvPr/>
          </p:nvSpPr>
          <p:spPr bwMode="auto">
            <a:xfrm>
              <a:off x="3251200" y="3365500"/>
              <a:ext cx="244475" cy="195264"/>
            </a:xfrm>
            <a:custGeom>
              <a:avLst/>
              <a:gdLst/>
              <a:ahLst/>
              <a:cxnLst>
                <a:cxn ang="0">
                  <a:pos x="85" y="0"/>
                </a:cxn>
                <a:cxn ang="0">
                  <a:pos x="111" y="97"/>
                </a:cxn>
                <a:cxn ang="0">
                  <a:pos x="113" y="113"/>
                </a:cxn>
                <a:cxn ang="0">
                  <a:pos x="116" y="113"/>
                </a:cxn>
                <a:cxn ang="0">
                  <a:pos x="118" y="97"/>
                </a:cxn>
                <a:cxn ang="0">
                  <a:pos x="142" y="0"/>
                </a:cxn>
                <a:cxn ang="0">
                  <a:pos x="154" y="0"/>
                </a:cxn>
                <a:cxn ang="0">
                  <a:pos x="123" y="123"/>
                </a:cxn>
                <a:cxn ang="0">
                  <a:pos x="106" y="123"/>
                </a:cxn>
                <a:cxn ang="0">
                  <a:pos x="83" y="30"/>
                </a:cxn>
                <a:cxn ang="0">
                  <a:pos x="78" y="14"/>
                </a:cxn>
                <a:cxn ang="0">
                  <a:pos x="78" y="14"/>
                </a:cxn>
                <a:cxn ang="0">
                  <a:pos x="73" y="30"/>
                </a:cxn>
                <a:cxn ang="0">
                  <a:pos x="47" y="123"/>
                </a:cxn>
                <a:cxn ang="0">
                  <a:pos x="33" y="123"/>
                </a:cxn>
                <a:cxn ang="0">
                  <a:pos x="0" y="0"/>
                </a:cxn>
                <a:cxn ang="0">
                  <a:pos x="14" y="0"/>
                </a:cxn>
                <a:cxn ang="0">
                  <a:pos x="35" y="97"/>
                </a:cxn>
                <a:cxn ang="0">
                  <a:pos x="40" y="113"/>
                </a:cxn>
                <a:cxn ang="0">
                  <a:pos x="40" y="113"/>
                </a:cxn>
                <a:cxn ang="0">
                  <a:pos x="45" y="97"/>
                </a:cxn>
                <a:cxn ang="0">
                  <a:pos x="71" y="0"/>
                </a:cxn>
                <a:cxn ang="0">
                  <a:pos x="85" y="0"/>
                </a:cxn>
              </a:cxnLst>
              <a:rect l="0" t="0" r="r" b="b"/>
              <a:pathLst>
                <a:path w="154" h="123">
                  <a:moveTo>
                    <a:pt x="85" y="0"/>
                  </a:moveTo>
                  <a:lnTo>
                    <a:pt x="111" y="97"/>
                  </a:lnTo>
                  <a:lnTo>
                    <a:pt x="113" y="113"/>
                  </a:lnTo>
                  <a:lnTo>
                    <a:pt x="116" y="113"/>
                  </a:lnTo>
                  <a:lnTo>
                    <a:pt x="118" y="97"/>
                  </a:lnTo>
                  <a:lnTo>
                    <a:pt x="142" y="0"/>
                  </a:lnTo>
                  <a:lnTo>
                    <a:pt x="154" y="0"/>
                  </a:lnTo>
                  <a:lnTo>
                    <a:pt x="123" y="123"/>
                  </a:lnTo>
                  <a:lnTo>
                    <a:pt x="106" y="123"/>
                  </a:lnTo>
                  <a:lnTo>
                    <a:pt x="83" y="30"/>
                  </a:lnTo>
                  <a:lnTo>
                    <a:pt x="78" y="14"/>
                  </a:lnTo>
                  <a:lnTo>
                    <a:pt x="78" y="14"/>
                  </a:lnTo>
                  <a:lnTo>
                    <a:pt x="73" y="30"/>
                  </a:lnTo>
                  <a:lnTo>
                    <a:pt x="47" y="123"/>
                  </a:lnTo>
                  <a:lnTo>
                    <a:pt x="33" y="123"/>
                  </a:lnTo>
                  <a:lnTo>
                    <a:pt x="0" y="0"/>
                  </a:lnTo>
                  <a:lnTo>
                    <a:pt x="14" y="0"/>
                  </a:lnTo>
                  <a:lnTo>
                    <a:pt x="35" y="97"/>
                  </a:lnTo>
                  <a:lnTo>
                    <a:pt x="40" y="113"/>
                  </a:lnTo>
                  <a:lnTo>
                    <a:pt x="40" y="113"/>
                  </a:lnTo>
                  <a:lnTo>
                    <a:pt x="45" y="97"/>
                  </a:lnTo>
                  <a:lnTo>
                    <a:pt x="71" y="0"/>
                  </a:lnTo>
                  <a:lnTo>
                    <a:pt x="8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l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rgbClr val="404040"/>
                </a:solidFill>
                <a:latin typeface="+mn-lt"/>
                <a:cs typeface="+mn-cs"/>
              </a:endParaRPr>
            </a:p>
          </p:txBody>
        </p:sp>
        <p:sp>
          <p:nvSpPr>
            <p:cNvPr id="2057" name="Freeform 9"/>
            <p:cNvSpPr>
              <a:spLocks/>
            </p:cNvSpPr>
            <p:nvPr/>
          </p:nvSpPr>
          <p:spPr bwMode="auto">
            <a:xfrm>
              <a:off x="3529013" y="3533776"/>
              <a:ext cx="33337" cy="30163"/>
            </a:xfrm>
            <a:custGeom>
              <a:avLst/>
              <a:gdLst/>
              <a:ahLst/>
              <a:cxnLst>
                <a:cxn ang="0">
                  <a:pos x="5" y="8"/>
                </a:cxn>
                <a:cxn ang="0">
                  <a:pos x="0" y="4"/>
                </a:cxn>
                <a:cxn ang="0">
                  <a:pos x="5" y="0"/>
                </a:cxn>
                <a:cxn ang="0">
                  <a:pos x="9" y="4"/>
                </a:cxn>
                <a:cxn ang="0">
                  <a:pos x="5" y="8"/>
                </a:cxn>
              </a:cxnLst>
              <a:rect l="0" t="0" r="r" b="b"/>
              <a:pathLst>
                <a:path w="9" h="8">
                  <a:moveTo>
                    <a:pt x="5" y="8"/>
                  </a:moveTo>
                  <a:cubicBezTo>
                    <a:pt x="2" y="8"/>
                    <a:pt x="0" y="7"/>
                    <a:pt x="0" y="4"/>
                  </a:cubicBezTo>
                  <a:cubicBezTo>
                    <a:pt x="0" y="1"/>
                    <a:pt x="2" y="0"/>
                    <a:pt x="5" y="0"/>
                  </a:cubicBezTo>
                  <a:cubicBezTo>
                    <a:pt x="7" y="0"/>
                    <a:pt x="9" y="1"/>
                    <a:pt x="9" y="4"/>
                  </a:cubicBezTo>
                  <a:cubicBezTo>
                    <a:pt x="9" y="6"/>
                    <a:pt x="7" y="8"/>
                    <a:pt x="5" y="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l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rgbClr val="404040"/>
                </a:solidFill>
                <a:latin typeface="+mn-lt"/>
                <a:cs typeface="+mn-cs"/>
              </a:endParaRPr>
            </a:p>
          </p:txBody>
        </p:sp>
        <p:sp>
          <p:nvSpPr>
            <p:cNvPr id="2058" name="Freeform 10"/>
            <p:cNvSpPr>
              <a:spLocks noEditPoints="1"/>
            </p:cNvSpPr>
            <p:nvPr/>
          </p:nvSpPr>
          <p:spPr bwMode="auto">
            <a:xfrm>
              <a:off x="3606800" y="3360738"/>
              <a:ext cx="139700" cy="203201"/>
            </a:xfrm>
            <a:custGeom>
              <a:avLst/>
              <a:gdLst/>
              <a:ahLst/>
              <a:cxnLst>
                <a:cxn ang="0">
                  <a:pos x="32" y="46"/>
                </a:cxn>
                <a:cxn ang="0">
                  <a:pos x="32" y="46"/>
                </a:cxn>
                <a:cxn ang="0">
                  <a:pos x="16" y="54"/>
                </a:cxn>
                <a:cxn ang="0">
                  <a:pos x="0" y="38"/>
                </a:cxn>
                <a:cxn ang="0">
                  <a:pos x="18" y="22"/>
                </a:cxn>
                <a:cxn ang="0">
                  <a:pos x="31" y="24"/>
                </a:cxn>
                <a:cxn ang="0">
                  <a:pos x="31" y="18"/>
                </a:cxn>
                <a:cxn ang="0">
                  <a:pos x="18" y="5"/>
                </a:cxn>
                <a:cxn ang="0">
                  <a:pos x="3" y="8"/>
                </a:cxn>
                <a:cxn ang="0">
                  <a:pos x="3" y="3"/>
                </a:cxn>
                <a:cxn ang="0">
                  <a:pos x="19" y="0"/>
                </a:cxn>
                <a:cxn ang="0">
                  <a:pos x="37" y="19"/>
                </a:cxn>
                <a:cxn ang="0">
                  <a:pos x="37" y="53"/>
                </a:cxn>
                <a:cxn ang="0">
                  <a:pos x="33" y="53"/>
                </a:cxn>
                <a:cxn ang="0">
                  <a:pos x="32" y="46"/>
                </a:cxn>
                <a:cxn ang="0">
                  <a:pos x="31" y="29"/>
                </a:cxn>
                <a:cxn ang="0">
                  <a:pos x="19" y="26"/>
                </a:cxn>
                <a:cxn ang="0">
                  <a:pos x="5" y="37"/>
                </a:cxn>
                <a:cxn ang="0">
                  <a:pos x="17" y="49"/>
                </a:cxn>
                <a:cxn ang="0">
                  <a:pos x="31" y="39"/>
                </a:cxn>
                <a:cxn ang="0">
                  <a:pos x="31" y="29"/>
                </a:cxn>
              </a:cxnLst>
              <a:rect l="0" t="0" r="r" b="b"/>
              <a:pathLst>
                <a:path w="37" h="54">
                  <a:moveTo>
                    <a:pt x="32" y="46"/>
                  </a:moveTo>
                  <a:cubicBezTo>
                    <a:pt x="32" y="46"/>
                    <a:pt x="32" y="46"/>
                    <a:pt x="32" y="46"/>
                  </a:cubicBezTo>
                  <a:cubicBezTo>
                    <a:pt x="29" y="51"/>
                    <a:pt x="23" y="54"/>
                    <a:pt x="16" y="54"/>
                  </a:cubicBezTo>
                  <a:cubicBezTo>
                    <a:pt x="6" y="54"/>
                    <a:pt x="0" y="49"/>
                    <a:pt x="0" y="38"/>
                  </a:cubicBezTo>
                  <a:cubicBezTo>
                    <a:pt x="0" y="28"/>
                    <a:pt x="6" y="22"/>
                    <a:pt x="18" y="22"/>
                  </a:cubicBezTo>
                  <a:cubicBezTo>
                    <a:pt x="23" y="22"/>
                    <a:pt x="28" y="23"/>
                    <a:pt x="31" y="24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31" y="8"/>
                    <a:pt x="27" y="5"/>
                    <a:pt x="18" y="5"/>
                  </a:cubicBezTo>
                  <a:cubicBezTo>
                    <a:pt x="13" y="5"/>
                    <a:pt x="8" y="6"/>
                    <a:pt x="3" y="8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8" y="1"/>
                    <a:pt x="13" y="0"/>
                    <a:pt x="19" y="0"/>
                  </a:cubicBezTo>
                  <a:cubicBezTo>
                    <a:pt x="32" y="0"/>
                    <a:pt x="37" y="5"/>
                    <a:pt x="37" y="19"/>
                  </a:cubicBezTo>
                  <a:cubicBezTo>
                    <a:pt x="37" y="53"/>
                    <a:pt x="37" y="53"/>
                    <a:pt x="37" y="53"/>
                  </a:cubicBezTo>
                  <a:cubicBezTo>
                    <a:pt x="33" y="53"/>
                    <a:pt x="33" y="53"/>
                    <a:pt x="33" y="53"/>
                  </a:cubicBezTo>
                  <a:lnTo>
                    <a:pt x="32" y="46"/>
                  </a:lnTo>
                  <a:close/>
                  <a:moveTo>
                    <a:pt x="31" y="29"/>
                  </a:moveTo>
                  <a:cubicBezTo>
                    <a:pt x="30" y="28"/>
                    <a:pt x="26" y="26"/>
                    <a:pt x="19" y="26"/>
                  </a:cubicBezTo>
                  <a:cubicBezTo>
                    <a:pt x="9" y="26"/>
                    <a:pt x="5" y="30"/>
                    <a:pt x="5" y="37"/>
                  </a:cubicBezTo>
                  <a:cubicBezTo>
                    <a:pt x="5" y="46"/>
                    <a:pt x="10" y="49"/>
                    <a:pt x="17" y="49"/>
                  </a:cubicBezTo>
                  <a:cubicBezTo>
                    <a:pt x="25" y="49"/>
                    <a:pt x="31" y="44"/>
                    <a:pt x="31" y="39"/>
                  </a:cubicBezTo>
                  <a:lnTo>
                    <a:pt x="31" y="2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l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rgbClr val="404040"/>
                </a:solidFill>
                <a:latin typeface="+mn-lt"/>
                <a:cs typeface="+mn-cs"/>
              </a:endParaRPr>
            </a:p>
          </p:txBody>
        </p:sp>
        <p:sp>
          <p:nvSpPr>
            <p:cNvPr id="2059" name="Rectangle 11"/>
            <p:cNvSpPr>
              <a:spLocks noChangeArrowheads="1"/>
            </p:cNvSpPr>
            <p:nvPr/>
          </p:nvSpPr>
          <p:spPr bwMode="auto">
            <a:xfrm>
              <a:off x="3810000" y="3297238"/>
              <a:ext cx="22225" cy="263526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l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rgbClr val="404040"/>
                </a:solidFill>
                <a:latin typeface="+mn-lt"/>
                <a:cs typeface="+mn-cs"/>
              </a:endParaRPr>
            </a:p>
          </p:txBody>
        </p:sp>
        <p:sp>
          <p:nvSpPr>
            <p:cNvPr id="2060" name="Freeform 12"/>
            <p:cNvSpPr>
              <a:spLocks/>
            </p:cNvSpPr>
            <p:nvPr/>
          </p:nvSpPr>
          <p:spPr bwMode="auto">
            <a:xfrm>
              <a:off x="3889375" y="3360738"/>
              <a:ext cx="130175" cy="203201"/>
            </a:xfrm>
            <a:custGeom>
              <a:avLst/>
              <a:gdLst/>
              <a:ahLst/>
              <a:cxnLst>
                <a:cxn ang="0">
                  <a:pos x="34" y="8"/>
                </a:cxn>
                <a:cxn ang="0">
                  <a:pos x="23" y="5"/>
                </a:cxn>
                <a:cxn ang="0">
                  <a:pos x="6" y="26"/>
                </a:cxn>
                <a:cxn ang="0">
                  <a:pos x="22" y="49"/>
                </a:cxn>
                <a:cxn ang="0">
                  <a:pos x="34" y="46"/>
                </a:cxn>
                <a:cxn ang="0">
                  <a:pos x="35" y="50"/>
                </a:cxn>
                <a:cxn ang="0">
                  <a:pos x="21" y="54"/>
                </a:cxn>
                <a:cxn ang="0">
                  <a:pos x="0" y="26"/>
                </a:cxn>
                <a:cxn ang="0">
                  <a:pos x="22" y="0"/>
                </a:cxn>
                <a:cxn ang="0">
                  <a:pos x="34" y="3"/>
                </a:cxn>
                <a:cxn ang="0">
                  <a:pos x="34" y="8"/>
                </a:cxn>
              </a:cxnLst>
              <a:rect l="0" t="0" r="r" b="b"/>
              <a:pathLst>
                <a:path w="35" h="54">
                  <a:moveTo>
                    <a:pt x="34" y="8"/>
                  </a:moveTo>
                  <a:cubicBezTo>
                    <a:pt x="31" y="6"/>
                    <a:pt x="27" y="5"/>
                    <a:pt x="23" y="5"/>
                  </a:cubicBezTo>
                  <a:cubicBezTo>
                    <a:pt x="10" y="5"/>
                    <a:pt x="6" y="12"/>
                    <a:pt x="6" y="26"/>
                  </a:cubicBezTo>
                  <a:cubicBezTo>
                    <a:pt x="6" y="43"/>
                    <a:pt x="11" y="49"/>
                    <a:pt x="22" y="49"/>
                  </a:cubicBezTo>
                  <a:cubicBezTo>
                    <a:pt x="27" y="49"/>
                    <a:pt x="31" y="48"/>
                    <a:pt x="34" y="46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32" y="53"/>
                    <a:pt x="27" y="54"/>
                    <a:pt x="21" y="54"/>
                  </a:cubicBezTo>
                  <a:cubicBezTo>
                    <a:pt x="7" y="54"/>
                    <a:pt x="0" y="46"/>
                    <a:pt x="0" y="26"/>
                  </a:cubicBezTo>
                  <a:cubicBezTo>
                    <a:pt x="0" y="9"/>
                    <a:pt x="7" y="0"/>
                    <a:pt x="22" y="0"/>
                  </a:cubicBezTo>
                  <a:cubicBezTo>
                    <a:pt x="26" y="0"/>
                    <a:pt x="31" y="1"/>
                    <a:pt x="34" y="3"/>
                  </a:cubicBezTo>
                  <a:lnTo>
                    <a:pt x="34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l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rgbClr val="404040"/>
                </a:solidFill>
                <a:latin typeface="+mn-lt"/>
                <a:cs typeface="+mn-cs"/>
              </a:endParaRPr>
            </a:p>
          </p:txBody>
        </p:sp>
        <p:sp>
          <p:nvSpPr>
            <p:cNvPr id="2061" name="Freeform 13"/>
            <p:cNvSpPr>
              <a:spLocks noEditPoints="1"/>
            </p:cNvSpPr>
            <p:nvPr/>
          </p:nvSpPr>
          <p:spPr bwMode="auto">
            <a:xfrm>
              <a:off x="4054475" y="3360738"/>
              <a:ext cx="138113" cy="203201"/>
            </a:xfrm>
            <a:custGeom>
              <a:avLst/>
              <a:gdLst/>
              <a:ahLst/>
              <a:cxnLst>
                <a:cxn ang="0">
                  <a:pos x="33" y="46"/>
                </a:cxn>
                <a:cxn ang="0">
                  <a:pos x="33" y="46"/>
                </a:cxn>
                <a:cxn ang="0">
                  <a:pos x="16" y="54"/>
                </a:cxn>
                <a:cxn ang="0">
                  <a:pos x="0" y="38"/>
                </a:cxn>
                <a:cxn ang="0">
                  <a:pos x="19" y="22"/>
                </a:cxn>
                <a:cxn ang="0">
                  <a:pos x="32" y="24"/>
                </a:cxn>
                <a:cxn ang="0">
                  <a:pos x="32" y="18"/>
                </a:cxn>
                <a:cxn ang="0">
                  <a:pos x="19" y="5"/>
                </a:cxn>
                <a:cxn ang="0">
                  <a:pos x="4" y="8"/>
                </a:cxn>
                <a:cxn ang="0">
                  <a:pos x="3" y="3"/>
                </a:cxn>
                <a:cxn ang="0">
                  <a:pos x="20" y="0"/>
                </a:cxn>
                <a:cxn ang="0">
                  <a:pos x="37" y="19"/>
                </a:cxn>
                <a:cxn ang="0">
                  <a:pos x="37" y="53"/>
                </a:cxn>
                <a:cxn ang="0">
                  <a:pos x="33" y="53"/>
                </a:cxn>
                <a:cxn ang="0">
                  <a:pos x="33" y="46"/>
                </a:cxn>
                <a:cxn ang="0">
                  <a:pos x="32" y="29"/>
                </a:cxn>
                <a:cxn ang="0">
                  <a:pos x="20" y="26"/>
                </a:cxn>
                <a:cxn ang="0">
                  <a:pos x="5" y="37"/>
                </a:cxn>
                <a:cxn ang="0">
                  <a:pos x="18" y="49"/>
                </a:cxn>
                <a:cxn ang="0">
                  <a:pos x="32" y="39"/>
                </a:cxn>
                <a:cxn ang="0">
                  <a:pos x="32" y="29"/>
                </a:cxn>
              </a:cxnLst>
              <a:rect l="0" t="0" r="r" b="b"/>
              <a:pathLst>
                <a:path w="37" h="54">
                  <a:moveTo>
                    <a:pt x="33" y="46"/>
                  </a:moveTo>
                  <a:cubicBezTo>
                    <a:pt x="33" y="46"/>
                    <a:pt x="33" y="46"/>
                    <a:pt x="33" y="46"/>
                  </a:cubicBezTo>
                  <a:cubicBezTo>
                    <a:pt x="30" y="51"/>
                    <a:pt x="24" y="54"/>
                    <a:pt x="16" y="54"/>
                  </a:cubicBezTo>
                  <a:cubicBezTo>
                    <a:pt x="7" y="54"/>
                    <a:pt x="0" y="49"/>
                    <a:pt x="0" y="38"/>
                  </a:cubicBezTo>
                  <a:cubicBezTo>
                    <a:pt x="0" y="28"/>
                    <a:pt x="6" y="22"/>
                    <a:pt x="19" y="22"/>
                  </a:cubicBezTo>
                  <a:cubicBezTo>
                    <a:pt x="24" y="22"/>
                    <a:pt x="29" y="23"/>
                    <a:pt x="32" y="24"/>
                  </a:cubicBezTo>
                  <a:cubicBezTo>
                    <a:pt x="32" y="18"/>
                    <a:pt x="32" y="18"/>
                    <a:pt x="32" y="18"/>
                  </a:cubicBezTo>
                  <a:cubicBezTo>
                    <a:pt x="32" y="8"/>
                    <a:pt x="28" y="5"/>
                    <a:pt x="19" y="5"/>
                  </a:cubicBezTo>
                  <a:cubicBezTo>
                    <a:pt x="13" y="5"/>
                    <a:pt x="9" y="6"/>
                    <a:pt x="4" y="8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8" y="1"/>
                    <a:pt x="14" y="0"/>
                    <a:pt x="20" y="0"/>
                  </a:cubicBezTo>
                  <a:cubicBezTo>
                    <a:pt x="32" y="0"/>
                    <a:pt x="37" y="5"/>
                    <a:pt x="37" y="19"/>
                  </a:cubicBezTo>
                  <a:cubicBezTo>
                    <a:pt x="37" y="53"/>
                    <a:pt x="37" y="53"/>
                    <a:pt x="37" y="53"/>
                  </a:cubicBezTo>
                  <a:cubicBezTo>
                    <a:pt x="33" y="53"/>
                    <a:pt x="33" y="53"/>
                    <a:pt x="33" y="53"/>
                  </a:cubicBezTo>
                  <a:lnTo>
                    <a:pt x="33" y="46"/>
                  </a:lnTo>
                  <a:close/>
                  <a:moveTo>
                    <a:pt x="32" y="29"/>
                  </a:moveTo>
                  <a:cubicBezTo>
                    <a:pt x="31" y="28"/>
                    <a:pt x="26" y="26"/>
                    <a:pt x="20" y="26"/>
                  </a:cubicBezTo>
                  <a:cubicBezTo>
                    <a:pt x="10" y="26"/>
                    <a:pt x="5" y="30"/>
                    <a:pt x="5" y="37"/>
                  </a:cubicBezTo>
                  <a:cubicBezTo>
                    <a:pt x="5" y="46"/>
                    <a:pt x="11" y="49"/>
                    <a:pt x="18" y="49"/>
                  </a:cubicBezTo>
                  <a:cubicBezTo>
                    <a:pt x="25" y="49"/>
                    <a:pt x="32" y="44"/>
                    <a:pt x="32" y="39"/>
                  </a:cubicBezTo>
                  <a:lnTo>
                    <a:pt x="32" y="2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l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rgbClr val="404040"/>
                </a:solidFill>
                <a:latin typeface="+mn-lt"/>
                <a:cs typeface="+mn-cs"/>
              </a:endParaRPr>
            </a:p>
          </p:txBody>
        </p:sp>
        <p:sp>
          <p:nvSpPr>
            <p:cNvPr id="2062" name="Freeform 14"/>
            <p:cNvSpPr>
              <a:spLocks/>
            </p:cNvSpPr>
            <p:nvPr/>
          </p:nvSpPr>
          <p:spPr bwMode="auto">
            <a:xfrm>
              <a:off x="4233863" y="3313113"/>
              <a:ext cx="101600" cy="250826"/>
            </a:xfrm>
            <a:custGeom>
              <a:avLst/>
              <a:gdLst/>
              <a:ahLst/>
              <a:cxnLst>
                <a:cxn ang="0">
                  <a:pos x="14" y="18"/>
                </a:cxn>
                <a:cxn ang="0">
                  <a:pos x="14" y="54"/>
                </a:cxn>
                <a:cxn ang="0">
                  <a:pos x="22" y="62"/>
                </a:cxn>
                <a:cxn ang="0">
                  <a:pos x="26" y="62"/>
                </a:cxn>
                <a:cxn ang="0">
                  <a:pos x="27" y="66"/>
                </a:cxn>
                <a:cxn ang="0">
                  <a:pos x="21" y="67"/>
                </a:cxn>
                <a:cxn ang="0">
                  <a:pos x="8" y="54"/>
                </a:cxn>
                <a:cxn ang="0">
                  <a:pos x="8" y="18"/>
                </a:cxn>
                <a:cxn ang="0">
                  <a:pos x="0" y="18"/>
                </a:cxn>
                <a:cxn ang="0">
                  <a:pos x="0" y="14"/>
                </a:cxn>
                <a:cxn ang="0">
                  <a:pos x="8" y="14"/>
                </a:cxn>
                <a:cxn ang="0">
                  <a:pos x="9" y="0"/>
                </a:cxn>
                <a:cxn ang="0">
                  <a:pos x="14" y="0"/>
                </a:cxn>
                <a:cxn ang="0">
                  <a:pos x="14" y="14"/>
                </a:cxn>
                <a:cxn ang="0">
                  <a:pos x="27" y="14"/>
                </a:cxn>
                <a:cxn ang="0">
                  <a:pos x="27" y="18"/>
                </a:cxn>
                <a:cxn ang="0">
                  <a:pos x="14" y="18"/>
                </a:cxn>
              </a:cxnLst>
              <a:rect l="0" t="0" r="r" b="b"/>
              <a:pathLst>
                <a:path w="27" h="67">
                  <a:moveTo>
                    <a:pt x="14" y="18"/>
                  </a:moveTo>
                  <a:cubicBezTo>
                    <a:pt x="14" y="54"/>
                    <a:pt x="14" y="54"/>
                    <a:pt x="14" y="54"/>
                  </a:cubicBezTo>
                  <a:cubicBezTo>
                    <a:pt x="14" y="60"/>
                    <a:pt x="17" y="62"/>
                    <a:pt x="22" y="62"/>
                  </a:cubicBezTo>
                  <a:cubicBezTo>
                    <a:pt x="24" y="62"/>
                    <a:pt x="25" y="62"/>
                    <a:pt x="26" y="62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26" y="66"/>
                    <a:pt x="23" y="67"/>
                    <a:pt x="21" y="67"/>
                  </a:cubicBezTo>
                  <a:cubicBezTo>
                    <a:pt x="13" y="67"/>
                    <a:pt x="8" y="63"/>
                    <a:pt x="8" y="54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27" y="18"/>
                    <a:pt x="27" y="18"/>
                    <a:pt x="27" y="18"/>
                  </a:cubicBezTo>
                  <a:lnTo>
                    <a:pt x="14" y="1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l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rgbClr val="404040"/>
                </a:solidFill>
                <a:latin typeface="+mn-lt"/>
                <a:cs typeface="+mn-cs"/>
              </a:endParaRPr>
            </a:p>
          </p:txBody>
        </p:sp>
        <p:sp>
          <p:nvSpPr>
            <p:cNvPr id="2063" name="Freeform 15"/>
            <p:cNvSpPr>
              <a:spLocks noEditPoints="1"/>
            </p:cNvSpPr>
            <p:nvPr/>
          </p:nvSpPr>
          <p:spPr bwMode="auto">
            <a:xfrm>
              <a:off x="4365625" y="3360738"/>
              <a:ext cx="152400" cy="203201"/>
            </a:xfrm>
            <a:custGeom>
              <a:avLst/>
              <a:gdLst/>
              <a:ahLst/>
              <a:cxnLst>
                <a:cxn ang="0">
                  <a:pos x="0" y="25"/>
                </a:cxn>
                <a:cxn ang="0">
                  <a:pos x="21" y="0"/>
                </a:cxn>
                <a:cxn ang="0">
                  <a:pos x="41" y="24"/>
                </a:cxn>
                <a:cxn ang="0">
                  <a:pos x="40" y="27"/>
                </a:cxn>
                <a:cxn ang="0">
                  <a:pos x="5" y="27"/>
                </a:cxn>
                <a:cxn ang="0">
                  <a:pos x="24" y="49"/>
                </a:cxn>
                <a:cxn ang="0">
                  <a:pos x="38" y="45"/>
                </a:cxn>
                <a:cxn ang="0">
                  <a:pos x="39" y="50"/>
                </a:cxn>
                <a:cxn ang="0">
                  <a:pos x="23" y="54"/>
                </a:cxn>
                <a:cxn ang="0">
                  <a:pos x="0" y="25"/>
                </a:cxn>
                <a:cxn ang="0">
                  <a:pos x="36" y="23"/>
                </a:cxn>
                <a:cxn ang="0">
                  <a:pos x="21" y="5"/>
                </a:cxn>
                <a:cxn ang="0">
                  <a:pos x="5" y="23"/>
                </a:cxn>
                <a:cxn ang="0">
                  <a:pos x="36" y="23"/>
                </a:cxn>
              </a:cxnLst>
              <a:rect l="0" t="0" r="r" b="b"/>
              <a:pathLst>
                <a:path w="41" h="54">
                  <a:moveTo>
                    <a:pt x="0" y="25"/>
                  </a:moveTo>
                  <a:cubicBezTo>
                    <a:pt x="0" y="9"/>
                    <a:pt x="7" y="0"/>
                    <a:pt x="21" y="0"/>
                  </a:cubicBezTo>
                  <a:cubicBezTo>
                    <a:pt x="32" y="0"/>
                    <a:pt x="41" y="7"/>
                    <a:pt x="41" y="24"/>
                  </a:cubicBezTo>
                  <a:cubicBezTo>
                    <a:pt x="41" y="25"/>
                    <a:pt x="41" y="26"/>
                    <a:pt x="40" y="27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6" y="43"/>
                    <a:pt x="11" y="49"/>
                    <a:pt x="24" y="49"/>
                  </a:cubicBezTo>
                  <a:cubicBezTo>
                    <a:pt x="29" y="49"/>
                    <a:pt x="34" y="48"/>
                    <a:pt x="38" y="45"/>
                  </a:cubicBezTo>
                  <a:cubicBezTo>
                    <a:pt x="39" y="50"/>
                    <a:pt x="39" y="50"/>
                    <a:pt x="39" y="50"/>
                  </a:cubicBezTo>
                  <a:cubicBezTo>
                    <a:pt x="34" y="53"/>
                    <a:pt x="29" y="54"/>
                    <a:pt x="23" y="54"/>
                  </a:cubicBezTo>
                  <a:cubicBezTo>
                    <a:pt x="7" y="54"/>
                    <a:pt x="0" y="45"/>
                    <a:pt x="0" y="25"/>
                  </a:cubicBezTo>
                  <a:close/>
                  <a:moveTo>
                    <a:pt x="36" y="23"/>
                  </a:moveTo>
                  <a:cubicBezTo>
                    <a:pt x="35" y="10"/>
                    <a:pt x="29" y="5"/>
                    <a:pt x="21" y="5"/>
                  </a:cubicBezTo>
                  <a:cubicBezTo>
                    <a:pt x="11" y="5"/>
                    <a:pt x="6" y="11"/>
                    <a:pt x="5" y="23"/>
                  </a:cubicBezTo>
                  <a:lnTo>
                    <a:pt x="36" y="2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l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rgbClr val="404040"/>
                </a:solidFill>
                <a:latin typeface="+mn-lt"/>
                <a:cs typeface="+mn-cs"/>
              </a:endParaRPr>
            </a:p>
          </p:txBody>
        </p:sp>
        <p:sp>
          <p:nvSpPr>
            <p:cNvPr id="2064" name="Rectangle 16"/>
            <p:cNvSpPr>
              <a:spLocks noChangeArrowheads="1"/>
            </p:cNvSpPr>
            <p:nvPr/>
          </p:nvSpPr>
          <p:spPr bwMode="auto">
            <a:xfrm>
              <a:off x="4575175" y="3297238"/>
              <a:ext cx="19050" cy="263526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l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rgbClr val="404040"/>
                </a:solidFill>
                <a:latin typeface="+mn-lt"/>
                <a:cs typeface="+mn-cs"/>
              </a:endParaRPr>
            </a:p>
          </p:txBody>
        </p:sp>
        <p:sp>
          <p:nvSpPr>
            <p:cNvPr id="2065" name="Rectangle 17"/>
            <p:cNvSpPr>
              <a:spLocks noChangeArrowheads="1"/>
            </p:cNvSpPr>
            <p:nvPr/>
          </p:nvSpPr>
          <p:spPr bwMode="auto">
            <a:xfrm>
              <a:off x="4660900" y="3440114"/>
              <a:ext cx="82550" cy="14287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l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rgbClr val="404040"/>
                </a:solidFill>
                <a:latin typeface="+mn-lt"/>
                <a:cs typeface="+mn-cs"/>
              </a:endParaRPr>
            </a:p>
          </p:txBody>
        </p:sp>
        <p:sp>
          <p:nvSpPr>
            <p:cNvPr id="2066" name="Rectangle 18"/>
            <p:cNvSpPr>
              <a:spLocks noChangeArrowheads="1"/>
            </p:cNvSpPr>
            <p:nvPr/>
          </p:nvSpPr>
          <p:spPr bwMode="auto">
            <a:xfrm>
              <a:off x="4806950" y="3297238"/>
              <a:ext cx="22225" cy="263526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l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rgbClr val="404040"/>
                </a:solidFill>
                <a:latin typeface="+mn-lt"/>
                <a:cs typeface="+mn-cs"/>
              </a:endParaRPr>
            </a:p>
          </p:txBody>
        </p:sp>
        <p:sp>
          <p:nvSpPr>
            <p:cNvPr id="2067" name="Freeform 19"/>
            <p:cNvSpPr>
              <a:spLocks/>
            </p:cNvSpPr>
            <p:nvPr/>
          </p:nvSpPr>
          <p:spPr bwMode="auto">
            <a:xfrm>
              <a:off x="4894263" y="3365500"/>
              <a:ext cx="146050" cy="198439"/>
            </a:xfrm>
            <a:custGeom>
              <a:avLst/>
              <a:gdLst/>
              <a:ahLst/>
              <a:cxnLst>
                <a:cxn ang="0">
                  <a:pos x="39" y="36"/>
                </a:cxn>
                <a:cxn ang="0">
                  <a:pos x="20" y="53"/>
                </a:cxn>
                <a:cxn ang="0">
                  <a:pos x="0" y="36"/>
                </a:cxn>
                <a:cxn ang="0">
                  <a:pos x="0" y="0"/>
                </a:cxn>
                <a:cxn ang="0">
                  <a:pos x="6" y="0"/>
                </a:cxn>
                <a:cxn ang="0">
                  <a:pos x="6" y="35"/>
                </a:cxn>
                <a:cxn ang="0">
                  <a:pos x="20" y="48"/>
                </a:cxn>
                <a:cxn ang="0">
                  <a:pos x="34" y="35"/>
                </a:cxn>
                <a:cxn ang="0">
                  <a:pos x="34" y="0"/>
                </a:cxn>
                <a:cxn ang="0">
                  <a:pos x="39" y="0"/>
                </a:cxn>
                <a:cxn ang="0">
                  <a:pos x="39" y="36"/>
                </a:cxn>
              </a:cxnLst>
              <a:rect l="0" t="0" r="r" b="b"/>
              <a:pathLst>
                <a:path w="39" h="53">
                  <a:moveTo>
                    <a:pt x="39" y="36"/>
                  </a:moveTo>
                  <a:cubicBezTo>
                    <a:pt x="39" y="47"/>
                    <a:pt x="33" y="53"/>
                    <a:pt x="20" y="53"/>
                  </a:cubicBezTo>
                  <a:cubicBezTo>
                    <a:pt x="7" y="53"/>
                    <a:pt x="0" y="46"/>
                    <a:pt x="0" y="3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6" y="44"/>
                    <a:pt x="10" y="48"/>
                    <a:pt x="20" y="48"/>
                  </a:cubicBezTo>
                  <a:cubicBezTo>
                    <a:pt x="29" y="48"/>
                    <a:pt x="34" y="44"/>
                    <a:pt x="34" y="35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9" y="0"/>
                    <a:pt x="39" y="0"/>
                    <a:pt x="39" y="0"/>
                  </a:cubicBezTo>
                  <a:lnTo>
                    <a:pt x="39" y="3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l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rgbClr val="404040"/>
                </a:solidFill>
                <a:latin typeface="+mn-lt"/>
                <a:cs typeface="+mn-cs"/>
              </a:endParaRPr>
            </a:p>
          </p:txBody>
        </p:sp>
        <p:sp>
          <p:nvSpPr>
            <p:cNvPr id="2068" name="Freeform 20"/>
            <p:cNvSpPr>
              <a:spLocks/>
            </p:cNvSpPr>
            <p:nvPr/>
          </p:nvSpPr>
          <p:spPr bwMode="auto">
            <a:xfrm>
              <a:off x="5084763" y="3360738"/>
              <a:ext cx="131762" cy="203201"/>
            </a:xfrm>
            <a:custGeom>
              <a:avLst/>
              <a:gdLst/>
              <a:ahLst/>
              <a:cxnLst>
                <a:cxn ang="0">
                  <a:pos x="34" y="8"/>
                </a:cxn>
                <a:cxn ang="0">
                  <a:pos x="23" y="5"/>
                </a:cxn>
                <a:cxn ang="0">
                  <a:pos x="6" y="26"/>
                </a:cxn>
                <a:cxn ang="0">
                  <a:pos x="22" y="49"/>
                </a:cxn>
                <a:cxn ang="0">
                  <a:pos x="34" y="46"/>
                </a:cxn>
                <a:cxn ang="0">
                  <a:pos x="35" y="50"/>
                </a:cxn>
                <a:cxn ang="0">
                  <a:pos x="22" y="54"/>
                </a:cxn>
                <a:cxn ang="0">
                  <a:pos x="0" y="26"/>
                </a:cxn>
                <a:cxn ang="0">
                  <a:pos x="22" y="0"/>
                </a:cxn>
                <a:cxn ang="0">
                  <a:pos x="35" y="3"/>
                </a:cxn>
                <a:cxn ang="0">
                  <a:pos x="34" y="8"/>
                </a:cxn>
              </a:cxnLst>
              <a:rect l="0" t="0" r="r" b="b"/>
              <a:pathLst>
                <a:path w="35" h="54">
                  <a:moveTo>
                    <a:pt x="34" y="8"/>
                  </a:moveTo>
                  <a:cubicBezTo>
                    <a:pt x="31" y="6"/>
                    <a:pt x="27" y="5"/>
                    <a:pt x="23" y="5"/>
                  </a:cubicBezTo>
                  <a:cubicBezTo>
                    <a:pt x="11" y="5"/>
                    <a:pt x="6" y="12"/>
                    <a:pt x="6" y="26"/>
                  </a:cubicBezTo>
                  <a:cubicBezTo>
                    <a:pt x="6" y="43"/>
                    <a:pt x="11" y="49"/>
                    <a:pt x="22" y="49"/>
                  </a:cubicBezTo>
                  <a:cubicBezTo>
                    <a:pt x="27" y="49"/>
                    <a:pt x="31" y="48"/>
                    <a:pt x="34" y="46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32" y="53"/>
                    <a:pt x="27" y="54"/>
                    <a:pt x="22" y="54"/>
                  </a:cubicBezTo>
                  <a:cubicBezTo>
                    <a:pt x="7" y="54"/>
                    <a:pt x="0" y="46"/>
                    <a:pt x="0" y="26"/>
                  </a:cubicBezTo>
                  <a:cubicBezTo>
                    <a:pt x="0" y="9"/>
                    <a:pt x="7" y="0"/>
                    <a:pt x="22" y="0"/>
                  </a:cubicBezTo>
                  <a:cubicBezTo>
                    <a:pt x="26" y="0"/>
                    <a:pt x="31" y="1"/>
                    <a:pt x="35" y="3"/>
                  </a:cubicBezTo>
                  <a:lnTo>
                    <a:pt x="34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l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rgbClr val="404040"/>
                </a:solidFill>
                <a:latin typeface="+mn-lt"/>
                <a:cs typeface="+mn-cs"/>
              </a:endParaRPr>
            </a:p>
          </p:txBody>
        </p:sp>
        <p:sp>
          <p:nvSpPr>
            <p:cNvPr id="2069" name="Freeform 21"/>
            <p:cNvSpPr>
              <a:spLocks noEditPoints="1"/>
            </p:cNvSpPr>
            <p:nvPr/>
          </p:nvSpPr>
          <p:spPr bwMode="auto">
            <a:xfrm>
              <a:off x="5246688" y="3360738"/>
              <a:ext cx="153987" cy="203201"/>
            </a:xfrm>
            <a:custGeom>
              <a:avLst/>
              <a:gdLst/>
              <a:ahLst/>
              <a:cxnLst>
                <a:cxn ang="0">
                  <a:pos x="0" y="25"/>
                </a:cxn>
                <a:cxn ang="0">
                  <a:pos x="21" y="0"/>
                </a:cxn>
                <a:cxn ang="0">
                  <a:pos x="41" y="24"/>
                </a:cxn>
                <a:cxn ang="0">
                  <a:pos x="40" y="27"/>
                </a:cxn>
                <a:cxn ang="0">
                  <a:pos x="5" y="27"/>
                </a:cxn>
                <a:cxn ang="0">
                  <a:pos x="24" y="49"/>
                </a:cxn>
                <a:cxn ang="0">
                  <a:pos x="38" y="45"/>
                </a:cxn>
                <a:cxn ang="0">
                  <a:pos x="39" y="50"/>
                </a:cxn>
                <a:cxn ang="0">
                  <a:pos x="23" y="54"/>
                </a:cxn>
                <a:cxn ang="0">
                  <a:pos x="0" y="25"/>
                </a:cxn>
                <a:cxn ang="0">
                  <a:pos x="36" y="23"/>
                </a:cxn>
                <a:cxn ang="0">
                  <a:pos x="21" y="5"/>
                </a:cxn>
                <a:cxn ang="0">
                  <a:pos x="5" y="23"/>
                </a:cxn>
                <a:cxn ang="0">
                  <a:pos x="36" y="23"/>
                </a:cxn>
              </a:cxnLst>
              <a:rect l="0" t="0" r="r" b="b"/>
              <a:pathLst>
                <a:path w="41" h="54">
                  <a:moveTo>
                    <a:pt x="0" y="25"/>
                  </a:moveTo>
                  <a:cubicBezTo>
                    <a:pt x="0" y="9"/>
                    <a:pt x="7" y="0"/>
                    <a:pt x="21" y="0"/>
                  </a:cubicBezTo>
                  <a:cubicBezTo>
                    <a:pt x="32" y="0"/>
                    <a:pt x="41" y="7"/>
                    <a:pt x="41" y="24"/>
                  </a:cubicBezTo>
                  <a:cubicBezTo>
                    <a:pt x="41" y="25"/>
                    <a:pt x="40" y="26"/>
                    <a:pt x="40" y="27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6" y="43"/>
                    <a:pt x="11" y="49"/>
                    <a:pt x="24" y="49"/>
                  </a:cubicBezTo>
                  <a:cubicBezTo>
                    <a:pt x="29" y="49"/>
                    <a:pt x="34" y="48"/>
                    <a:pt x="38" y="45"/>
                  </a:cubicBezTo>
                  <a:cubicBezTo>
                    <a:pt x="39" y="50"/>
                    <a:pt x="39" y="50"/>
                    <a:pt x="39" y="50"/>
                  </a:cubicBezTo>
                  <a:cubicBezTo>
                    <a:pt x="34" y="53"/>
                    <a:pt x="29" y="54"/>
                    <a:pt x="23" y="54"/>
                  </a:cubicBezTo>
                  <a:cubicBezTo>
                    <a:pt x="7" y="54"/>
                    <a:pt x="0" y="45"/>
                    <a:pt x="0" y="25"/>
                  </a:cubicBezTo>
                  <a:close/>
                  <a:moveTo>
                    <a:pt x="36" y="23"/>
                  </a:moveTo>
                  <a:cubicBezTo>
                    <a:pt x="35" y="10"/>
                    <a:pt x="29" y="5"/>
                    <a:pt x="21" y="5"/>
                  </a:cubicBezTo>
                  <a:cubicBezTo>
                    <a:pt x="10" y="5"/>
                    <a:pt x="6" y="11"/>
                    <a:pt x="5" y="23"/>
                  </a:cubicBezTo>
                  <a:lnTo>
                    <a:pt x="36" y="2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l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rgbClr val="404040"/>
                </a:solidFill>
                <a:latin typeface="+mn-lt"/>
                <a:cs typeface="+mn-cs"/>
              </a:endParaRPr>
            </a:p>
          </p:txBody>
        </p:sp>
        <p:sp>
          <p:nvSpPr>
            <p:cNvPr id="2070" name="Freeform 22"/>
            <p:cNvSpPr>
              <a:spLocks/>
            </p:cNvSpPr>
            <p:nvPr/>
          </p:nvSpPr>
          <p:spPr bwMode="auto">
            <a:xfrm>
              <a:off x="5448300" y="3360738"/>
              <a:ext cx="142875" cy="200026"/>
            </a:xfrm>
            <a:custGeom>
              <a:avLst/>
              <a:gdLst/>
              <a:ahLst/>
              <a:cxnLst>
                <a:cxn ang="0">
                  <a:pos x="33" y="53"/>
                </a:cxn>
                <a:cxn ang="0">
                  <a:pos x="33" y="18"/>
                </a:cxn>
                <a:cxn ang="0">
                  <a:pos x="19" y="5"/>
                </a:cxn>
                <a:cxn ang="0">
                  <a:pos x="5" y="12"/>
                </a:cxn>
                <a:cxn ang="0">
                  <a:pos x="5" y="53"/>
                </a:cxn>
                <a:cxn ang="0">
                  <a:pos x="0" y="53"/>
                </a:cxn>
                <a:cxn ang="0">
                  <a:pos x="0" y="1"/>
                </a:cxn>
                <a:cxn ang="0">
                  <a:pos x="4" y="1"/>
                </a:cxn>
                <a:cxn ang="0">
                  <a:pos x="5" y="7"/>
                </a:cxn>
                <a:cxn ang="0">
                  <a:pos x="5" y="7"/>
                </a:cxn>
                <a:cxn ang="0">
                  <a:pos x="21" y="0"/>
                </a:cxn>
                <a:cxn ang="0">
                  <a:pos x="38" y="18"/>
                </a:cxn>
                <a:cxn ang="0">
                  <a:pos x="38" y="53"/>
                </a:cxn>
                <a:cxn ang="0">
                  <a:pos x="33" y="53"/>
                </a:cxn>
              </a:cxnLst>
              <a:rect l="0" t="0" r="r" b="b"/>
              <a:pathLst>
                <a:path w="38" h="53">
                  <a:moveTo>
                    <a:pt x="33" y="53"/>
                  </a:moveTo>
                  <a:cubicBezTo>
                    <a:pt x="33" y="18"/>
                    <a:pt x="33" y="18"/>
                    <a:pt x="33" y="18"/>
                  </a:cubicBezTo>
                  <a:cubicBezTo>
                    <a:pt x="33" y="9"/>
                    <a:pt x="28" y="5"/>
                    <a:pt x="19" y="5"/>
                  </a:cubicBezTo>
                  <a:cubicBezTo>
                    <a:pt x="14" y="5"/>
                    <a:pt x="8" y="8"/>
                    <a:pt x="5" y="12"/>
                  </a:cubicBezTo>
                  <a:cubicBezTo>
                    <a:pt x="5" y="53"/>
                    <a:pt x="5" y="53"/>
                    <a:pt x="5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8" y="3"/>
                    <a:pt x="14" y="0"/>
                    <a:pt x="21" y="0"/>
                  </a:cubicBezTo>
                  <a:cubicBezTo>
                    <a:pt x="32" y="0"/>
                    <a:pt x="38" y="6"/>
                    <a:pt x="38" y="18"/>
                  </a:cubicBezTo>
                  <a:cubicBezTo>
                    <a:pt x="38" y="53"/>
                    <a:pt x="38" y="53"/>
                    <a:pt x="38" y="53"/>
                  </a:cubicBezTo>
                  <a:lnTo>
                    <a:pt x="33" y="5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l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rgbClr val="404040"/>
                </a:solidFill>
                <a:latin typeface="+mn-lt"/>
                <a:cs typeface="+mn-cs"/>
              </a:endParaRPr>
            </a:p>
          </p:txBody>
        </p:sp>
        <p:sp>
          <p:nvSpPr>
            <p:cNvPr id="2071" name="Freeform 23"/>
            <p:cNvSpPr>
              <a:spLocks/>
            </p:cNvSpPr>
            <p:nvPr/>
          </p:nvSpPr>
          <p:spPr bwMode="auto">
            <a:xfrm>
              <a:off x="5632450" y="3313113"/>
              <a:ext cx="101600" cy="250826"/>
            </a:xfrm>
            <a:custGeom>
              <a:avLst/>
              <a:gdLst/>
              <a:ahLst/>
              <a:cxnLst>
                <a:cxn ang="0">
                  <a:pos x="13" y="18"/>
                </a:cxn>
                <a:cxn ang="0">
                  <a:pos x="13" y="54"/>
                </a:cxn>
                <a:cxn ang="0">
                  <a:pos x="22" y="62"/>
                </a:cxn>
                <a:cxn ang="0">
                  <a:pos x="26" y="62"/>
                </a:cxn>
                <a:cxn ang="0">
                  <a:pos x="27" y="66"/>
                </a:cxn>
                <a:cxn ang="0">
                  <a:pos x="21" y="67"/>
                </a:cxn>
                <a:cxn ang="0">
                  <a:pos x="8" y="54"/>
                </a:cxn>
                <a:cxn ang="0">
                  <a:pos x="8" y="18"/>
                </a:cxn>
                <a:cxn ang="0">
                  <a:pos x="0" y="18"/>
                </a:cxn>
                <a:cxn ang="0">
                  <a:pos x="0" y="14"/>
                </a:cxn>
                <a:cxn ang="0">
                  <a:pos x="8" y="14"/>
                </a:cxn>
                <a:cxn ang="0">
                  <a:pos x="9" y="0"/>
                </a:cxn>
                <a:cxn ang="0">
                  <a:pos x="13" y="0"/>
                </a:cxn>
                <a:cxn ang="0">
                  <a:pos x="13" y="14"/>
                </a:cxn>
                <a:cxn ang="0">
                  <a:pos x="27" y="14"/>
                </a:cxn>
                <a:cxn ang="0">
                  <a:pos x="27" y="18"/>
                </a:cxn>
                <a:cxn ang="0">
                  <a:pos x="13" y="18"/>
                </a:cxn>
              </a:cxnLst>
              <a:rect l="0" t="0" r="r" b="b"/>
              <a:pathLst>
                <a:path w="27" h="67">
                  <a:moveTo>
                    <a:pt x="13" y="18"/>
                  </a:moveTo>
                  <a:cubicBezTo>
                    <a:pt x="13" y="54"/>
                    <a:pt x="13" y="54"/>
                    <a:pt x="13" y="54"/>
                  </a:cubicBezTo>
                  <a:cubicBezTo>
                    <a:pt x="13" y="60"/>
                    <a:pt x="17" y="62"/>
                    <a:pt x="22" y="62"/>
                  </a:cubicBezTo>
                  <a:cubicBezTo>
                    <a:pt x="23" y="62"/>
                    <a:pt x="25" y="62"/>
                    <a:pt x="26" y="62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25" y="66"/>
                    <a:pt x="23" y="67"/>
                    <a:pt x="21" y="67"/>
                  </a:cubicBezTo>
                  <a:cubicBezTo>
                    <a:pt x="12" y="67"/>
                    <a:pt x="8" y="63"/>
                    <a:pt x="8" y="54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27" y="18"/>
                    <a:pt x="27" y="18"/>
                    <a:pt x="27" y="18"/>
                  </a:cubicBezTo>
                  <a:lnTo>
                    <a:pt x="13" y="1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l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rgbClr val="404040"/>
                </a:solidFill>
                <a:latin typeface="+mn-lt"/>
                <a:cs typeface="+mn-cs"/>
              </a:endParaRPr>
            </a:p>
          </p:txBody>
        </p:sp>
        <p:sp>
          <p:nvSpPr>
            <p:cNvPr id="2072" name="Freeform 24"/>
            <p:cNvSpPr>
              <a:spLocks/>
            </p:cNvSpPr>
            <p:nvPr/>
          </p:nvSpPr>
          <p:spPr bwMode="auto">
            <a:xfrm>
              <a:off x="5770563" y="3533776"/>
              <a:ext cx="30162" cy="30163"/>
            </a:xfrm>
            <a:custGeom>
              <a:avLst/>
              <a:gdLst/>
              <a:ahLst/>
              <a:cxnLst>
                <a:cxn ang="0">
                  <a:pos x="4" y="8"/>
                </a:cxn>
                <a:cxn ang="0">
                  <a:pos x="0" y="4"/>
                </a:cxn>
                <a:cxn ang="0">
                  <a:pos x="4" y="0"/>
                </a:cxn>
                <a:cxn ang="0">
                  <a:pos x="8" y="4"/>
                </a:cxn>
                <a:cxn ang="0">
                  <a:pos x="4" y="8"/>
                </a:cxn>
              </a:cxnLst>
              <a:rect l="0" t="0" r="r" b="b"/>
              <a:pathLst>
                <a:path w="8" h="8">
                  <a:moveTo>
                    <a:pt x="4" y="8"/>
                  </a:moveTo>
                  <a:cubicBezTo>
                    <a:pt x="2" y="8"/>
                    <a:pt x="0" y="7"/>
                    <a:pt x="0" y="4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7" y="0"/>
                    <a:pt x="8" y="1"/>
                    <a:pt x="8" y="4"/>
                  </a:cubicBezTo>
                  <a:cubicBezTo>
                    <a:pt x="8" y="6"/>
                    <a:pt x="7" y="8"/>
                    <a:pt x="4" y="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l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rgbClr val="404040"/>
                </a:solidFill>
                <a:latin typeface="+mn-lt"/>
                <a:cs typeface="+mn-cs"/>
              </a:endParaRPr>
            </a:p>
          </p:txBody>
        </p:sp>
        <p:sp>
          <p:nvSpPr>
            <p:cNvPr id="2073" name="Freeform 25"/>
            <p:cNvSpPr>
              <a:spLocks/>
            </p:cNvSpPr>
            <p:nvPr/>
          </p:nvSpPr>
          <p:spPr bwMode="auto">
            <a:xfrm>
              <a:off x="5846763" y="3360738"/>
              <a:ext cx="130175" cy="203201"/>
            </a:xfrm>
            <a:custGeom>
              <a:avLst/>
              <a:gdLst/>
              <a:ahLst/>
              <a:cxnLst>
                <a:cxn ang="0">
                  <a:pos x="34" y="8"/>
                </a:cxn>
                <a:cxn ang="0">
                  <a:pos x="22" y="5"/>
                </a:cxn>
                <a:cxn ang="0">
                  <a:pos x="6" y="26"/>
                </a:cxn>
                <a:cxn ang="0">
                  <a:pos x="22" y="49"/>
                </a:cxn>
                <a:cxn ang="0">
                  <a:pos x="34" y="46"/>
                </a:cxn>
                <a:cxn ang="0">
                  <a:pos x="35" y="50"/>
                </a:cxn>
                <a:cxn ang="0">
                  <a:pos x="21" y="54"/>
                </a:cxn>
                <a:cxn ang="0">
                  <a:pos x="0" y="26"/>
                </a:cxn>
                <a:cxn ang="0">
                  <a:pos x="21" y="0"/>
                </a:cxn>
                <a:cxn ang="0">
                  <a:pos x="34" y="3"/>
                </a:cxn>
                <a:cxn ang="0">
                  <a:pos x="34" y="8"/>
                </a:cxn>
              </a:cxnLst>
              <a:rect l="0" t="0" r="r" b="b"/>
              <a:pathLst>
                <a:path w="35" h="54">
                  <a:moveTo>
                    <a:pt x="34" y="8"/>
                  </a:moveTo>
                  <a:cubicBezTo>
                    <a:pt x="31" y="6"/>
                    <a:pt x="27" y="5"/>
                    <a:pt x="22" y="5"/>
                  </a:cubicBezTo>
                  <a:cubicBezTo>
                    <a:pt x="10" y="5"/>
                    <a:pt x="6" y="12"/>
                    <a:pt x="6" y="26"/>
                  </a:cubicBezTo>
                  <a:cubicBezTo>
                    <a:pt x="6" y="43"/>
                    <a:pt x="11" y="49"/>
                    <a:pt x="22" y="49"/>
                  </a:cubicBezTo>
                  <a:cubicBezTo>
                    <a:pt x="27" y="49"/>
                    <a:pt x="31" y="48"/>
                    <a:pt x="34" y="46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32" y="53"/>
                    <a:pt x="27" y="54"/>
                    <a:pt x="21" y="54"/>
                  </a:cubicBezTo>
                  <a:cubicBezTo>
                    <a:pt x="7" y="54"/>
                    <a:pt x="0" y="46"/>
                    <a:pt x="0" y="26"/>
                  </a:cubicBezTo>
                  <a:cubicBezTo>
                    <a:pt x="0" y="9"/>
                    <a:pt x="6" y="0"/>
                    <a:pt x="21" y="0"/>
                  </a:cubicBezTo>
                  <a:cubicBezTo>
                    <a:pt x="26" y="0"/>
                    <a:pt x="31" y="1"/>
                    <a:pt x="34" y="3"/>
                  </a:cubicBezTo>
                  <a:lnTo>
                    <a:pt x="34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l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rgbClr val="404040"/>
                </a:solidFill>
                <a:latin typeface="+mn-lt"/>
                <a:cs typeface="+mn-cs"/>
              </a:endParaRPr>
            </a:p>
          </p:txBody>
        </p:sp>
        <p:sp>
          <p:nvSpPr>
            <p:cNvPr id="2074" name="Freeform 26"/>
            <p:cNvSpPr>
              <a:spLocks noEditPoints="1"/>
            </p:cNvSpPr>
            <p:nvPr/>
          </p:nvSpPr>
          <p:spPr bwMode="auto">
            <a:xfrm>
              <a:off x="6007100" y="3360738"/>
              <a:ext cx="161925" cy="203201"/>
            </a:xfrm>
            <a:custGeom>
              <a:avLst/>
              <a:gdLst/>
              <a:ahLst/>
              <a:cxnLst>
                <a:cxn ang="0">
                  <a:pos x="22" y="54"/>
                </a:cxn>
                <a:cxn ang="0">
                  <a:pos x="0" y="27"/>
                </a:cxn>
                <a:cxn ang="0">
                  <a:pos x="22" y="0"/>
                </a:cxn>
                <a:cxn ang="0">
                  <a:pos x="43" y="27"/>
                </a:cxn>
                <a:cxn ang="0">
                  <a:pos x="22" y="54"/>
                </a:cxn>
                <a:cxn ang="0">
                  <a:pos x="22" y="49"/>
                </a:cxn>
                <a:cxn ang="0">
                  <a:pos x="38" y="27"/>
                </a:cxn>
                <a:cxn ang="0">
                  <a:pos x="22" y="5"/>
                </a:cxn>
                <a:cxn ang="0">
                  <a:pos x="5" y="27"/>
                </a:cxn>
                <a:cxn ang="0">
                  <a:pos x="22" y="49"/>
                </a:cxn>
              </a:cxnLst>
              <a:rect l="0" t="0" r="r" b="b"/>
              <a:pathLst>
                <a:path w="43" h="54">
                  <a:moveTo>
                    <a:pt x="22" y="54"/>
                  </a:moveTo>
                  <a:cubicBezTo>
                    <a:pt x="7" y="54"/>
                    <a:pt x="0" y="47"/>
                    <a:pt x="0" y="27"/>
                  </a:cubicBezTo>
                  <a:cubicBezTo>
                    <a:pt x="0" y="8"/>
                    <a:pt x="7" y="0"/>
                    <a:pt x="22" y="0"/>
                  </a:cubicBezTo>
                  <a:cubicBezTo>
                    <a:pt x="37" y="0"/>
                    <a:pt x="43" y="8"/>
                    <a:pt x="43" y="27"/>
                  </a:cubicBezTo>
                  <a:cubicBezTo>
                    <a:pt x="43" y="47"/>
                    <a:pt x="37" y="54"/>
                    <a:pt x="22" y="54"/>
                  </a:cubicBezTo>
                  <a:close/>
                  <a:moveTo>
                    <a:pt x="22" y="49"/>
                  </a:moveTo>
                  <a:cubicBezTo>
                    <a:pt x="33" y="49"/>
                    <a:pt x="38" y="43"/>
                    <a:pt x="38" y="27"/>
                  </a:cubicBezTo>
                  <a:cubicBezTo>
                    <a:pt x="38" y="11"/>
                    <a:pt x="33" y="5"/>
                    <a:pt x="22" y="5"/>
                  </a:cubicBezTo>
                  <a:cubicBezTo>
                    <a:pt x="10" y="5"/>
                    <a:pt x="5" y="11"/>
                    <a:pt x="5" y="27"/>
                  </a:cubicBezTo>
                  <a:cubicBezTo>
                    <a:pt x="5" y="43"/>
                    <a:pt x="10" y="49"/>
                    <a:pt x="22" y="4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l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rgbClr val="404040"/>
                </a:solidFill>
                <a:latin typeface="+mn-lt"/>
                <a:cs typeface="+mn-cs"/>
              </a:endParaRPr>
            </a:p>
          </p:txBody>
        </p:sp>
        <p:sp>
          <p:nvSpPr>
            <p:cNvPr id="2075" name="Freeform 27"/>
            <p:cNvSpPr>
              <a:spLocks/>
            </p:cNvSpPr>
            <p:nvPr/>
          </p:nvSpPr>
          <p:spPr bwMode="auto">
            <a:xfrm>
              <a:off x="6221413" y="3360738"/>
              <a:ext cx="239712" cy="200026"/>
            </a:xfrm>
            <a:custGeom>
              <a:avLst/>
              <a:gdLst/>
              <a:ahLst/>
              <a:cxnLst>
                <a:cxn ang="0">
                  <a:pos x="59" y="53"/>
                </a:cxn>
                <a:cxn ang="0">
                  <a:pos x="59" y="18"/>
                </a:cxn>
                <a:cxn ang="0">
                  <a:pos x="46" y="5"/>
                </a:cxn>
                <a:cxn ang="0">
                  <a:pos x="35" y="17"/>
                </a:cxn>
                <a:cxn ang="0">
                  <a:pos x="35" y="53"/>
                </a:cxn>
                <a:cxn ang="0">
                  <a:pos x="29" y="53"/>
                </a:cxn>
                <a:cxn ang="0">
                  <a:pos x="29" y="17"/>
                </a:cxn>
                <a:cxn ang="0">
                  <a:pos x="18" y="5"/>
                </a:cxn>
                <a:cxn ang="0">
                  <a:pos x="5" y="12"/>
                </a:cxn>
                <a:cxn ang="0">
                  <a:pos x="5" y="53"/>
                </a:cxn>
                <a:cxn ang="0">
                  <a:pos x="0" y="53"/>
                </a:cxn>
                <a:cxn ang="0">
                  <a:pos x="0" y="1"/>
                </a:cxn>
                <a:cxn ang="0">
                  <a:pos x="3" y="1"/>
                </a:cxn>
                <a:cxn ang="0">
                  <a:pos x="5" y="7"/>
                </a:cxn>
                <a:cxn ang="0">
                  <a:pos x="5" y="7"/>
                </a:cxn>
                <a:cxn ang="0">
                  <a:pos x="19" y="0"/>
                </a:cxn>
                <a:cxn ang="0">
                  <a:pos x="33" y="9"/>
                </a:cxn>
                <a:cxn ang="0">
                  <a:pos x="33" y="9"/>
                </a:cxn>
                <a:cxn ang="0">
                  <a:pos x="48" y="0"/>
                </a:cxn>
                <a:cxn ang="0">
                  <a:pos x="64" y="18"/>
                </a:cxn>
                <a:cxn ang="0">
                  <a:pos x="64" y="53"/>
                </a:cxn>
                <a:cxn ang="0">
                  <a:pos x="59" y="53"/>
                </a:cxn>
              </a:cxnLst>
              <a:rect l="0" t="0" r="r" b="b"/>
              <a:pathLst>
                <a:path w="64" h="53">
                  <a:moveTo>
                    <a:pt x="59" y="53"/>
                  </a:moveTo>
                  <a:cubicBezTo>
                    <a:pt x="59" y="18"/>
                    <a:pt x="59" y="18"/>
                    <a:pt x="59" y="18"/>
                  </a:cubicBezTo>
                  <a:cubicBezTo>
                    <a:pt x="59" y="9"/>
                    <a:pt x="54" y="5"/>
                    <a:pt x="46" y="5"/>
                  </a:cubicBezTo>
                  <a:cubicBezTo>
                    <a:pt x="40" y="5"/>
                    <a:pt x="35" y="9"/>
                    <a:pt x="35" y="17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29" y="53"/>
                    <a:pt x="29" y="53"/>
                    <a:pt x="29" y="53"/>
                  </a:cubicBezTo>
                  <a:cubicBezTo>
                    <a:pt x="29" y="17"/>
                    <a:pt x="29" y="17"/>
                    <a:pt x="29" y="17"/>
                  </a:cubicBezTo>
                  <a:cubicBezTo>
                    <a:pt x="29" y="8"/>
                    <a:pt x="24" y="5"/>
                    <a:pt x="18" y="5"/>
                  </a:cubicBezTo>
                  <a:cubicBezTo>
                    <a:pt x="13" y="5"/>
                    <a:pt x="7" y="8"/>
                    <a:pt x="5" y="12"/>
                  </a:cubicBezTo>
                  <a:cubicBezTo>
                    <a:pt x="5" y="53"/>
                    <a:pt x="5" y="53"/>
                    <a:pt x="5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8" y="3"/>
                    <a:pt x="13" y="0"/>
                    <a:pt x="19" y="0"/>
                  </a:cubicBezTo>
                  <a:cubicBezTo>
                    <a:pt x="26" y="0"/>
                    <a:pt x="31" y="3"/>
                    <a:pt x="33" y="9"/>
                  </a:cubicBezTo>
                  <a:cubicBezTo>
                    <a:pt x="33" y="9"/>
                    <a:pt x="33" y="9"/>
                    <a:pt x="33" y="9"/>
                  </a:cubicBezTo>
                  <a:cubicBezTo>
                    <a:pt x="35" y="3"/>
                    <a:pt x="41" y="0"/>
                    <a:pt x="48" y="0"/>
                  </a:cubicBezTo>
                  <a:cubicBezTo>
                    <a:pt x="58" y="0"/>
                    <a:pt x="64" y="6"/>
                    <a:pt x="64" y="18"/>
                  </a:cubicBezTo>
                  <a:cubicBezTo>
                    <a:pt x="64" y="53"/>
                    <a:pt x="64" y="53"/>
                    <a:pt x="64" y="53"/>
                  </a:cubicBezTo>
                  <a:lnTo>
                    <a:pt x="59" y="5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l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rgbClr val="404040"/>
                </a:solidFill>
                <a:latin typeface="+mn-lt"/>
                <a:cs typeface="+mn-cs"/>
              </a:endParaRPr>
            </a:p>
          </p:txBody>
        </p:sp>
      </p:grpSp>
      <p:grpSp>
        <p:nvGrpSpPr>
          <p:cNvPr id="3" name="Group 28"/>
          <p:cNvGrpSpPr>
            <a:grpSpLocks/>
          </p:cNvGrpSpPr>
          <p:nvPr/>
        </p:nvGrpSpPr>
        <p:grpSpPr bwMode="auto">
          <a:xfrm>
            <a:off x="0" y="5940425"/>
            <a:ext cx="9140825" cy="914400"/>
            <a:chOff x="0" y="3742"/>
            <a:chExt cx="5758" cy="576"/>
          </a:xfrm>
        </p:grpSpPr>
        <p:sp>
          <p:nvSpPr>
            <p:cNvPr id="39965" name="Rectangle 29"/>
            <p:cNvSpPr>
              <a:spLocks noChangeArrowheads="1"/>
            </p:cNvSpPr>
            <p:nvPr/>
          </p:nvSpPr>
          <p:spPr bwMode="auto">
            <a:xfrm>
              <a:off x="0" y="3742"/>
              <a:ext cx="5758" cy="576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4" name="Group 2"/>
            <p:cNvGrpSpPr>
              <a:grpSpLocks/>
            </p:cNvGrpSpPr>
            <p:nvPr/>
          </p:nvGrpSpPr>
          <p:grpSpPr bwMode="auto">
            <a:xfrm>
              <a:off x="196" y="3936"/>
              <a:ext cx="5371" cy="192"/>
              <a:chOff x="518474" y="6484973"/>
              <a:chExt cx="8526824" cy="304046"/>
            </a:xfrm>
          </p:grpSpPr>
          <p:pic>
            <p:nvPicPr>
              <p:cNvPr id="39967" name="Picture 4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 l="73026"/>
              <a:stretch>
                <a:fillRect/>
              </a:stretch>
            </p:blipFill>
            <p:spPr bwMode="auto">
              <a:xfrm>
                <a:off x="7581205" y="6484973"/>
                <a:ext cx="1464093" cy="30404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cxnSp>
            <p:nvCxnSpPr>
              <p:cNvPr id="39968" name="Straight Connector 5"/>
              <p:cNvCxnSpPr>
                <a:cxnSpLocks noChangeShapeType="1"/>
              </p:cNvCxnSpPr>
              <p:nvPr/>
            </p:nvCxnSpPr>
            <p:spPr bwMode="auto">
              <a:xfrm rot="10800000">
                <a:off x="518474" y="6628605"/>
                <a:ext cx="7023260" cy="0"/>
              </a:xfrm>
              <a:prstGeom prst="line">
                <a:avLst/>
              </a:prstGeom>
              <a:noFill/>
              <a:ln w="34925" cap="rnd" algn="ctr">
                <a:solidFill>
                  <a:schemeClr val="tx1"/>
                </a:solidFill>
                <a:prstDash val="sysDot"/>
                <a:round/>
                <a:headEnd/>
                <a:tailEnd/>
              </a:ln>
            </p:spPr>
          </p:cxnSp>
        </p:grp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ALU 2011">
  <a:themeElements>
    <a:clrScheme name="alu 2011">
      <a:dk1>
        <a:srgbClr val="000000"/>
      </a:dk1>
      <a:lt1>
        <a:srgbClr val="FFFFFF"/>
      </a:lt1>
      <a:dk2>
        <a:srgbClr val="00747A"/>
      </a:dk2>
      <a:lt2>
        <a:srgbClr val="CF0072"/>
      </a:lt2>
      <a:accent1>
        <a:srgbClr val="34B4E4"/>
      </a:accent1>
      <a:accent2>
        <a:srgbClr val="AA9C8F"/>
      </a:accent2>
      <a:accent3>
        <a:srgbClr val="34B233"/>
      </a:accent3>
      <a:accent4>
        <a:srgbClr val="00549F"/>
      </a:accent4>
      <a:accent5>
        <a:srgbClr val="FFC828"/>
      </a:accent5>
      <a:accent6>
        <a:srgbClr val="A51140"/>
      </a:accent6>
      <a:hlink>
        <a:srgbClr val="412D5D"/>
      </a:hlink>
      <a:folHlink>
        <a:srgbClr val="00B2A9"/>
      </a:folHlink>
    </a:clrScheme>
    <a:fontScheme name="ALU 2011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 anchor="ctr" anchorCtr="0">
        <a:noAutofit/>
      </a:bodyPr>
      <a:lstStyle>
        <a:defPPr>
          <a:defRPr smtClean="0">
            <a:latin typeface="+mn-lt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alu 2011">
      <a:dk1>
        <a:srgbClr val="000000"/>
      </a:dk1>
      <a:lt1>
        <a:srgbClr val="FFFFFF"/>
      </a:lt1>
      <a:dk2>
        <a:srgbClr val="00747A"/>
      </a:dk2>
      <a:lt2>
        <a:srgbClr val="CF0072"/>
      </a:lt2>
      <a:accent1>
        <a:srgbClr val="34B4E4"/>
      </a:accent1>
      <a:accent2>
        <a:srgbClr val="AA9C8F"/>
      </a:accent2>
      <a:accent3>
        <a:srgbClr val="34B233"/>
      </a:accent3>
      <a:accent4>
        <a:srgbClr val="00549F"/>
      </a:accent4>
      <a:accent5>
        <a:srgbClr val="FFC828"/>
      </a:accent5>
      <a:accent6>
        <a:srgbClr val="A51140"/>
      </a:accent6>
      <a:hlink>
        <a:srgbClr val="412D5D"/>
      </a:hlink>
      <a:folHlink>
        <a:srgbClr val="00B2A9"/>
      </a:folHlink>
    </a:clrScheme>
    <a:fontScheme name="ALU Wireless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alu 2011">
      <a:dk1>
        <a:srgbClr val="000000"/>
      </a:dk1>
      <a:lt1>
        <a:srgbClr val="FFFFFF"/>
      </a:lt1>
      <a:dk2>
        <a:srgbClr val="00747A"/>
      </a:dk2>
      <a:lt2>
        <a:srgbClr val="CF0072"/>
      </a:lt2>
      <a:accent1>
        <a:srgbClr val="34B4E4"/>
      </a:accent1>
      <a:accent2>
        <a:srgbClr val="AA9C8F"/>
      </a:accent2>
      <a:accent3>
        <a:srgbClr val="34B233"/>
      </a:accent3>
      <a:accent4>
        <a:srgbClr val="00549F"/>
      </a:accent4>
      <a:accent5>
        <a:srgbClr val="FFC828"/>
      </a:accent5>
      <a:accent6>
        <a:srgbClr val="A51140"/>
      </a:accent6>
      <a:hlink>
        <a:srgbClr val="412D5D"/>
      </a:hlink>
      <a:folHlink>
        <a:srgbClr val="00B2A9"/>
      </a:folHlink>
    </a:clrScheme>
    <a:fontScheme name="ALU Wireless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197</Words>
  <Application>Microsoft Office PowerPoint</Application>
  <PresentationFormat>On-screen Show (4:3)</PresentationFormat>
  <Paragraphs>49</Paragraphs>
  <Slides>5</Slides>
  <Notes>5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Links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7" baseType="lpstr">
      <vt:lpstr>ALU 2011</vt:lpstr>
      <vt:lpstr>\\slshel\Gateway\systems-share\ITU-T\ITU-T Technology Topics\Gateway Control Protocol\Presentations for H.248 Systems\Visio Diagrams\H.248.TLS_TransportSecurity_Ed03.vsd\Drawing\~Page-2\Sheet.34</vt:lpstr>
      <vt:lpstr>ITU-T WP2/16 Meeting  Brisbane (AUS), 24 – 28 Sep 2012</vt:lpstr>
      <vt:lpstr>to AVD-4255 "H.248.TLS: Progress of H.248 package(s)" Status of package design – high level structure </vt:lpstr>
      <vt:lpstr>to AVD-4255 "H.248.TLS: Progress of H.248 package(s)" Options of TLS Session Termination </vt:lpstr>
      <vt:lpstr>to AVD-4255 "H.248.TLS: Progress of H.248 package(s)" Metaphor for “TLS profile types” </vt:lpstr>
      <vt:lpstr>Slide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James</dc:creator>
  <cp:lastModifiedBy>Dr. Albrecht Schwarz</cp:lastModifiedBy>
  <cp:revision>233</cp:revision>
  <dcterms:created xsi:type="dcterms:W3CDTF">2011-01-31T22:08:10Z</dcterms:created>
  <dcterms:modified xsi:type="dcterms:W3CDTF">2012-09-21T06:42:50Z</dcterms:modified>
</cp:coreProperties>
</file>