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sldIdLst>
    <p:sldId id="256" r:id="rId3"/>
    <p:sldId id="258" r:id="rId4"/>
    <p:sldId id="259" r:id="rId5"/>
    <p:sldId id="260" r:id="rId6"/>
    <p:sldId id="262" r:id="rId7"/>
    <p:sldId id="263" r:id="rId8"/>
    <p:sldId id="264" r:id="rId9"/>
    <p:sldId id="261"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B00"/>
    <a:srgbClr val="2822FF"/>
    <a:srgbClr val="00FFE8"/>
    <a:srgbClr val="66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110" d="100"/>
          <a:sy n="110" d="100"/>
        </p:scale>
        <p:origin x="576"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2CD309D-8AFD-45CA-B587-BBBFBE571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8" name="Picture 7">
            <a:extLst>
              <a:ext uri="{FF2B5EF4-FFF2-40B4-BE49-F238E27FC236}">
                <a16:creationId xmlns:a16="http://schemas.microsoft.com/office/drawing/2014/main" id="{92BBBA63-9DBA-4E68-9FD4-2930C0F1B9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217"/>
            <a:ext cx="12192000" cy="6828639"/>
          </a:xfrm>
          <a:prstGeom prst="rect">
            <a:avLst/>
          </a:prstGeom>
        </p:spPr>
      </p:pic>
      <p:sp>
        <p:nvSpPr>
          <p:cNvPr id="7" name="Title 6"/>
          <p:cNvSpPr>
            <a:spLocks noGrp="1"/>
          </p:cNvSpPr>
          <p:nvPr>
            <p:ph type="title"/>
          </p:nvPr>
        </p:nvSpPr>
        <p:spPr>
          <a:xfrm>
            <a:off x="1367589" y="2651125"/>
            <a:ext cx="10515600" cy="1325563"/>
          </a:xfrm>
        </p:spPr>
        <p:txBody>
          <a:bodyPr/>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630975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2FC2BA-F4D6-3A43-83E5-568012793CC4}" type="datetimeFigureOut">
              <a:rPr lang="en-US" smtClean="0"/>
              <a:t>7/12/24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672128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2FC2BA-F4D6-3A43-83E5-568012793CC4}" type="datetimeFigureOut">
              <a:rPr lang="en-US" smtClean="0"/>
              <a:t>7/12/24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4918377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2FC2BA-F4D6-3A43-83E5-568012793CC4}" type="datetimeFigureOut">
              <a:rPr lang="en-US" smtClean="0"/>
              <a:t>7/12/24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4446619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2FC2BA-F4D6-3A43-83E5-568012793CC4}" type="datetimeFigureOut">
              <a:rPr lang="en-US" smtClean="0"/>
              <a:t>7/12/24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983818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A picture containing black, dark&#10;&#10;Description generated with high confidence">
            <a:extLst>
              <a:ext uri="{FF2B5EF4-FFF2-40B4-BE49-F238E27FC236}">
                <a16:creationId xmlns:a16="http://schemas.microsoft.com/office/drawing/2014/main" id="{115F3F34-29C3-4052-8529-F1B68228B5D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8669D7E-FE77-4729-9AB2-73FC2BD679A9}"/>
              </a:ext>
            </a:extLst>
          </p:cNvPr>
          <p:cNvSpPr>
            <a:spLocks noGrp="1"/>
          </p:cNvSpPr>
          <p:nvPr>
            <p:ph type="title" hasCustomPrompt="1"/>
          </p:nvPr>
        </p:nvSpPr>
        <p:spPr/>
        <p:txBody>
          <a:bodyPr>
            <a:normAutofit/>
          </a:bodyPr>
          <a:lstStyle>
            <a:lvl1pPr>
              <a:defRPr sz="6000">
                <a:solidFill>
                  <a:schemeClr val="bg1"/>
                </a:solidFill>
              </a:defRPr>
            </a:lvl1pPr>
          </a:lstStyle>
          <a:p>
            <a:r>
              <a:rPr lang="en-US" dirty="0"/>
              <a:t>Title</a:t>
            </a:r>
          </a:p>
        </p:txBody>
      </p:sp>
      <p:sp>
        <p:nvSpPr>
          <p:cNvPr id="3" name="Content Placeholder 2">
            <a:extLst>
              <a:ext uri="{FF2B5EF4-FFF2-40B4-BE49-F238E27FC236}">
                <a16:creationId xmlns:a16="http://schemas.microsoft.com/office/drawing/2014/main" id="{BDFC6426-1C2E-4A06-9144-6A81DA89E2D3}"/>
              </a:ext>
            </a:extLst>
          </p:cNvPr>
          <p:cNvSpPr>
            <a:spLocks noGrp="1"/>
          </p:cNvSpPr>
          <p:nvPr>
            <p:ph idx="1"/>
          </p:nvPr>
        </p:nvSpPr>
        <p:spPr>
          <a:xfrm>
            <a:off x="838200" y="1825625"/>
            <a:ext cx="10515600" cy="4165272"/>
          </a:xfrm>
        </p:spPr>
        <p:txBody>
          <a:bodyPr>
            <a:normAutofit/>
          </a:bodyPr>
          <a:lstStyle>
            <a:lvl1pPr>
              <a:defRPr>
                <a:solidFill>
                  <a:schemeClr val="bg1"/>
                </a:solidFill>
              </a:defRPr>
            </a:lvl1pPr>
            <a:lvl2pPr marL="457200" indent="0">
              <a:lnSpc>
                <a:spcPct val="150000"/>
              </a:lnSpc>
              <a:buFont typeface="Arial" panose="020B0604020202020204" pitchFamily="34" charset="0"/>
              <a:buNone/>
              <a:defRPr sz="2800">
                <a:solidFill>
                  <a:schemeClr val="bg1"/>
                </a:solidFill>
              </a:defRPr>
            </a:lvl2pPr>
            <a:lvl3pPr marL="1257300" indent="-342900">
              <a:lnSpc>
                <a:spcPct val="150000"/>
              </a:lnSpc>
              <a:buFont typeface="Arial" panose="020B0604020202020204" pitchFamily="34" charset="0"/>
              <a:buChar char="•"/>
              <a:defRPr sz="3400">
                <a:solidFill>
                  <a:srgbClr val="2822FF"/>
                </a:solidFill>
              </a:defRPr>
            </a:lvl3pPr>
            <a:lvl4pPr>
              <a:lnSpc>
                <a:spcPct val="150000"/>
              </a:lnSpc>
              <a:defRPr sz="2600">
                <a:solidFill>
                  <a:srgbClr val="00FFE8"/>
                </a:solidFill>
              </a:defRPr>
            </a:lvl4pPr>
            <a:lvl5pPr>
              <a:defRPr>
                <a:solidFill>
                  <a:schemeClr val="bg1"/>
                </a:solidFill>
              </a:defRPr>
            </a:lvl5pPr>
          </a:lstStyle>
          <a:p>
            <a:pPr lvl="1"/>
            <a:endParaRPr lang="en-US" dirty="0"/>
          </a:p>
        </p:txBody>
      </p:sp>
    </p:spTree>
    <p:extLst>
      <p:ext uri="{BB962C8B-B14F-4D97-AF65-F5344CB8AC3E}">
        <p14:creationId xmlns:p14="http://schemas.microsoft.com/office/powerpoint/2010/main" val="272840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2BBBA63-9DBA-4E68-9FD4-2930C0F1B9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217"/>
            <a:ext cx="12192000" cy="6828639"/>
          </a:xfrm>
          <a:prstGeom prst="rect">
            <a:avLst/>
          </a:prstGeom>
        </p:spPr>
      </p:pic>
      <p:sp>
        <p:nvSpPr>
          <p:cNvPr id="2" name="Title 1">
            <a:extLst>
              <a:ext uri="{FF2B5EF4-FFF2-40B4-BE49-F238E27FC236}">
                <a16:creationId xmlns:a16="http://schemas.microsoft.com/office/drawing/2014/main" id="{558D77BD-0B76-4C19-AA80-9804FCBBB4C2}"/>
              </a:ext>
            </a:extLst>
          </p:cNvPr>
          <p:cNvSpPr>
            <a:spLocks noGrp="1"/>
          </p:cNvSpPr>
          <p:nvPr>
            <p:ph type="title"/>
          </p:nvPr>
        </p:nvSpPr>
        <p:spPr>
          <a:xfrm>
            <a:off x="831850" y="1709738"/>
            <a:ext cx="10515600" cy="2852737"/>
          </a:xfrm>
        </p:spPr>
        <p:txBody>
          <a:bodyPr anchor="b"/>
          <a:lstStyle>
            <a:lvl1pPr>
              <a:defRPr sz="6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2B25EBF5-2464-42A9-9E59-3C4230884AF4}"/>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3042798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0" y="0"/>
            <a:ext cx="12179300" cy="6876514"/>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563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2FC2BA-F4D6-3A43-83E5-568012793CC4}" type="datetimeFigureOut">
              <a:rPr lang="en-US" smtClean="0"/>
              <a:t>7/12/24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2129723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2FC2BA-F4D6-3A43-83E5-568012793CC4}" type="datetimeFigureOut">
              <a:rPr lang="en-US" smtClean="0"/>
              <a:t>7/12/24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0427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2FC2BA-F4D6-3A43-83E5-568012793CC4}" type="datetimeFigureOut">
              <a:rPr lang="en-US" smtClean="0"/>
              <a:t>7/12/24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316934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2FC2BA-F4D6-3A43-83E5-568012793CC4}" type="datetimeFigureOut">
              <a:rPr lang="en-US" smtClean="0"/>
              <a:t>7/12/24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757961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2FC2BA-F4D6-3A43-83E5-568012793CC4}" type="datetimeFigureOut">
              <a:rPr lang="en-US" smtClean="0"/>
              <a:t>7/12/24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9761587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theme" Target="../theme/theme2.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2C57FF-8A38-45D0-8058-A5EA6D3CA0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2B4E436-F02D-4168-AAF7-C104D1A8B0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5671E6-0045-406C-B293-8B142EBC4A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A04A6D-C2B4-41C7-AE16-2F3932247CFF}" type="datetimeFigureOut">
              <a:rPr lang="en-US" smtClean="0"/>
              <a:t>7/12/24</a:t>
            </a:fld>
            <a:endParaRPr lang="en-US"/>
          </a:p>
        </p:txBody>
      </p:sp>
      <p:sp>
        <p:nvSpPr>
          <p:cNvPr id="5" name="Footer Placeholder 4">
            <a:extLst>
              <a:ext uri="{FF2B5EF4-FFF2-40B4-BE49-F238E27FC236}">
                <a16:creationId xmlns:a16="http://schemas.microsoft.com/office/drawing/2014/main" id="{D4127298-693B-4BA4-B11C-6998347C9B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8A7A6DB-56FC-44AA-A02E-6BFCB6C20D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061F8F-FB79-4E0B-A0BF-095FD4B59232}" type="slidenum">
              <a:rPr lang="en-US" smtClean="0"/>
              <a:t>‹#›</a:t>
            </a:fld>
            <a:endParaRPr lang="en-US"/>
          </a:p>
        </p:txBody>
      </p:sp>
    </p:spTree>
    <p:extLst>
      <p:ext uri="{BB962C8B-B14F-4D97-AF65-F5344CB8AC3E}">
        <p14:creationId xmlns:p14="http://schemas.microsoft.com/office/powerpoint/2010/main" val="1632297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2FC2BA-F4D6-3A43-83E5-568012793CC4}" type="datetimeFigureOut">
              <a:rPr lang="en-US" smtClean="0"/>
              <a:t>7/12/24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89E61-2155-FD4E-AD06-2ED72B059E1B}" type="slidenum">
              <a:rPr lang="en-US" smtClean="0"/>
              <a:t>‹#›</a:t>
            </a:fld>
            <a:endParaRPr lang="en-US"/>
          </a:p>
        </p:txBody>
      </p:sp>
    </p:spTree>
    <p:extLst>
      <p:ext uri="{BB962C8B-B14F-4D97-AF65-F5344CB8AC3E}">
        <p14:creationId xmlns:p14="http://schemas.microsoft.com/office/powerpoint/2010/main" val="693193336"/>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mailto:swenger@global.tencent.com" TargetMode="External"/><Relationship Id="rId2" Type="http://schemas.openxmlformats.org/officeDocument/2006/relationships/hyperlink" Target="mailto:ahinds@global.tencent.com" TargetMode="External"/><Relationship Id="rId1" Type="http://schemas.openxmlformats.org/officeDocument/2006/relationships/slideLayout" Target="../slideLayouts/slideLayout3.xml"/><Relationship Id="rId4" Type="http://schemas.openxmlformats.org/officeDocument/2006/relationships/hyperlink" Target="mailto:teniou@global.tencent.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026A7-FBF2-4A9A-A202-A7ACEC48E137}"/>
              </a:ext>
            </a:extLst>
          </p:cNvPr>
          <p:cNvSpPr>
            <a:spLocks noGrp="1"/>
          </p:cNvSpPr>
          <p:nvPr>
            <p:ph type="ctrTitle"/>
          </p:nvPr>
        </p:nvSpPr>
        <p:spPr>
          <a:xfrm>
            <a:off x="1266299" y="2081463"/>
            <a:ext cx="6421880" cy="2475247"/>
          </a:xfrm>
        </p:spPr>
        <p:txBody>
          <a:bodyPr>
            <a:noAutofit/>
          </a:bodyPr>
          <a:lstStyle/>
          <a:p>
            <a:r>
              <a:rPr lang="en-US" altLang="zh-CN" sz="5400" dirty="0">
                <a:solidFill>
                  <a:schemeClr val="bg1"/>
                </a:solidFill>
              </a:rPr>
              <a:t>SEI message for </a:t>
            </a:r>
            <a:r>
              <a:rPr lang="en-US" altLang="zh-CN" sz="5400" dirty="0" err="1">
                <a:solidFill>
                  <a:schemeClr val="bg1"/>
                </a:solidFill>
              </a:rPr>
              <a:t>signalling</a:t>
            </a:r>
            <a:r>
              <a:rPr lang="en-US" altLang="zh-CN" sz="5400" dirty="0">
                <a:solidFill>
                  <a:schemeClr val="bg1"/>
                </a:solidFill>
              </a:rPr>
              <a:t> AI usage restrictions and context </a:t>
            </a:r>
            <a:endParaRPr lang="en-US" sz="5400" dirty="0">
              <a:solidFill>
                <a:schemeClr val="bg1"/>
              </a:solidFill>
            </a:endParaRPr>
          </a:p>
        </p:txBody>
      </p:sp>
      <p:sp>
        <p:nvSpPr>
          <p:cNvPr id="4" name="TextBox 3">
            <a:extLst>
              <a:ext uri="{FF2B5EF4-FFF2-40B4-BE49-F238E27FC236}">
                <a16:creationId xmlns:a16="http://schemas.microsoft.com/office/drawing/2014/main" id="{5B5F7FE3-DE8A-4AF7-817A-535B3603B084}"/>
              </a:ext>
            </a:extLst>
          </p:cNvPr>
          <p:cNvSpPr txBox="1"/>
          <p:nvPr/>
        </p:nvSpPr>
        <p:spPr>
          <a:xfrm>
            <a:off x="8815176" y="6220623"/>
            <a:ext cx="1378357" cy="378372"/>
          </a:xfrm>
          <a:prstGeom prst="rect">
            <a:avLst/>
          </a:prstGeom>
          <a:noFill/>
        </p:spPr>
        <p:txBody>
          <a:bodyPr wrap="square" rtlCol="0">
            <a:spAutoFit/>
          </a:bodyPr>
          <a:lstStyle/>
          <a:p>
            <a:r>
              <a:rPr lang="en-US" dirty="0">
                <a:solidFill>
                  <a:schemeClr val="bg1"/>
                </a:solidFill>
              </a:rPr>
              <a:t>120</a:t>
            </a:r>
            <a:r>
              <a:rPr lang="en-US" u="sng" dirty="0">
                <a:solidFill>
                  <a:schemeClr val="bg1"/>
                </a:solidFill>
              </a:rPr>
              <a:t>72024</a:t>
            </a:r>
            <a:endParaRPr lang="en-US" dirty="0">
              <a:solidFill>
                <a:schemeClr val="bg1"/>
              </a:solidFill>
            </a:endParaRPr>
          </a:p>
        </p:txBody>
      </p:sp>
      <p:sp>
        <p:nvSpPr>
          <p:cNvPr id="5" name="TextBox 4">
            <a:extLst>
              <a:ext uri="{FF2B5EF4-FFF2-40B4-BE49-F238E27FC236}">
                <a16:creationId xmlns:a16="http://schemas.microsoft.com/office/drawing/2014/main" id="{9F943FEE-9D12-9A77-7F9F-D2AD06D67C43}"/>
              </a:ext>
            </a:extLst>
          </p:cNvPr>
          <p:cNvSpPr txBox="1"/>
          <p:nvPr/>
        </p:nvSpPr>
        <p:spPr>
          <a:xfrm>
            <a:off x="1368402" y="5047488"/>
            <a:ext cx="6099858" cy="1477328"/>
          </a:xfrm>
          <a:prstGeom prst="rect">
            <a:avLst/>
          </a:prstGeom>
          <a:noFill/>
        </p:spPr>
        <p:txBody>
          <a:bodyPr wrap="square">
            <a:spAutoFit/>
          </a:bodyPr>
          <a:lstStyle/>
          <a:p>
            <a:r>
              <a:rPr lang="en-US" b="0" i="0" u="none" strike="noStrike" dirty="0">
                <a:solidFill>
                  <a:schemeClr val="bg1"/>
                </a:solidFill>
                <a:effectLst/>
                <a:latin typeface="Calibri" panose="020F0502020204030204" pitchFamily="34" charset="0"/>
              </a:rPr>
              <a:t>A. T. Hinds</a:t>
            </a:r>
          </a:p>
          <a:p>
            <a:r>
              <a:rPr lang="en-US" b="0" i="0" u="none" strike="noStrike" dirty="0">
                <a:solidFill>
                  <a:schemeClr val="bg1"/>
                </a:solidFill>
                <a:effectLst/>
                <a:latin typeface="Calibri" panose="020F0502020204030204" pitchFamily="34" charset="0"/>
              </a:rPr>
              <a:t>S. Wenger</a:t>
            </a:r>
          </a:p>
          <a:p>
            <a:r>
              <a:rPr lang="en-US" b="0" i="0" u="none" strike="noStrike" dirty="0">
                <a:solidFill>
                  <a:schemeClr val="bg1"/>
                </a:solidFill>
                <a:effectLst/>
                <a:latin typeface="Calibri" panose="020F0502020204030204" pitchFamily="34" charset="0"/>
              </a:rPr>
              <a:t>G. </a:t>
            </a:r>
            <a:r>
              <a:rPr lang="en-US" b="0" i="0" u="none" strike="noStrike" dirty="0" err="1">
                <a:solidFill>
                  <a:schemeClr val="bg1"/>
                </a:solidFill>
                <a:effectLst/>
                <a:latin typeface="Calibri" panose="020F0502020204030204" pitchFamily="34" charset="0"/>
              </a:rPr>
              <a:t>Teniou</a:t>
            </a:r>
            <a:endParaRPr lang="en-US" b="0" i="0" u="none" strike="noStrike" dirty="0">
              <a:solidFill>
                <a:schemeClr val="bg1"/>
              </a:solidFill>
              <a:effectLst/>
              <a:latin typeface="Calibri" panose="020F0502020204030204" pitchFamily="34" charset="0"/>
            </a:endParaRPr>
          </a:p>
          <a:p>
            <a:endParaRPr lang="en-US" dirty="0">
              <a:solidFill>
                <a:schemeClr val="bg1"/>
              </a:solidFill>
              <a:latin typeface="Calibri" panose="020F0502020204030204" pitchFamily="34" charset="0"/>
            </a:endParaRPr>
          </a:p>
          <a:p>
            <a:r>
              <a:rPr lang="en-US" dirty="0">
                <a:solidFill>
                  <a:schemeClr val="bg1"/>
                </a:solidFill>
                <a:latin typeface="Calibri" panose="020F0502020204030204" pitchFamily="34" charset="0"/>
              </a:rPr>
              <a:t>Tencent </a:t>
            </a:r>
          </a:p>
        </p:txBody>
      </p:sp>
    </p:spTree>
    <p:extLst>
      <p:ext uri="{BB962C8B-B14F-4D97-AF65-F5344CB8AC3E}">
        <p14:creationId xmlns:p14="http://schemas.microsoft.com/office/powerpoint/2010/main" val="1064524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62500" lnSpcReduction="20000"/>
          </a:bodyPr>
          <a:lstStyle/>
          <a:p>
            <a:r>
              <a:rPr lang="en-US" dirty="0"/>
              <a:t>Current situation: AIs run by some/most/all? providers use content on the Internet without considering the content owner’s preferences regarding such use.</a:t>
            </a:r>
          </a:p>
          <a:p>
            <a:r>
              <a:rPr lang="en-US" dirty="0"/>
              <a:t>One consistent issue is to signal when content may </a:t>
            </a:r>
            <a:r>
              <a:rPr lang="en-US" i="1" dirty="0"/>
              <a:t>not</a:t>
            </a:r>
            <a:r>
              <a:rPr lang="en-US" dirty="0"/>
              <a:t> be used for AI purposes (best expressed by restrictive syntax).  </a:t>
            </a:r>
          </a:p>
          <a:p>
            <a:pPr lvl="1"/>
            <a:r>
              <a:rPr lang="en-US" dirty="0"/>
              <a:t>Restrictive syntax has the advantage of placing an AI provider in violation of a restriction included in the content.</a:t>
            </a:r>
          </a:p>
          <a:p>
            <a:pPr lvl="1"/>
            <a:r>
              <a:rPr lang="en-US" dirty="0"/>
              <a:t>Alternative permissive syntax seems less effective in the light of today’s practice.</a:t>
            </a:r>
          </a:p>
          <a:p>
            <a:r>
              <a:rPr lang="en-US" dirty="0"/>
              <a:t>AI purposes may include: training, content creation (modification, generation), others?  Extensible syntax needed.</a:t>
            </a:r>
          </a:p>
          <a:p>
            <a:r>
              <a:rPr lang="en-US" dirty="0"/>
              <a:t>Also required is extendable syntax to signal the context in which the restriction applies, to express things like:</a:t>
            </a:r>
          </a:p>
          <a:p>
            <a:pPr lvl="1"/>
            <a:r>
              <a:rPr lang="en-US" dirty="0"/>
              <a:t>Content can be used for training in a research/academic context but not in a commercial one</a:t>
            </a:r>
          </a:p>
          <a:p>
            <a:pPr lvl="1"/>
            <a:r>
              <a:rPr lang="en-US" dirty="0"/>
              <a:t>Content can be used for modification </a:t>
            </a:r>
            <a:r>
              <a:rPr lang="en-US"/>
              <a:t>only for </a:t>
            </a:r>
            <a:r>
              <a:rPr lang="en-US" dirty="0"/>
              <a:t>a non-commercial context.</a:t>
            </a:r>
          </a:p>
          <a:p>
            <a:endParaRPr lang="en-US" dirty="0"/>
          </a:p>
        </p:txBody>
      </p:sp>
    </p:spTree>
    <p:extLst>
      <p:ext uri="{BB962C8B-B14F-4D97-AF65-F5344CB8AC3E}">
        <p14:creationId xmlns:p14="http://schemas.microsoft.com/office/powerpoint/2010/main" val="1736381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Syntax</a:t>
            </a:r>
          </a:p>
        </p:txBody>
      </p:sp>
      <p:graphicFrame>
        <p:nvGraphicFramePr>
          <p:cNvPr id="6" name="Table 5">
            <a:extLst>
              <a:ext uri="{FF2B5EF4-FFF2-40B4-BE49-F238E27FC236}">
                <a16:creationId xmlns:a16="http://schemas.microsoft.com/office/drawing/2014/main" id="{C590D25C-7869-474F-68DA-B6F68DFE88D9}"/>
              </a:ext>
            </a:extLst>
          </p:cNvPr>
          <p:cNvGraphicFramePr>
            <a:graphicFrameLocks noGrp="1"/>
          </p:cNvGraphicFramePr>
          <p:nvPr>
            <p:extLst>
              <p:ext uri="{D42A27DB-BD31-4B8C-83A1-F6EECF244321}">
                <p14:modId xmlns:p14="http://schemas.microsoft.com/office/powerpoint/2010/main" val="220579677"/>
              </p:ext>
            </p:extLst>
          </p:nvPr>
        </p:nvGraphicFramePr>
        <p:xfrm>
          <a:off x="3426650" y="589223"/>
          <a:ext cx="5624753" cy="5808091"/>
        </p:xfrm>
        <a:graphic>
          <a:graphicData uri="http://schemas.openxmlformats.org/drawingml/2006/table">
            <a:tbl>
              <a:tblPr firstRow="1" firstCol="1" bandRow="1">
                <a:tableStyleId>{073A0DAA-6AF3-43AB-8588-CEC1D06C72B9}</a:tableStyleId>
              </a:tblPr>
              <a:tblGrid>
                <a:gridCol w="3969573">
                  <a:extLst>
                    <a:ext uri="{9D8B030D-6E8A-4147-A177-3AD203B41FA5}">
                      <a16:colId xmlns:a16="http://schemas.microsoft.com/office/drawing/2014/main" val="2651019181"/>
                    </a:ext>
                  </a:extLst>
                </a:gridCol>
                <a:gridCol w="1655180">
                  <a:extLst>
                    <a:ext uri="{9D8B030D-6E8A-4147-A177-3AD203B41FA5}">
                      <a16:colId xmlns:a16="http://schemas.microsoft.com/office/drawing/2014/main" val="158480656"/>
                    </a:ext>
                  </a:extLst>
                </a:gridCol>
              </a:tblGrid>
              <a:tr h="26807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dirty="0" err="1">
                          <a:effectLst/>
                        </a:rPr>
                        <a:t>AI_usage_restrictions</a:t>
                      </a:r>
                      <a:r>
                        <a:rPr lang="en-GB" sz="1800" dirty="0">
                          <a:effectLst/>
                        </a:rPr>
                        <a:t> ( </a:t>
                      </a:r>
                      <a:r>
                        <a:rPr lang="en-GB" sz="1800" dirty="0" err="1">
                          <a:effectLst/>
                        </a:rPr>
                        <a:t>payloadSize</a:t>
                      </a:r>
                      <a:r>
                        <a:rPr lang="en-GB" sz="1800" dirty="0">
                          <a:effectLst/>
                        </a:rPr>
                        <a:t> ) {</a:t>
                      </a:r>
                      <a:endParaRPr lang="en-US" sz="18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200"/>
                        </a:spcAft>
                      </a:pPr>
                      <a:r>
                        <a:rPr lang="en-GB" sz="1800" dirty="0">
                          <a:effectLst/>
                        </a:rPr>
                        <a:t>Descriptor</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232558365"/>
                  </a:ext>
                </a:extLst>
              </a:tr>
              <a:tr h="26807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dirty="0">
                          <a:effectLst/>
                        </a:rPr>
                        <a:t>    </a:t>
                      </a:r>
                      <a:r>
                        <a:rPr lang="en-GB" sz="1800" dirty="0" err="1">
                          <a:effectLst/>
                        </a:rPr>
                        <a:t>aur_cancel_flag</a:t>
                      </a:r>
                      <a:endParaRPr lang="en-US" sz="18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u(1)</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797812206"/>
                  </a:ext>
                </a:extLst>
              </a:tr>
              <a:tr h="268075">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dirty="0">
                          <a:effectLst/>
                        </a:rPr>
                        <a:t>if (!</a:t>
                      </a:r>
                      <a:r>
                        <a:rPr lang="en-GB" sz="1800" dirty="0" err="1">
                          <a:effectLst/>
                        </a:rPr>
                        <a:t>aur_cancel_flag</a:t>
                      </a:r>
                      <a:r>
                        <a:rPr lang="en-GB" sz="1800" dirty="0">
                          <a:effectLst/>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 </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071864784"/>
                  </a:ext>
                </a:extLst>
              </a:tr>
              <a:tr h="268075">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dirty="0" err="1">
                          <a:effectLst/>
                        </a:rPr>
                        <a:t>aur_persistence_flag</a:t>
                      </a:r>
                      <a:endParaRPr lang="en-US" sz="18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lvl="0" algn="l" hangingPunct="0">
                        <a:spcBef>
                          <a:spcPts val="100"/>
                        </a:spcBef>
                        <a:spcAft>
                          <a:spcPts val="200"/>
                        </a:spcAft>
                      </a:pPr>
                      <a:r>
                        <a:rPr lang="en-GB" sz="1800" dirty="0">
                          <a:effectLst/>
                        </a:rPr>
                        <a:t>u(1)</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165649497"/>
                  </a:ext>
                </a:extLst>
              </a:tr>
              <a:tr h="268075">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dirty="0">
                          <a:effectLst/>
                        </a:rPr>
                        <a:t>	aur_num_restrictions_minus1</a:t>
                      </a:r>
                      <a:endParaRPr lang="en-US" sz="18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u(8)</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4091953084"/>
                  </a:ext>
                </a:extLst>
              </a:tr>
              <a:tr h="321691">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dirty="0">
                          <a:effectLst/>
                        </a:rPr>
                        <a:t>for( </a:t>
                      </a:r>
                      <a:r>
                        <a:rPr lang="en-GB" sz="1800" dirty="0" err="1">
                          <a:effectLst/>
                        </a:rPr>
                        <a:t>i</a:t>
                      </a:r>
                      <a:r>
                        <a:rPr lang="en-GB" sz="1800" dirty="0">
                          <a:effectLst/>
                        </a:rPr>
                        <a:t> = 0; </a:t>
                      </a:r>
                      <a:r>
                        <a:rPr lang="en-GB" sz="1800" dirty="0" err="1">
                          <a:effectLst/>
                        </a:rPr>
                        <a:t>i</a:t>
                      </a:r>
                      <a:r>
                        <a:rPr lang="en-GB" sz="1800" dirty="0">
                          <a:effectLst/>
                        </a:rPr>
                        <a:t> &lt;= aur_num_restrictions_minus1; </a:t>
                      </a:r>
                      <a:r>
                        <a:rPr lang="en-GB" sz="1800" dirty="0" err="1">
                          <a:effectLst/>
                        </a:rPr>
                        <a:t>i</a:t>
                      </a:r>
                      <a:r>
                        <a:rPr lang="en-GB" sz="1800" dirty="0">
                          <a:effectLst/>
                        </a:rPr>
                        <a:t>++ ) {</a:t>
                      </a:r>
                      <a:endParaRPr lang="en-US" sz="18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a:spcBef>
                          <a:spcPts val="100"/>
                        </a:spcBef>
                        <a:spcAft>
                          <a:spcPts val="200"/>
                        </a:spcAft>
                      </a:pPr>
                      <a:r>
                        <a:rPr lang="en-US" sz="1800" dirty="0">
                          <a:effectLst/>
                          <a:highlight>
                            <a:srgbClr val="FFFF00"/>
                          </a:highligh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04957541"/>
                  </a:ext>
                </a:extLst>
              </a:tr>
              <a:tr h="268075">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aur_restriction</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u(16)</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903192723"/>
                  </a:ext>
                </a:extLst>
              </a:tr>
              <a:tr h="268075">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aur_context_present_flag</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u(1)</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303900221"/>
                  </a:ext>
                </a:extLst>
              </a:tr>
              <a:tr h="268075">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if (aur_context_present_flag)</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41744821"/>
                  </a:ext>
                </a:extLst>
              </a:tr>
              <a:tr h="268075">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aur_context</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u(16)</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4074493917"/>
                  </a:ext>
                </a:extLst>
              </a:tr>
              <a:tr h="268075">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862769884"/>
                  </a:ext>
                </a:extLst>
              </a:tr>
              <a:tr h="268075">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aur_contact_info_present_flag</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u(1)</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203292536"/>
                  </a:ext>
                </a:extLst>
              </a:tr>
              <a:tr h="26807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if (aur_contact_info_present_flag)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a:effectLst/>
                        </a:rPr>
                        <a:t> </a:t>
                      </a:r>
                      <a:endParaRPr lang="en-US" sz="18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526415366"/>
                  </a:ext>
                </a:extLst>
              </a:tr>
              <a:tr h="26807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while (!byte_aligned())</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401976404"/>
                  </a:ext>
                </a:extLst>
              </a:tr>
              <a:tr h="26807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aur_payload_bit_equal_to_zero</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f(1)</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028572725"/>
                  </a:ext>
                </a:extLst>
              </a:tr>
              <a:tr h="26807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aur_contact_info</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err="1">
                          <a:effectLst/>
                        </a:rPr>
                        <a:t>st</a:t>
                      </a:r>
                      <a:r>
                        <a:rPr lang="en-GB" sz="1800" dirty="0">
                          <a:effectLst/>
                        </a:rPr>
                        <a:t>(v)</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530043855"/>
                  </a:ext>
                </a:extLst>
              </a:tr>
              <a:tr h="268075">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922509738"/>
                  </a:ext>
                </a:extLst>
              </a:tr>
              <a:tr h="268075">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247337428"/>
                  </a:ext>
                </a:extLst>
              </a:tr>
              <a:tr h="32169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dirty="0">
                          <a:effectLst/>
                        </a:rPr>
                        <a:t>}</a:t>
                      </a:r>
                      <a:endParaRPr lang="en-US" sz="18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a:spcBef>
                          <a:spcPts val="100"/>
                        </a:spcBef>
                        <a:spcAft>
                          <a:spcPts val="200"/>
                        </a:spcAft>
                      </a:pPr>
                      <a:r>
                        <a:rPr lang="en-US" sz="18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98876811"/>
                  </a:ext>
                </a:extLst>
              </a:tr>
            </a:tbl>
          </a:graphicData>
        </a:graphic>
      </p:graphicFrame>
    </p:spTree>
    <p:extLst>
      <p:ext uri="{BB962C8B-B14F-4D97-AF65-F5344CB8AC3E}">
        <p14:creationId xmlns:p14="http://schemas.microsoft.com/office/powerpoint/2010/main" val="3272432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Semantics 1/4</a:t>
            </a:r>
          </a:p>
        </p:txBody>
      </p:sp>
      <p:sp>
        <p:nvSpPr>
          <p:cNvPr id="3" name="Content Placeholder 2"/>
          <p:cNvSpPr>
            <a:spLocks noGrp="1"/>
          </p:cNvSpPr>
          <p:nvPr>
            <p:ph idx="1"/>
          </p:nvPr>
        </p:nvSpPr>
        <p:spPr/>
        <p:txBody>
          <a:bodyPr>
            <a:normAutofit fontScale="92500" lnSpcReduction="20000"/>
          </a:bodyPr>
          <a:lstStyle/>
          <a:p>
            <a:pPr marL="0" marR="0" indent="0">
              <a:spcBef>
                <a:spcPts val="0"/>
              </a:spcBef>
              <a:spcAft>
                <a:spcPts val="0"/>
              </a:spcAft>
              <a:buNone/>
            </a:pPr>
            <a:r>
              <a:rPr lang="en-CA" sz="1900" dirty="0">
                <a:effectLst/>
                <a:ea typeface="Times New Roman" panose="02020603050405020304" pitchFamily="18" charset="0"/>
              </a:rPr>
              <a:t>The artificial intelligence (AI) usage restrictions SEI message signals restriction and optional context and contact information for usage by AI applications. </a:t>
            </a:r>
            <a:endParaRPr lang="en-US" sz="1900" dirty="0">
              <a:effectLst/>
              <a:ea typeface="Times New Roman" panose="02020603050405020304" pitchFamily="18" charset="0"/>
            </a:endParaRPr>
          </a:p>
          <a:p>
            <a:pPr marL="0" marR="0" indent="0">
              <a:spcBef>
                <a:spcPts val="0"/>
              </a:spcBef>
              <a:spcAft>
                <a:spcPts val="0"/>
              </a:spcAft>
              <a:buNone/>
            </a:pPr>
            <a:endParaRPr lang="en-US" sz="1900" dirty="0">
              <a:effectLst/>
              <a:ea typeface="Times New Roman" panose="02020603050405020304" pitchFamily="18" charset="0"/>
            </a:endParaRPr>
          </a:p>
          <a:p>
            <a:pPr marL="0" marR="0" indent="0">
              <a:spcBef>
                <a:spcPts val="0"/>
              </a:spcBef>
              <a:spcAft>
                <a:spcPts val="0"/>
              </a:spcAft>
              <a:buNone/>
            </a:pPr>
            <a:r>
              <a:rPr lang="en-CA" sz="1900" b="1" dirty="0" err="1">
                <a:effectLst/>
                <a:ea typeface="Times New Roman" panose="02020603050405020304" pitchFamily="18" charset="0"/>
              </a:rPr>
              <a:t>aur_cancel_flag</a:t>
            </a:r>
            <a:r>
              <a:rPr lang="en-CA" sz="1900" dirty="0">
                <a:effectLst/>
                <a:ea typeface="Times New Roman" panose="02020603050405020304" pitchFamily="18" charset="0"/>
              </a:rPr>
              <a:t> </a:t>
            </a:r>
            <a:r>
              <a:rPr lang="en-US" sz="1900" dirty="0">
                <a:effectLst/>
                <a:ea typeface="Times New Roman" panose="02020603050405020304" pitchFamily="18" charset="0"/>
              </a:rPr>
              <a:t>equal to 1 specifies that the SEI message cancels the persistence of any previous AI usage restrictions SEI message in output order. </a:t>
            </a:r>
            <a:r>
              <a:rPr lang="en-US" sz="1900" dirty="0" err="1">
                <a:effectLst/>
                <a:ea typeface="Times New Roman" panose="02020603050405020304" pitchFamily="18" charset="0"/>
              </a:rPr>
              <a:t>aur_cancel_flag</a:t>
            </a:r>
            <a:r>
              <a:rPr lang="en-US" sz="1900" dirty="0">
                <a:effectLst/>
                <a:ea typeface="Times New Roman" panose="02020603050405020304" pitchFamily="18" charset="0"/>
              </a:rPr>
              <a:t> equal to 0 specifies that AI usage restriction information follows. </a:t>
            </a:r>
          </a:p>
          <a:p>
            <a:pPr marL="0" marR="0">
              <a:spcBef>
                <a:spcPts val="0"/>
              </a:spcBef>
              <a:spcAft>
                <a:spcPts val="0"/>
              </a:spcAft>
            </a:pPr>
            <a:endParaRPr lang="en-US" sz="1900" dirty="0">
              <a:effectLst/>
              <a:ea typeface="Times New Roman" panose="02020603050405020304" pitchFamily="18" charset="0"/>
            </a:endParaRPr>
          </a:p>
          <a:p>
            <a:pPr marL="0" marR="0" indent="0">
              <a:spcBef>
                <a:spcPts val="0"/>
              </a:spcBef>
              <a:spcAft>
                <a:spcPts val="0"/>
              </a:spcAft>
              <a:buNone/>
            </a:pPr>
            <a:r>
              <a:rPr lang="en-US" sz="1900" b="1" dirty="0" err="1">
                <a:effectLst/>
                <a:ea typeface="Times New Roman" panose="02020603050405020304" pitchFamily="18" charset="0"/>
              </a:rPr>
              <a:t>aur_persistence_flag</a:t>
            </a:r>
            <a:r>
              <a:rPr lang="en-US" sz="1900" dirty="0">
                <a:effectLst/>
                <a:ea typeface="Times New Roman" panose="02020603050405020304" pitchFamily="18" charset="0"/>
              </a:rPr>
              <a:t> specifies the persistence of the AI usage restrictions SEI message for the current layer.</a:t>
            </a:r>
          </a:p>
          <a:p>
            <a:pPr marL="0" marR="0" indent="0">
              <a:spcBef>
                <a:spcPts val="0"/>
              </a:spcBef>
              <a:spcAft>
                <a:spcPts val="0"/>
              </a:spcAft>
              <a:buNone/>
            </a:pPr>
            <a:r>
              <a:rPr lang="en-US" sz="1900" dirty="0" err="1">
                <a:effectLst/>
                <a:ea typeface="Times New Roman" panose="02020603050405020304" pitchFamily="18" charset="0"/>
              </a:rPr>
              <a:t>aur_persistence_flag</a:t>
            </a:r>
            <a:r>
              <a:rPr lang="en-US" sz="1900" dirty="0">
                <a:effectLst/>
                <a:ea typeface="Times New Roman" panose="02020603050405020304" pitchFamily="18" charset="0"/>
              </a:rPr>
              <a:t> equal to 0 specifies that the AI usage restrictions SEI message applies to the current decoded picture only.</a:t>
            </a:r>
          </a:p>
          <a:p>
            <a:pPr marL="0" marR="0" indent="0">
              <a:spcBef>
                <a:spcPts val="0"/>
              </a:spcBef>
              <a:spcAft>
                <a:spcPts val="0"/>
              </a:spcAft>
              <a:buNone/>
            </a:pPr>
            <a:endParaRPr lang="en-US" sz="1900" dirty="0">
              <a:effectLst/>
              <a:ea typeface="Times New Roman" panose="02020603050405020304" pitchFamily="18" charset="0"/>
            </a:endParaRPr>
          </a:p>
          <a:p>
            <a:pPr marL="0" marR="0" indent="0">
              <a:spcBef>
                <a:spcPts val="0"/>
              </a:spcBef>
              <a:spcAft>
                <a:spcPts val="0"/>
              </a:spcAft>
              <a:buNone/>
            </a:pPr>
            <a:r>
              <a:rPr lang="en-US" sz="1900" dirty="0" err="1">
                <a:effectLst/>
                <a:ea typeface="Times New Roman" panose="02020603050405020304" pitchFamily="18" charset="0"/>
              </a:rPr>
              <a:t>aur_persistence_flag</a:t>
            </a:r>
            <a:r>
              <a:rPr lang="en-US" sz="1900" dirty="0">
                <a:effectLst/>
                <a:ea typeface="Times New Roman" panose="02020603050405020304" pitchFamily="18" charset="0"/>
              </a:rPr>
              <a:t> equal to 1 specifies that the AI usage restrictions SEI message applies to the current decoded picture and persists for all subsequent pictures of the current layer in output order until one or more of the following conditions are true:</a:t>
            </a:r>
          </a:p>
          <a:p>
            <a:pPr marL="0" marR="0" indent="0">
              <a:spcBef>
                <a:spcPts val="0"/>
              </a:spcBef>
              <a:spcAft>
                <a:spcPts val="0"/>
              </a:spcAft>
              <a:buNone/>
            </a:pPr>
            <a:endParaRPr lang="en-US" sz="1900" dirty="0">
              <a:effectLst/>
              <a:ea typeface="Times New Roman" panose="02020603050405020304" pitchFamily="18" charset="0"/>
            </a:endParaRPr>
          </a:p>
          <a:p>
            <a:pPr marL="0" marR="0" indent="0" algn="just" hangingPunct="0">
              <a:spcBef>
                <a:spcPts val="430"/>
              </a:spcBef>
              <a:spcAft>
                <a:spcPts val="0"/>
              </a:spcAft>
              <a:buNone/>
              <a:tabLst>
                <a:tab pos="504190" algn="l"/>
                <a:tab pos="756285" algn="l"/>
                <a:tab pos="1008380" algn="l"/>
                <a:tab pos="1260475" algn="l"/>
                <a:tab pos="270510" algn="l"/>
                <a:tab pos="1008380" algn="l"/>
                <a:tab pos="1260475" algn="l"/>
              </a:tabLst>
            </a:pPr>
            <a:r>
              <a:rPr lang="en-GB" sz="1900" dirty="0">
                <a:effectLst/>
                <a:ea typeface="SimSun" panose="02010600030101010101" pitchFamily="2" charset="-122"/>
              </a:rPr>
              <a:t>–	A new CLVS of the current layer begins.</a:t>
            </a:r>
            <a:endParaRPr lang="en-US" sz="1900" dirty="0">
              <a:effectLst/>
              <a:ea typeface="SimSun" panose="02010600030101010101" pitchFamily="2" charset="-122"/>
            </a:endParaRPr>
          </a:p>
          <a:p>
            <a:pPr marL="0" marR="0" indent="0" algn="just" hangingPunct="0">
              <a:spcBef>
                <a:spcPts val="430"/>
              </a:spcBef>
              <a:spcAft>
                <a:spcPts val="0"/>
              </a:spcAft>
              <a:buNone/>
              <a:tabLst>
                <a:tab pos="504190" algn="l"/>
                <a:tab pos="756285" algn="l"/>
                <a:tab pos="1008380" algn="l"/>
                <a:tab pos="1260475" algn="l"/>
              </a:tabLst>
            </a:pPr>
            <a:r>
              <a:rPr lang="en-GB" sz="1900" dirty="0">
                <a:effectLst/>
                <a:ea typeface="SimSun" panose="02010600030101010101" pitchFamily="2" charset="-122"/>
              </a:rPr>
              <a:t>–	The bitstream ends.</a:t>
            </a:r>
            <a:endParaRPr lang="en-US" sz="1900" dirty="0">
              <a:effectLst/>
              <a:ea typeface="SimSun" panose="02010600030101010101" pitchFamily="2" charset="-122"/>
            </a:endParaRPr>
          </a:p>
          <a:p>
            <a:pPr marL="0" marR="0" indent="0" algn="just" hangingPunct="0">
              <a:spcBef>
                <a:spcPts val="430"/>
              </a:spcBef>
              <a:spcAft>
                <a:spcPts val="0"/>
              </a:spcAft>
              <a:buNone/>
              <a:tabLst>
                <a:tab pos="504190" algn="l"/>
                <a:tab pos="756285" algn="l"/>
                <a:tab pos="1008380" algn="l"/>
                <a:tab pos="1260475" algn="l"/>
                <a:tab pos="270510" algn="l"/>
                <a:tab pos="1008380" algn="l"/>
                <a:tab pos="1260475" algn="l"/>
              </a:tabLst>
            </a:pPr>
            <a:r>
              <a:rPr lang="en-GB" sz="1900" dirty="0">
                <a:effectLst/>
                <a:ea typeface="SimSun" panose="02010600030101010101" pitchFamily="2" charset="-122"/>
              </a:rPr>
              <a:t>–	A picture in the current layer in an AU associated with an ICC profile SEI message is output that follows 	the current picture in output order.</a:t>
            </a:r>
            <a:endParaRPr lang="en-US" sz="1900" dirty="0">
              <a:effectLst/>
              <a:ea typeface="SimSun" panose="02010600030101010101" pitchFamily="2" charset="-122"/>
            </a:endParaRPr>
          </a:p>
          <a:p>
            <a:pPr marL="0" indent="0">
              <a:buNone/>
            </a:pPr>
            <a:endParaRPr lang="en-US" sz="1800" b="0" i="0" u="none" strike="noStrike" dirty="0">
              <a:effectLst/>
              <a:latin typeface="Aptos" panose="020B0004020202020204" pitchFamily="34" charset="0"/>
            </a:endParaRPr>
          </a:p>
        </p:txBody>
      </p:sp>
    </p:spTree>
    <p:extLst>
      <p:ext uri="{BB962C8B-B14F-4D97-AF65-F5344CB8AC3E}">
        <p14:creationId xmlns:p14="http://schemas.microsoft.com/office/powerpoint/2010/main" val="1096997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Semantics 2/4</a:t>
            </a:r>
          </a:p>
        </p:txBody>
      </p:sp>
      <p:sp>
        <p:nvSpPr>
          <p:cNvPr id="3" name="Content Placeholder 2"/>
          <p:cNvSpPr>
            <a:spLocks noGrp="1"/>
          </p:cNvSpPr>
          <p:nvPr>
            <p:ph idx="1"/>
          </p:nvPr>
        </p:nvSpPr>
        <p:spPr>
          <a:xfrm>
            <a:off x="838200" y="1655183"/>
            <a:ext cx="10515600" cy="2511707"/>
          </a:xfrm>
        </p:spPr>
        <p:txBody>
          <a:bodyPr>
            <a:normAutofit fontScale="92500" lnSpcReduction="10000"/>
          </a:bodyPr>
          <a:lstStyle/>
          <a:p>
            <a:pPr marL="0" marR="0" indent="0">
              <a:spcBef>
                <a:spcPts val="0"/>
              </a:spcBef>
              <a:spcAft>
                <a:spcPts val="0"/>
              </a:spcAft>
              <a:buNone/>
            </a:pPr>
            <a:r>
              <a:rPr lang="en-US" sz="1800" b="1" dirty="0">
                <a:effectLst/>
                <a:ea typeface="Times New Roman" panose="02020603050405020304" pitchFamily="18" charset="0"/>
              </a:rPr>
              <a:t>aur_num_restrictions_minus1 </a:t>
            </a:r>
            <a:r>
              <a:rPr lang="en-US" sz="1800" dirty="0">
                <a:effectLst/>
                <a:ea typeface="Times New Roman" panose="02020603050405020304" pitchFamily="18" charset="0"/>
              </a:rPr>
              <a:t>plus one </a:t>
            </a:r>
            <a:r>
              <a:rPr lang="en-GB" sz="1800" dirty="0">
                <a:effectLst/>
                <a:ea typeface="Times New Roman" panose="02020603050405020304" pitchFamily="18" charset="0"/>
              </a:rPr>
              <a:t>specifies the number of restriction entries that follow.</a:t>
            </a:r>
            <a:endParaRPr lang="en-US" sz="1800" dirty="0">
              <a:effectLst/>
              <a:ea typeface="Times New Roman" panose="02020603050405020304" pitchFamily="18" charset="0"/>
            </a:endParaRPr>
          </a:p>
          <a:p>
            <a:pPr marL="0" marR="0" indent="0">
              <a:spcBef>
                <a:spcPts val="0"/>
              </a:spcBef>
              <a:spcAft>
                <a:spcPts val="0"/>
              </a:spcAft>
              <a:buNone/>
            </a:pPr>
            <a:r>
              <a:rPr lang="en-GB" sz="1800" dirty="0">
                <a:effectLst/>
                <a:ea typeface="Times New Roman" panose="02020603050405020304" pitchFamily="18" charset="0"/>
              </a:rPr>
              <a:t> </a:t>
            </a:r>
            <a:r>
              <a:rPr lang="en-US" sz="1800" dirty="0">
                <a:solidFill>
                  <a:srgbClr val="000000"/>
                </a:solidFill>
                <a:effectLst/>
                <a:ea typeface="Times New Roman" panose="02020603050405020304" pitchFamily="18" charset="0"/>
              </a:rPr>
              <a:t>in Table xx, </a:t>
            </a:r>
            <a:endParaRPr lang="en-US" sz="1800" b="0" i="0" u="none" strike="noStrike" dirty="0">
              <a:solidFill>
                <a:srgbClr val="000000"/>
              </a:solidFill>
            </a:endParaRP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b="1" dirty="0" err="1">
                <a:effectLst/>
                <a:latin typeface="Times New Roman" panose="02020603050405020304" pitchFamily="18" charset="0"/>
                <a:ea typeface="Times New Roman" panose="02020603050405020304" pitchFamily="18" charset="0"/>
              </a:rPr>
              <a:t>aur_restriction</a:t>
            </a:r>
            <a:r>
              <a:rPr lang="en-US" sz="1800" b="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indicates the restriction </a:t>
            </a:r>
            <a:r>
              <a:rPr lang="en-US" sz="1900" dirty="0">
                <a:effectLst/>
                <a:ea typeface="Times New Roman" panose="02020603050405020304" pitchFamily="18" charset="0"/>
              </a:rPr>
              <a:t>as specified in Table xx, where (</a:t>
            </a:r>
            <a:r>
              <a:rPr lang="en-US" sz="1900" dirty="0" err="1">
                <a:effectLst/>
                <a:ea typeface="Times New Roman" panose="02020603050405020304" pitchFamily="18" charset="0"/>
              </a:rPr>
              <a:t>aur_restriction</a:t>
            </a:r>
            <a:r>
              <a:rPr lang="en-US" sz="1900" dirty="0">
                <a:effectLst/>
                <a:ea typeface="Times New Roman" panose="02020603050405020304" pitchFamily="18" charset="0"/>
              </a:rPr>
              <a:t> &amp; </a:t>
            </a:r>
            <a:r>
              <a:rPr lang="en-US" sz="1900" dirty="0" err="1">
                <a:effectLst/>
                <a:ea typeface="Times New Roman" panose="02020603050405020304" pitchFamily="18" charset="0"/>
              </a:rPr>
              <a:t>bitMask</a:t>
            </a:r>
            <a:r>
              <a:rPr lang="en-US" sz="1900" dirty="0">
                <a:effectLst/>
                <a:ea typeface="Times New Roman" panose="02020603050405020304" pitchFamily="18" charset="0"/>
              </a:rPr>
              <a:t> ) not equal to zero indicates that the restriction associated with the </a:t>
            </a:r>
            <a:r>
              <a:rPr lang="en-US" sz="1900" dirty="0" err="1">
                <a:effectLst/>
                <a:ea typeface="Times New Roman" panose="02020603050405020304" pitchFamily="18" charset="0"/>
              </a:rPr>
              <a:t>bitMask</a:t>
            </a:r>
            <a:r>
              <a:rPr lang="en-US" sz="1900" dirty="0">
                <a:effectLst/>
                <a:ea typeface="Times New Roman" panose="02020603050405020304" pitchFamily="18" charset="0"/>
              </a:rPr>
              <a:t> value in Table xx exists. When </a:t>
            </a:r>
            <a:r>
              <a:rPr lang="en-US" sz="1900" dirty="0" err="1">
                <a:effectLst/>
                <a:ea typeface="Times New Roman" panose="02020603050405020304" pitchFamily="18" charset="0"/>
              </a:rPr>
              <a:t>aur_restriction</a:t>
            </a:r>
            <a:r>
              <a:rPr lang="en-US" sz="1900" dirty="0">
                <a:effectLst/>
                <a:ea typeface="Times New Roman" panose="02020603050405020304" pitchFamily="18" charset="0"/>
              </a:rPr>
              <a:t> is greater than zero and ( </a:t>
            </a:r>
            <a:r>
              <a:rPr lang="en-US" sz="1900" dirty="0" err="1">
                <a:effectLst/>
                <a:ea typeface="Times New Roman" panose="02020603050405020304" pitchFamily="18" charset="0"/>
              </a:rPr>
              <a:t>aur_restriction</a:t>
            </a:r>
            <a:r>
              <a:rPr lang="en-US" sz="1900" dirty="0">
                <a:effectLst/>
                <a:ea typeface="Times New Roman" panose="02020603050405020304" pitchFamily="18" charset="0"/>
              </a:rPr>
              <a:t> &amp; </a:t>
            </a:r>
            <a:r>
              <a:rPr lang="en-US" sz="1900" dirty="0" err="1">
                <a:effectLst/>
                <a:ea typeface="Times New Roman" panose="02020603050405020304" pitchFamily="18" charset="0"/>
              </a:rPr>
              <a:t>bitMask</a:t>
            </a:r>
            <a:r>
              <a:rPr lang="en-US" sz="1900" dirty="0">
                <a:effectLst/>
                <a:ea typeface="Times New Roman" panose="02020603050405020304" pitchFamily="18" charset="0"/>
              </a:rPr>
              <a:t> ) is equal to zero, the restriction associated with the </a:t>
            </a:r>
            <a:r>
              <a:rPr lang="en-US" sz="1900" dirty="0" err="1">
                <a:effectLst/>
                <a:ea typeface="Times New Roman" panose="02020603050405020304" pitchFamily="18" charset="0"/>
              </a:rPr>
              <a:t>bitMask</a:t>
            </a:r>
            <a:r>
              <a:rPr lang="en-US" sz="1900" dirty="0">
                <a:effectLst/>
                <a:ea typeface="Times New Roman" panose="02020603050405020304" pitchFamily="18" charset="0"/>
              </a:rPr>
              <a:t> value is not applicable. Values of 8 to 65 535, inclusive, for </a:t>
            </a:r>
            <a:r>
              <a:rPr lang="en-US" sz="1900" dirty="0" err="1">
                <a:effectLst/>
                <a:ea typeface="Times New Roman" panose="02020603050405020304" pitchFamily="18" charset="0"/>
              </a:rPr>
              <a:t>aur_restriction</a:t>
            </a:r>
            <a:r>
              <a:rPr lang="en-US" sz="1900" dirty="0">
                <a:effectLst/>
                <a:ea typeface="Times New Roman" panose="02020603050405020304" pitchFamily="18" charset="0"/>
              </a:rPr>
              <a:t> are reserved for future use by ITU-T | ISO/IEC and shall not be present in bitstreams conforming to this version of this Specification. Decoders conforming to this version of this Specification shall ignore AI usage restriction messages with </a:t>
            </a:r>
            <a:r>
              <a:rPr lang="en-US" sz="1900" dirty="0" err="1">
                <a:effectLst/>
                <a:ea typeface="Times New Roman" panose="02020603050405020304" pitchFamily="18" charset="0"/>
              </a:rPr>
              <a:t>aur_restriction</a:t>
            </a:r>
            <a:r>
              <a:rPr lang="en-US" sz="1900" dirty="0">
                <a:effectLst/>
                <a:ea typeface="Times New Roman" panose="02020603050405020304" pitchFamily="18" charset="0"/>
              </a:rPr>
              <a:t> in the range of 8 to 65 535, inclusive.</a:t>
            </a: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900" dirty="0">
                <a:effectLst/>
                <a:ea typeface="Times New Roman" panose="02020603050405020304" pitchFamily="18" charset="0"/>
              </a:rPr>
              <a:t> </a:t>
            </a: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900" dirty="0" err="1">
                <a:effectLst/>
                <a:ea typeface="Times New Roman" panose="02020603050405020304" pitchFamily="18" charset="0"/>
              </a:rPr>
              <a:t>aur_restriction</a:t>
            </a:r>
            <a:r>
              <a:rPr lang="en-US" sz="1900" dirty="0">
                <a:effectLst/>
                <a:ea typeface="Times New Roman" panose="02020603050405020304" pitchFamily="18" charset="0"/>
              </a:rPr>
              <a:t> shall not be equal to 0.</a:t>
            </a:r>
          </a:p>
          <a:p>
            <a:pPr marL="0" indent="0">
              <a:buNone/>
            </a:pPr>
            <a:endParaRPr lang="en-US" sz="1800" b="0" i="0" u="none" strike="noStrike" dirty="0">
              <a:effectLst/>
              <a:latin typeface="Aptos" panose="020B0004020202020204" pitchFamily="34" charset="0"/>
            </a:endParaRPr>
          </a:p>
        </p:txBody>
      </p:sp>
      <p:graphicFrame>
        <p:nvGraphicFramePr>
          <p:cNvPr id="10" name="Table 9">
            <a:extLst>
              <a:ext uri="{FF2B5EF4-FFF2-40B4-BE49-F238E27FC236}">
                <a16:creationId xmlns:a16="http://schemas.microsoft.com/office/drawing/2014/main" id="{EA0BAC86-AD00-C187-0D04-6CC9128A2492}"/>
              </a:ext>
            </a:extLst>
          </p:cNvPr>
          <p:cNvGraphicFramePr>
            <a:graphicFrameLocks noGrp="1"/>
          </p:cNvGraphicFramePr>
          <p:nvPr>
            <p:extLst>
              <p:ext uri="{D42A27DB-BD31-4B8C-83A1-F6EECF244321}">
                <p14:modId xmlns:p14="http://schemas.microsoft.com/office/powerpoint/2010/main" val="902628478"/>
              </p:ext>
            </p:extLst>
          </p:nvPr>
        </p:nvGraphicFramePr>
        <p:xfrm>
          <a:off x="1743075" y="4409956"/>
          <a:ext cx="8372475" cy="2143511"/>
        </p:xfrm>
        <a:graphic>
          <a:graphicData uri="http://schemas.openxmlformats.org/drawingml/2006/table">
            <a:tbl>
              <a:tblPr firstRow="1" firstCol="1" lastRow="1" lastCol="1" bandRow="1" bandCol="1">
                <a:tableStyleId>{073A0DAA-6AF3-43AB-8588-CEC1D06C72B9}</a:tableStyleId>
              </a:tblPr>
              <a:tblGrid>
                <a:gridCol w="2539558">
                  <a:extLst>
                    <a:ext uri="{9D8B030D-6E8A-4147-A177-3AD203B41FA5}">
                      <a16:colId xmlns:a16="http://schemas.microsoft.com/office/drawing/2014/main" val="2163791114"/>
                    </a:ext>
                  </a:extLst>
                </a:gridCol>
                <a:gridCol w="5832917">
                  <a:extLst>
                    <a:ext uri="{9D8B030D-6E8A-4147-A177-3AD203B41FA5}">
                      <a16:colId xmlns:a16="http://schemas.microsoft.com/office/drawing/2014/main" val="1214403274"/>
                    </a:ext>
                  </a:extLst>
                </a:gridCol>
              </a:tblGrid>
              <a:tr h="597659">
                <a:tc>
                  <a:txBody>
                    <a:bodyPr/>
                    <a:lstStyle/>
                    <a:p>
                      <a:pPr marL="0" marR="0" algn="ctr">
                        <a:spcBef>
                          <a:spcPts val="400"/>
                        </a:spcBef>
                        <a:spcAft>
                          <a:spcPts val="400"/>
                        </a:spcAft>
                        <a:tabLst>
                          <a:tab pos="180340" algn="l"/>
                          <a:tab pos="360045" algn="l"/>
                          <a:tab pos="540385" algn="l"/>
                          <a:tab pos="720090" algn="l"/>
                          <a:tab pos="1080135" algn="l"/>
                          <a:tab pos="1440180" algn="l"/>
                          <a:tab pos="1620520" algn="l"/>
                          <a:tab pos="1800225" algn="l"/>
                          <a:tab pos="1980565" algn="l"/>
                          <a:tab pos="2160270" algn="l"/>
                          <a:tab pos="2340610" algn="l"/>
                        </a:tabLst>
                      </a:pPr>
                      <a:r>
                        <a:rPr lang="en-CA" sz="1800" dirty="0">
                          <a:effectLst/>
                        </a:rPr>
                        <a:t>Bitmask</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400"/>
                        </a:spcBef>
                        <a:spcAft>
                          <a:spcPts val="400"/>
                        </a:spcAft>
                        <a:tabLst>
                          <a:tab pos="180340" algn="l"/>
                          <a:tab pos="360045" algn="l"/>
                          <a:tab pos="540385" algn="l"/>
                          <a:tab pos="720090" algn="l"/>
                          <a:tab pos="1080135" algn="l"/>
                          <a:tab pos="1440180" algn="l"/>
                          <a:tab pos="1620520" algn="l"/>
                          <a:tab pos="1800225" algn="l"/>
                          <a:tab pos="1980565" algn="l"/>
                          <a:tab pos="2160270" algn="l"/>
                          <a:tab pos="2340610" algn="l"/>
                        </a:tabLst>
                      </a:pPr>
                      <a:r>
                        <a:rPr lang="en-CA" sz="1800" dirty="0">
                          <a:effectLst/>
                        </a:rPr>
                        <a:t>Interpretation</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17677732"/>
                  </a:ext>
                </a:extLst>
              </a:tr>
              <a:tr h="553388">
                <a:tc>
                  <a:txBody>
                    <a:bodyPr/>
                    <a:lstStyle/>
                    <a:p>
                      <a:pPr marL="0" marR="0" algn="just">
                        <a:lnSpc>
                          <a:spcPts val="950"/>
                        </a:lnSpc>
                        <a:spcBef>
                          <a:spcPts val="200"/>
                        </a:spcBef>
                        <a:spcAft>
                          <a:spcPts val="200"/>
                        </a:spcAft>
                      </a:pPr>
                      <a:r>
                        <a:rPr lang="en-CA" sz="1800" dirty="0">
                          <a:effectLst/>
                        </a:rPr>
                        <a:t>0x0001</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Do not use for AI training</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98090641"/>
                  </a:ext>
                </a:extLst>
              </a:tr>
              <a:tr h="553388">
                <a:tc>
                  <a:txBody>
                    <a:bodyPr/>
                    <a:lstStyle/>
                    <a:p>
                      <a:pPr marL="0" marR="0" algn="just">
                        <a:lnSpc>
                          <a:spcPts val="950"/>
                        </a:lnSpc>
                        <a:spcBef>
                          <a:spcPts val="200"/>
                        </a:spcBef>
                        <a:spcAft>
                          <a:spcPts val="200"/>
                        </a:spcAft>
                      </a:pPr>
                      <a:r>
                        <a:rPr lang="en-CA" sz="1800">
                          <a:effectLst/>
                        </a:rPr>
                        <a:t>0x0002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Do not use for generative (modification or creation) AI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187733779"/>
                  </a:ext>
                </a:extLst>
              </a:tr>
              <a:tr h="439076">
                <a:tc>
                  <a:txBody>
                    <a:bodyPr/>
                    <a:lstStyle/>
                    <a:p>
                      <a:pPr marL="0" marR="0" algn="just">
                        <a:lnSpc>
                          <a:spcPts val="950"/>
                        </a:lnSpc>
                        <a:spcBef>
                          <a:spcPts val="200"/>
                        </a:spcBef>
                        <a:spcAft>
                          <a:spcPts val="200"/>
                        </a:spcAft>
                      </a:pPr>
                      <a:r>
                        <a:rPr lang="en-CA" sz="1800" dirty="0">
                          <a:effectLst/>
                        </a:rPr>
                        <a:t>0x0004</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Do not use in any AI application</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11576181"/>
                  </a:ext>
                </a:extLst>
              </a:tr>
            </a:tbl>
          </a:graphicData>
        </a:graphic>
      </p:graphicFrame>
    </p:spTree>
    <p:extLst>
      <p:ext uri="{BB962C8B-B14F-4D97-AF65-F5344CB8AC3E}">
        <p14:creationId xmlns:p14="http://schemas.microsoft.com/office/powerpoint/2010/main" val="635807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Semantics 3/4</a:t>
            </a:r>
          </a:p>
        </p:txBody>
      </p:sp>
      <p:sp>
        <p:nvSpPr>
          <p:cNvPr id="3" name="Content Placeholder 2"/>
          <p:cNvSpPr>
            <a:spLocks noGrp="1"/>
          </p:cNvSpPr>
          <p:nvPr>
            <p:ph idx="1"/>
          </p:nvPr>
        </p:nvSpPr>
        <p:spPr>
          <a:xfrm>
            <a:off x="838200" y="1559404"/>
            <a:ext cx="10515600" cy="2213940"/>
          </a:xfrm>
        </p:spPr>
        <p:txBody>
          <a:bodyPr>
            <a:normAutofit fontScale="92500" lnSpcReduction="10000"/>
          </a:bodyPr>
          <a:lstStyle/>
          <a:p>
            <a:pPr marL="0" marR="0" indent="0">
              <a:spcBef>
                <a:spcPts val="0"/>
              </a:spcBef>
              <a:spcAft>
                <a:spcPts val="0"/>
              </a:spcAft>
              <a:buNone/>
            </a:pPr>
            <a:r>
              <a:rPr lang="en-US" sz="1800" b="1" dirty="0" err="1">
                <a:effectLst/>
                <a:ea typeface="Times New Roman" panose="02020603050405020304" pitchFamily="18" charset="0"/>
              </a:rPr>
              <a:t>aur_context_present_flag</a:t>
            </a:r>
            <a:r>
              <a:rPr lang="en-US" sz="1800" b="1" dirty="0">
                <a:effectLst/>
                <a:ea typeface="Times New Roman" panose="02020603050405020304" pitchFamily="18" charset="0"/>
              </a:rPr>
              <a:t> </a:t>
            </a:r>
            <a:r>
              <a:rPr lang="en-US" sz="1800" dirty="0">
                <a:effectLst/>
                <a:ea typeface="Times New Roman" panose="02020603050405020304" pitchFamily="18" charset="0"/>
              </a:rPr>
              <a:t>indicates the presence of context information for the value in </a:t>
            </a:r>
            <a:r>
              <a:rPr lang="en-US" sz="1800" dirty="0" err="1">
                <a:effectLst/>
                <a:ea typeface="Times New Roman" panose="02020603050405020304" pitchFamily="18" charset="0"/>
              </a:rPr>
              <a:t>aur_restriction</a:t>
            </a:r>
            <a:r>
              <a:rPr lang="en-US" sz="1800" dirty="0">
                <a:effectLst/>
                <a:ea typeface="Times New Roman" panose="02020603050405020304" pitchFamily="18" charset="0"/>
              </a:rPr>
              <a:t>.</a:t>
            </a: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800" dirty="0">
              <a:ea typeface="Times New Roman" panose="02020603050405020304" pitchFamily="18" charset="0"/>
            </a:endParaRP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b="1" dirty="0" err="1">
                <a:effectLst/>
                <a:ea typeface="Times New Roman" panose="02020603050405020304" pitchFamily="18" charset="0"/>
              </a:rPr>
              <a:t>aur_context</a:t>
            </a:r>
            <a:r>
              <a:rPr lang="en-US" sz="1800" b="1" dirty="0">
                <a:effectLst/>
                <a:ea typeface="Times New Roman" panose="02020603050405020304" pitchFamily="18" charset="0"/>
              </a:rPr>
              <a:t> </a:t>
            </a:r>
            <a:r>
              <a:rPr lang="en-US" sz="1800" dirty="0">
                <a:effectLst/>
                <a:ea typeface="Times New Roman" panose="02020603050405020304" pitchFamily="18" charset="0"/>
              </a:rPr>
              <a:t>indicates the context for </a:t>
            </a:r>
            <a:r>
              <a:rPr lang="en-US" sz="1800" dirty="0" err="1">
                <a:effectLst/>
                <a:ea typeface="Times New Roman" panose="02020603050405020304" pitchFamily="18" charset="0"/>
              </a:rPr>
              <a:t>aur_restriction</a:t>
            </a:r>
            <a:r>
              <a:rPr lang="en-US" sz="1800" dirty="0">
                <a:effectLst/>
                <a:ea typeface="Times New Roman" panose="02020603050405020304" pitchFamily="18" charset="0"/>
              </a:rPr>
              <a:t>  as specified in Table </a:t>
            </a:r>
            <a:r>
              <a:rPr lang="en-US" sz="1800" dirty="0" err="1">
                <a:effectLst/>
                <a:ea typeface="Times New Roman" panose="02020603050405020304" pitchFamily="18" charset="0"/>
              </a:rPr>
              <a:t>xy</a:t>
            </a:r>
            <a:r>
              <a:rPr lang="en-US" sz="1800" dirty="0">
                <a:effectLst/>
                <a:ea typeface="Times New Roman" panose="02020603050405020304" pitchFamily="18" charset="0"/>
              </a:rPr>
              <a:t>, where (</a:t>
            </a:r>
            <a:r>
              <a:rPr lang="en-US" sz="1800" dirty="0" err="1">
                <a:effectLst/>
                <a:ea typeface="Times New Roman" panose="02020603050405020304" pitchFamily="18" charset="0"/>
              </a:rPr>
              <a:t>aur_context</a:t>
            </a:r>
            <a:r>
              <a:rPr lang="en-US" sz="1800" dirty="0">
                <a:effectLst/>
                <a:ea typeface="Times New Roman" panose="02020603050405020304" pitchFamily="18" charset="0"/>
              </a:rPr>
              <a:t> &amp; </a:t>
            </a:r>
            <a:r>
              <a:rPr lang="en-US" sz="1800" dirty="0" err="1">
                <a:effectLst/>
                <a:ea typeface="Times New Roman" panose="02020603050405020304" pitchFamily="18" charset="0"/>
              </a:rPr>
              <a:t>bitMask</a:t>
            </a:r>
            <a:r>
              <a:rPr lang="en-US" sz="1800" dirty="0">
                <a:effectLst/>
                <a:ea typeface="Times New Roman" panose="02020603050405020304" pitchFamily="18" charset="0"/>
              </a:rPr>
              <a:t> ) not equal to zero indicates that the context associated with the </a:t>
            </a:r>
            <a:r>
              <a:rPr lang="en-US" sz="1800" dirty="0" err="1">
                <a:effectLst/>
                <a:ea typeface="Times New Roman" panose="02020603050405020304" pitchFamily="18" charset="0"/>
              </a:rPr>
              <a:t>bitMask</a:t>
            </a:r>
            <a:r>
              <a:rPr lang="en-US" sz="1800" dirty="0">
                <a:effectLst/>
                <a:ea typeface="Times New Roman" panose="02020603050405020304" pitchFamily="18" charset="0"/>
              </a:rPr>
              <a:t> value in Table </a:t>
            </a:r>
            <a:r>
              <a:rPr lang="en-US" sz="1800" dirty="0" err="1">
                <a:effectLst/>
                <a:ea typeface="Times New Roman" panose="02020603050405020304" pitchFamily="18" charset="0"/>
              </a:rPr>
              <a:t>xy</a:t>
            </a:r>
            <a:r>
              <a:rPr lang="en-US" sz="1800" dirty="0">
                <a:effectLst/>
                <a:ea typeface="Times New Roman" panose="02020603050405020304" pitchFamily="18" charset="0"/>
              </a:rPr>
              <a:t> applies. When </a:t>
            </a:r>
            <a:r>
              <a:rPr lang="en-US" sz="1800" dirty="0" err="1">
                <a:effectLst/>
                <a:ea typeface="Times New Roman" panose="02020603050405020304" pitchFamily="18" charset="0"/>
              </a:rPr>
              <a:t>aur_context</a:t>
            </a:r>
            <a:r>
              <a:rPr lang="en-US" sz="1800" dirty="0">
                <a:effectLst/>
                <a:ea typeface="Times New Roman" panose="02020603050405020304" pitchFamily="18" charset="0"/>
              </a:rPr>
              <a:t> is greater than 0 and ( </a:t>
            </a:r>
            <a:r>
              <a:rPr lang="en-US" sz="1800" dirty="0" err="1">
                <a:effectLst/>
                <a:ea typeface="Times New Roman" panose="02020603050405020304" pitchFamily="18" charset="0"/>
              </a:rPr>
              <a:t>aur_restriction</a:t>
            </a:r>
            <a:r>
              <a:rPr lang="en-US" sz="1800" dirty="0">
                <a:effectLst/>
                <a:ea typeface="Times New Roman" panose="02020603050405020304" pitchFamily="18" charset="0"/>
              </a:rPr>
              <a:t> &amp; </a:t>
            </a:r>
            <a:r>
              <a:rPr lang="en-US" sz="1800" dirty="0" err="1">
                <a:effectLst/>
                <a:ea typeface="Times New Roman" panose="02020603050405020304" pitchFamily="18" charset="0"/>
              </a:rPr>
              <a:t>bitMask</a:t>
            </a:r>
            <a:r>
              <a:rPr lang="en-US" sz="1800" dirty="0">
                <a:effectLst/>
                <a:ea typeface="Times New Roman" panose="02020603050405020304" pitchFamily="18" charset="0"/>
              </a:rPr>
              <a:t> ) is equal to zero, the context associated with the </a:t>
            </a:r>
            <a:r>
              <a:rPr lang="en-US" sz="1800" dirty="0" err="1">
                <a:effectLst/>
                <a:ea typeface="Times New Roman" panose="02020603050405020304" pitchFamily="18" charset="0"/>
              </a:rPr>
              <a:t>bitMask</a:t>
            </a:r>
            <a:r>
              <a:rPr lang="en-US" sz="1800" dirty="0">
                <a:effectLst/>
                <a:ea typeface="Times New Roman" panose="02020603050405020304" pitchFamily="18" charset="0"/>
              </a:rPr>
              <a:t> value is not applicable. Values of 16 to 65 535, inclusive, for </a:t>
            </a:r>
            <a:r>
              <a:rPr lang="en-US" sz="1800" dirty="0" err="1">
                <a:effectLst/>
                <a:ea typeface="Times New Roman" panose="02020603050405020304" pitchFamily="18" charset="0"/>
              </a:rPr>
              <a:t>aur_context</a:t>
            </a:r>
            <a:r>
              <a:rPr lang="en-US" sz="1800" dirty="0">
                <a:effectLst/>
                <a:ea typeface="Times New Roman" panose="02020603050405020304" pitchFamily="18" charset="0"/>
              </a:rPr>
              <a:t> are reserved for future use by ITU-T | ISO/IEC and</a:t>
            </a: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dirty="0">
                <a:effectLst/>
                <a:ea typeface="Times New Roman" panose="02020603050405020304" pitchFamily="18" charset="0"/>
              </a:rPr>
              <a:t>shall not be present in bitstreams conforming to this version of this Specification. Decoders conforming to this version of this Specification shall ignore AI usage restriction messages with </a:t>
            </a:r>
            <a:r>
              <a:rPr lang="en-US" sz="1800" dirty="0" err="1">
                <a:effectLst/>
                <a:ea typeface="Times New Roman" panose="02020603050405020304" pitchFamily="18" charset="0"/>
              </a:rPr>
              <a:t>aur_context</a:t>
            </a:r>
            <a:r>
              <a:rPr lang="en-US" sz="1800" dirty="0">
                <a:effectLst/>
                <a:ea typeface="Times New Roman" panose="02020603050405020304" pitchFamily="18" charset="0"/>
              </a:rPr>
              <a:t> in the range of 16 to 65 535, inclusive.</a:t>
            </a: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800" dirty="0">
              <a:ea typeface="Times New Roman" panose="02020603050405020304" pitchFamily="18" charset="0"/>
            </a:endParaRP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dirty="0" err="1">
                <a:effectLst/>
                <a:ea typeface="Times New Roman" panose="02020603050405020304" pitchFamily="18" charset="0"/>
              </a:rPr>
              <a:t>aur_context</a:t>
            </a:r>
            <a:r>
              <a:rPr lang="en-US" sz="1800" dirty="0">
                <a:effectLst/>
                <a:ea typeface="Times New Roman" panose="02020603050405020304" pitchFamily="18" charset="0"/>
              </a:rPr>
              <a:t> shall not be equal to 0.</a:t>
            </a:r>
          </a:p>
          <a:p>
            <a:pPr marL="0" indent="0">
              <a:buNone/>
            </a:pPr>
            <a:endParaRPr lang="en-US" sz="1800" b="0" i="0" u="none" strike="noStrike" dirty="0">
              <a:effectLst/>
              <a:latin typeface="Aptos" panose="020B0004020202020204" pitchFamily="34" charset="0"/>
            </a:endParaRPr>
          </a:p>
        </p:txBody>
      </p:sp>
      <p:graphicFrame>
        <p:nvGraphicFramePr>
          <p:cNvPr id="4" name="Table 3">
            <a:extLst>
              <a:ext uri="{FF2B5EF4-FFF2-40B4-BE49-F238E27FC236}">
                <a16:creationId xmlns:a16="http://schemas.microsoft.com/office/drawing/2014/main" id="{A8248308-09A7-BF80-40DE-D5C11A97C92D}"/>
              </a:ext>
            </a:extLst>
          </p:cNvPr>
          <p:cNvGraphicFramePr>
            <a:graphicFrameLocks noGrp="1"/>
          </p:cNvGraphicFramePr>
          <p:nvPr>
            <p:extLst>
              <p:ext uri="{D42A27DB-BD31-4B8C-83A1-F6EECF244321}">
                <p14:modId xmlns:p14="http://schemas.microsoft.com/office/powerpoint/2010/main" val="1356314747"/>
              </p:ext>
            </p:extLst>
          </p:nvPr>
        </p:nvGraphicFramePr>
        <p:xfrm>
          <a:off x="1950231" y="3938959"/>
          <a:ext cx="7054873" cy="2124629"/>
        </p:xfrm>
        <a:graphic>
          <a:graphicData uri="http://schemas.openxmlformats.org/drawingml/2006/table">
            <a:tbl>
              <a:tblPr firstRow="1" firstCol="1" lastRow="1" lastCol="1" bandRow="1" bandCol="1">
                <a:tableStyleId>{073A0DAA-6AF3-43AB-8588-CEC1D06C72B9}</a:tableStyleId>
              </a:tblPr>
              <a:tblGrid>
                <a:gridCol w="1811541">
                  <a:extLst>
                    <a:ext uri="{9D8B030D-6E8A-4147-A177-3AD203B41FA5}">
                      <a16:colId xmlns:a16="http://schemas.microsoft.com/office/drawing/2014/main" val="1288806498"/>
                    </a:ext>
                  </a:extLst>
                </a:gridCol>
                <a:gridCol w="5243332">
                  <a:extLst>
                    <a:ext uri="{9D8B030D-6E8A-4147-A177-3AD203B41FA5}">
                      <a16:colId xmlns:a16="http://schemas.microsoft.com/office/drawing/2014/main" val="1918410622"/>
                    </a:ext>
                  </a:extLst>
                </a:gridCol>
              </a:tblGrid>
              <a:tr h="451693">
                <a:tc>
                  <a:txBody>
                    <a:bodyPr/>
                    <a:lstStyle/>
                    <a:p>
                      <a:pPr marL="0" marR="0" algn="ctr">
                        <a:spcBef>
                          <a:spcPts val="400"/>
                        </a:spcBef>
                        <a:spcAft>
                          <a:spcPts val="400"/>
                        </a:spcAft>
                        <a:tabLst>
                          <a:tab pos="180340" algn="l"/>
                          <a:tab pos="360045" algn="l"/>
                          <a:tab pos="540385" algn="l"/>
                          <a:tab pos="720090" algn="l"/>
                          <a:tab pos="1080135" algn="l"/>
                          <a:tab pos="1440180" algn="l"/>
                          <a:tab pos="1620520" algn="l"/>
                          <a:tab pos="1800225" algn="l"/>
                          <a:tab pos="1980565" algn="l"/>
                          <a:tab pos="2160270" algn="l"/>
                          <a:tab pos="2340610" algn="l"/>
                        </a:tabLst>
                      </a:pPr>
                      <a:r>
                        <a:rPr lang="en-CA" sz="1800" dirty="0">
                          <a:effectLst/>
                        </a:rPr>
                        <a:t>Bitmask</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400"/>
                        </a:spcBef>
                        <a:spcAft>
                          <a:spcPts val="400"/>
                        </a:spcAft>
                        <a:tabLst>
                          <a:tab pos="180340" algn="l"/>
                          <a:tab pos="360045" algn="l"/>
                          <a:tab pos="540385" algn="l"/>
                          <a:tab pos="720090" algn="l"/>
                          <a:tab pos="1080135" algn="l"/>
                          <a:tab pos="1440180" algn="l"/>
                          <a:tab pos="1620520" algn="l"/>
                          <a:tab pos="1800225" algn="l"/>
                          <a:tab pos="1980565" algn="l"/>
                          <a:tab pos="2160270" algn="l"/>
                          <a:tab pos="2340610" algn="l"/>
                        </a:tabLst>
                      </a:pPr>
                      <a:r>
                        <a:rPr lang="en-CA" sz="1800" dirty="0">
                          <a:effectLst/>
                        </a:rPr>
                        <a:t>Interpretation</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4889086"/>
                  </a:ext>
                </a:extLst>
              </a:tr>
              <a:tr h="418234">
                <a:tc>
                  <a:txBody>
                    <a:bodyPr/>
                    <a:lstStyle/>
                    <a:p>
                      <a:pPr marL="0" marR="0" algn="ctr">
                        <a:lnSpc>
                          <a:spcPts val="950"/>
                        </a:lnSpc>
                        <a:spcBef>
                          <a:spcPts val="200"/>
                        </a:spcBef>
                        <a:spcAft>
                          <a:spcPts val="200"/>
                        </a:spcAft>
                      </a:pPr>
                      <a:r>
                        <a:rPr lang="en-CA" sz="1800">
                          <a:effectLst/>
                        </a:rPr>
                        <a:t>0x0001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commercial use</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42871909"/>
                  </a:ext>
                </a:extLst>
              </a:tr>
              <a:tr h="418234">
                <a:tc>
                  <a:txBody>
                    <a:bodyPr/>
                    <a:lstStyle/>
                    <a:p>
                      <a:pPr marL="0" marR="0" algn="ctr">
                        <a:lnSpc>
                          <a:spcPts val="950"/>
                        </a:lnSpc>
                        <a:spcBef>
                          <a:spcPts val="200"/>
                        </a:spcBef>
                        <a:spcAft>
                          <a:spcPts val="200"/>
                        </a:spcAft>
                      </a:pPr>
                      <a:r>
                        <a:rPr lang="en-CA" sz="1800">
                          <a:effectLst/>
                        </a:rPr>
                        <a:t>0x0002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non-commercial use</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35513834"/>
                  </a:ext>
                </a:extLst>
              </a:tr>
              <a:tr h="418234">
                <a:tc>
                  <a:txBody>
                    <a:bodyPr/>
                    <a:lstStyle/>
                    <a:p>
                      <a:pPr marL="0" marR="0" algn="ctr">
                        <a:lnSpc>
                          <a:spcPts val="950"/>
                        </a:lnSpc>
                        <a:spcBef>
                          <a:spcPts val="200"/>
                        </a:spcBef>
                        <a:spcAft>
                          <a:spcPts val="200"/>
                        </a:spcAft>
                      </a:pPr>
                      <a:r>
                        <a:rPr lang="en-CA" sz="1800">
                          <a:effectLst/>
                        </a:rPr>
                        <a:t>0x0004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official government use</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57251730"/>
                  </a:ext>
                </a:extLst>
              </a:tr>
              <a:tr h="418234">
                <a:tc>
                  <a:txBody>
                    <a:bodyPr/>
                    <a:lstStyle/>
                    <a:p>
                      <a:pPr marL="0" marR="0" algn="ctr">
                        <a:lnSpc>
                          <a:spcPts val="950"/>
                        </a:lnSpc>
                        <a:spcBef>
                          <a:spcPts val="200"/>
                        </a:spcBef>
                        <a:spcAft>
                          <a:spcPts val="200"/>
                        </a:spcAft>
                      </a:pPr>
                      <a:r>
                        <a:rPr lang="en-CA" sz="1800">
                          <a:effectLst/>
                        </a:rPr>
                        <a:t>0x0008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research and academic use</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34948664"/>
                  </a:ext>
                </a:extLst>
              </a:tr>
            </a:tbl>
          </a:graphicData>
        </a:graphic>
      </p:graphicFrame>
    </p:spTree>
    <p:extLst>
      <p:ext uri="{BB962C8B-B14F-4D97-AF65-F5344CB8AC3E}">
        <p14:creationId xmlns:p14="http://schemas.microsoft.com/office/powerpoint/2010/main" val="3208171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Semantics 4/4</a:t>
            </a:r>
          </a:p>
        </p:txBody>
      </p:sp>
      <p:sp>
        <p:nvSpPr>
          <p:cNvPr id="3" name="Content Placeholder 2"/>
          <p:cNvSpPr>
            <a:spLocks noGrp="1"/>
          </p:cNvSpPr>
          <p:nvPr>
            <p:ph idx="1"/>
          </p:nvPr>
        </p:nvSpPr>
        <p:spPr>
          <a:xfrm>
            <a:off x="838200" y="1559404"/>
            <a:ext cx="10515600" cy="2213940"/>
          </a:xfrm>
        </p:spPr>
        <p:txBody>
          <a:bodyPr>
            <a:normAutofit/>
          </a:bodyPr>
          <a:lstStyle/>
          <a:p>
            <a:pPr marL="0" marR="0" indent="0">
              <a:spcBef>
                <a:spcPts val="0"/>
              </a:spcBef>
              <a:spcAft>
                <a:spcPts val="0"/>
              </a:spcAft>
              <a:buNone/>
            </a:pPr>
            <a:r>
              <a:rPr lang="en-US" sz="1800" b="1" dirty="0" err="1">
                <a:effectLst/>
                <a:ea typeface="Times New Roman" panose="02020603050405020304" pitchFamily="18" charset="0"/>
              </a:rPr>
              <a:t>aur_contact_info_present_flag</a:t>
            </a:r>
            <a:r>
              <a:rPr lang="en-US" sz="1800" b="1" dirty="0">
                <a:effectLst/>
                <a:ea typeface="Times New Roman" panose="02020603050405020304" pitchFamily="18" charset="0"/>
              </a:rPr>
              <a:t> </a:t>
            </a:r>
            <a:r>
              <a:rPr lang="en-US" sz="1800" dirty="0">
                <a:effectLst/>
                <a:ea typeface="Times New Roman" panose="02020603050405020304" pitchFamily="18" charset="0"/>
              </a:rPr>
              <a:t>indicates the presence of contact information for the AI </a:t>
            </a:r>
            <a:r>
              <a:rPr lang="en-US" sz="1800" dirty="0" err="1">
                <a:effectLst/>
                <a:ea typeface="Times New Roman" panose="02020603050405020304" pitchFamily="18" charset="0"/>
              </a:rPr>
              <a:t>useage</a:t>
            </a:r>
            <a:r>
              <a:rPr lang="en-US" sz="1800" dirty="0">
                <a:effectLst/>
                <a:ea typeface="Times New Roman" panose="02020603050405020304" pitchFamily="18" charset="0"/>
              </a:rPr>
              <a:t> restriction SEI message.</a:t>
            </a:r>
          </a:p>
          <a:p>
            <a:pPr marL="0" marR="0" indent="0">
              <a:spcBef>
                <a:spcPts val="0"/>
              </a:spcBef>
              <a:spcAft>
                <a:spcPts val="0"/>
              </a:spcAft>
              <a:buNone/>
            </a:pPr>
            <a:endParaRPr lang="en-US" sz="1800" dirty="0">
              <a:effectLst/>
              <a:ea typeface="Times New Roman" panose="02020603050405020304" pitchFamily="18" charset="0"/>
            </a:endParaRPr>
          </a:p>
          <a:p>
            <a:pPr marL="0" marR="0" indent="0" algn="just" hangingPunct="0">
              <a:spcBef>
                <a:spcPts val="430"/>
              </a:spcBef>
              <a:spcAft>
                <a:spcPts val="0"/>
              </a:spcAft>
              <a:buNone/>
              <a:tabLst>
                <a:tab pos="504190" algn="l"/>
                <a:tab pos="756285" algn="l"/>
                <a:tab pos="1008380" algn="l"/>
                <a:tab pos="1260475" algn="l"/>
              </a:tabLst>
            </a:pPr>
            <a:r>
              <a:rPr lang="en-US" sz="1800" b="1" dirty="0" err="1">
                <a:effectLst/>
                <a:ea typeface="SimSun" panose="02010600030101010101" pitchFamily="2" charset="-122"/>
              </a:rPr>
              <a:t>aur_payload_bit_equal_to_zero</a:t>
            </a:r>
            <a:r>
              <a:rPr lang="en-US" sz="1800" b="1" dirty="0">
                <a:effectLst/>
                <a:ea typeface="SimSun" panose="02010600030101010101" pitchFamily="2" charset="-122"/>
              </a:rPr>
              <a:t> </a:t>
            </a:r>
            <a:r>
              <a:rPr lang="en-US" sz="1800" dirty="0">
                <a:effectLst/>
                <a:ea typeface="SimSun" panose="02010600030101010101" pitchFamily="2" charset="-122"/>
              </a:rPr>
              <a:t>shall be equal to 0.</a:t>
            </a:r>
          </a:p>
          <a:p>
            <a:pPr marL="0" marR="0" indent="0" algn="just" hangingPunct="0">
              <a:spcBef>
                <a:spcPts val="430"/>
              </a:spcBef>
              <a:spcAft>
                <a:spcPts val="0"/>
              </a:spcAft>
              <a:buNone/>
              <a:tabLst>
                <a:tab pos="504190" algn="l"/>
                <a:tab pos="756285" algn="l"/>
                <a:tab pos="1008380" algn="l"/>
                <a:tab pos="1260475" algn="l"/>
              </a:tabLst>
            </a:pPr>
            <a:r>
              <a:rPr lang="en-US" sz="1800" dirty="0">
                <a:effectLst/>
                <a:ea typeface="SimSun" panose="02010600030101010101" pitchFamily="2" charset="-122"/>
              </a:rPr>
              <a:t> </a:t>
            </a:r>
          </a:p>
          <a:p>
            <a:pPr marL="0" marR="0" indent="0">
              <a:spcBef>
                <a:spcPts val="0"/>
              </a:spcBef>
              <a:spcAft>
                <a:spcPts val="0"/>
              </a:spcAft>
              <a:buNone/>
            </a:pPr>
            <a:r>
              <a:rPr lang="en-US" sz="1800" b="1" dirty="0" err="1">
                <a:effectLst/>
                <a:ea typeface="Times New Roman" panose="02020603050405020304" pitchFamily="18" charset="0"/>
              </a:rPr>
              <a:t>aur_contact_info</a:t>
            </a:r>
            <a:r>
              <a:rPr lang="en-US" sz="1800" dirty="0">
                <a:effectLst/>
                <a:ea typeface="Times New Roman" panose="02020603050405020304" pitchFamily="18" charset="0"/>
              </a:rPr>
              <a:t> contains a string that should include contact information for an entity through which additional information may be obtained.</a:t>
            </a:r>
          </a:p>
          <a:p>
            <a:pPr marL="0" indent="0">
              <a:buNone/>
            </a:pPr>
            <a:endParaRPr lang="en-US" sz="1800" b="0" i="0" u="none" strike="noStrike" dirty="0">
              <a:effectLst/>
              <a:latin typeface="Aptos" panose="020B0004020202020204" pitchFamily="34" charset="0"/>
            </a:endParaRPr>
          </a:p>
        </p:txBody>
      </p:sp>
    </p:spTree>
    <p:extLst>
      <p:ext uri="{BB962C8B-B14F-4D97-AF65-F5344CB8AC3E}">
        <p14:creationId xmlns:p14="http://schemas.microsoft.com/office/powerpoint/2010/main" val="3534138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BD03C-626D-A286-FBE4-702752B830F6}"/>
              </a:ext>
            </a:extLst>
          </p:cNvPr>
          <p:cNvSpPr>
            <a:spLocks noGrp="1"/>
          </p:cNvSpPr>
          <p:nvPr>
            <p:ph type="title"/>
          </p:nvPr>
        </p:nvSpPr>
        <p:spPr>
          <a:xfrm>
            <a:off x="831850" y="752356"/>
            <a:ext cx="10515600" cy="2004470"/>
          </a:xfrm>
        </p:spPr>
        <p:txBody>
          <a:bodyPr/>
          <a:lstStyle/>
          <a:p>
            <a:r>
              <a:rPr lang="en-US" dirty="0"/>
              <a:t>Questions? </a:t>
            </a:r>
          </a:p>
        </p:txBody>
      </p:sp>
      <p:sp>
        <p:nvSpPr>
          <p:cNvPr id="3" name="Text Placeholder 2">
            <a:extLst>
              <a:ext uri="{FF2B5EF4-FFF2-40B4-BE49-F238E27FC236}">
                <a16:creationId xmlns:a16="http://schemas.microsoft.com/office/drawing/2014/main" id="{838C8EB4-DDFF-BD16-9A1A-9F3EEFEFDECB}"/>
              </a:ext>
            </a:extLst>
          </p:cNvPr>
          <p:cNvSpPr>
            <a:spLocks noGrp="1"/>
          </p:cNvSpPr>
          <p:nvPr>
            <p:ph type="body" idx="1"/>
          </p:nvPr>
        </p:nvSpPr>
        <p:spPr>
          <a:xfrm>
            <a:off x="831850" y="3113591"/>
            <a:ext cx="10515600" cy="2976060"/>
          </a:xfrm>
        </p:spPr>
        <p:txBody>
          <a:bodyPr/>
          <a:lstStyle/>
          <a:p>
            <a:endParaRPr lang="en-US" dirty="0"/>
          </a:p>
          <a:p>
            <a:r>
              <a:rPr lang="en-US" dirty="0"/>
              <a:t>Thank you</a:t>
            </a:r>
          </a:p>
          <a:p>
            <a:r>
              <a:rPr lang="en-US" dirty="0"/>
              <a:t>Arianne T. Hinds (</a:t>
            </a:r>
            <a:r>
              <a:rPr lang="en-US" dirty="0">
                <a:hlinkClick r:id="rId2"/>
              </a:rPr>
              <a:t>ahinds@global.tencent.com</a:t>
            </a:r>
            <a:r>
              <a:rPr lang="en-US" dirty="0"/>
              <a:t>)</a:t>
            </a:r>
          </a:p>
          <a:p>
            <a:r>
              <a:rPr lang="en-US" dirty="0"/>
              <a:t>Stephan Wenger (</a:t>
            </a:r>
            <a:r>
              <a:rPr lang="en-US" dirty="0">
                <a:hlinkClick r:id="rId3"/>
              </a:rPr>
              <a:t>swenger@global.tencent.com</a:t>
            </a:r>
            <a:r>
              <a:rPr lang="en-US" dirty="0"/>
              <a:t>)</a:t>
            </a:r>
          </a:p>
          <a:p>
            <a:r>
              <a:rPr lang="en-US" dirty="0"/>
              <a:t>Gilles </a:t>
            </a:r>
            <a:r>
              <a:rPr lang="en-US" dirty="0" err="1"/>
              <a:t>Teniou</a:t>
            </a:r>
            <a:r>
              <a:rPr lang="en-US" dirty="0"/>
              <a:t> (</a:t>
            </a:r>
            <a:r>
              <a:rPr lang="en-US" dirty="0">
                <a:hlinkClick r:id="rId4"/>
              </a:rPr>
              <a:t>teniou@global.tencent.com</a:t>
            </a:r>
            <a:r>
              <a:rPr lang="en-US" dirty="0"/>
              <a:t>)</a:t>
            </a:r>
          </a:p>
          <a:p>
            <a:endParaRPr lang="en-US" dirty="0"/>
          </a:p>
          <a:p>
            <a:endParaRPr lang="en-US" dirty="0"/>
          </a:p>
        </p:txBody>
      </p:sp>
    </p:spTree>
    <p:extLst>
      <p:ext uri="{BB962C8B-B14F-4D97-AF65-F5344CB8AC3E}">
        <p14:creationId xmlns:p14="http://schemas.microsoft.com/office/powerpoint/2010/main" val="9748679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1071</Words>
  <Application>Microsoft Macintosh PowerPoint</Application>
  <PresentationFormat>Widescreen</PresentationFormat>
  <Paragraphs>111</Paragraphs>
  <Slides>8</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Aptos</vt:lpstr>
      <vt:lpstr>Arial</vt:lpstr>
      <vt:lpstr>Calibri</vt:lpstr>
      <vt:lpstr>Calibri Light</vt:lpstr>
      <vt:lpstr>Times New Roman</vt:lpstr>
      <vt:lpstr>Office Theme</vt:lpstr>
      <vt:lpstr>Custom Design</vt:lpstr>
      <vt:lpstr>SEI message for signalling AI usage restrictions and context </vt:lpstr>
      <vt:lpstr>Background</vt:lpstr>
      <vt:lpstr>Syntax</vt:lpstr>
      <vt:lpstr>Semantics 1/4</vt:lpstr>
      <vt:lpstr>Semantics 2/4</vt:lpstr>
      <vt:lpstr>Semantics 3/4</vt:lpstr>
      <vt:lpstr>Semantics 4/4</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Yali Chen</dc:creator>
  <cp:lastModifiedBy>Arianne Hinds</cp:lastModifiedBy>
  <cp:revision>31</cp:revision>
  <dcterms:created xsi:type="dcterms:W3CDTF">2019-03-19T18:09:01Z</dcterms:created>
  <dcterms:modified xsi:type="dcterms:W3CDTF">2024-07-12T08:21:07Z</dcterms:modified>
</cp:coreProperties>
</file>