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6" r:id="rId2"/>
    <p:sldId id="266" r:id="rId3"/>
    <p:sldId id="267" r:id="rId4"/>
    <p:sldId id="268" r:id="rId5"/>
    <p:sldId id="269" r:id="rId6"/>
    <p:sldId id="274" r:id="rId7"/>
    <p:sldId id="271" r:id="rId8"/>
    <p:sldId id="272" r:id="rId9"/>
    <p:sldId id="261" r:id="rId1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Col>
    <a:lastRow>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lastRow>
    <a:firstRow>
      <a:tcTxStyle b="on"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firstRow>
  </a:tblStyle>
  <a:tblStyle styleId="{C7B018BB-80A7-4F77-B60F-C8B233D01FF8}" styleName="">
    <a:tblBg/>
    <a:wholeTbl>
      <a:tcTxStyle b="off" i="off">
        <a:font>
          <a:latin typeface="Helvetica Neue"/>
          <a:ea typeface="Helvetica Neue"/>
          <a:cs typeface="Helvetica Neue"/>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84E00"/>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firstRow>
  </a:tblStyle>
  <a:tblStyle styleId="{EEE7283C-3CF3-47DC-8721-378D4A62B228}" styleName="">
    <a:tblBg/>
    <a:wholeTbl>
      <a:tcTxStyle b="off" i="off">
        <a:font>
          <a:latin typeface="Helvetica Neue"/>
          <a:ea typeface="Helvetica Neue"/>
          <a:cs typeface="Helvetica Neue"/>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firstRow>
  </a:tblStyle>
  <a:tblStyle styleId="{CF821DB8-F4EB-4A41-A1BA-3FCAFE7338EE}"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19728"/>
              <a:satOff val="5580"/>
              <a:lumOff val="-12961"/>
            </a:schemeClr>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firstRow>
  </a:tblStyle>
  <a:tblStyle styleId="{33BA23B1-9221-436E-865A-0063620EA4FD}" styleName="">
    <a:tblBg/>
    <a:wholeTbl>
      <a:tcTxStyle b="off" i="off">
        <a:font>
          <a:latin typeface="Helvetica Neue"/>
          <a:ea typeface="Helvetica Neue"/>
          <a:cs typeface="Helvetica Neue"/>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98089"/>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firstRow>
  </a:tblStyle>
  <a:tblStyle styleId="{2708684C-4D16-4618-839F-0558EEFCDFE6}" styleName="">
    <a:tblBg/>
    <a:wholeTbl>
      <a:tcTxStyle b="off" i="off">
        <a:font>
          <a:latin typeface="Helvetica Neue"/>
          <a:ea typeface="Helvetica Neue"/>
          <a:cs typeface="Helvetica Neue"/>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98"/>
    <p:restoredTop sz="94545"/>
  </p:normalViewPr>
  <p:slideViewPr>
    <p:cSldViewPr snapToGrid="0" showGuides="1">
      <p:cViewPr>
        <p:scale>
          <a:sx n="40" d="100"/>
          <a:sy n="40" d="100"/>
        </p:scale>
        <p:origin x="1136" y="608"/>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 name="Shape 71"/>
          <p:cNvSpPr>
            <a:spLocks noGrp="1" noRot="1" noChangeAspect="1"/>
          </p:cNvSpPr>
          <p:nvPr>
            <p:ph type="sldImg"/>
          </p:nvPr>
        </p:nvSpPr>
        <p:spPr>
          <a:xfrm>
            <a:off x="1143000" y="685800"/>
            <a:ext cx="4572000" cy="3429000"/>
          </a:xfrm>
          <a:prstGeom prst="rect">
            <a:avLst/>
          </a:prstGeom>
        </p:spPr>
        <p:txBody>
          <a:bodyPr/>
          <a:lstStyle/>
          <a:p>
            <a:endParaRPr/>
          </a:p>
        </p:txBody>
      </p:sp>
      <p:sp>
        <p:nvSpPr>
          <p:cNvPr id="72" name="Shape 7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封面-1">
    <p:spTree>
      <p:nvGrpSpPr>
        <p:cNvPr id="1" name=""/>
        <p:cNvGrpSpPr/>
        <p:nvPr/>
      </p:nvGrpSpPr>
      <p:grpSpPr>
        <a:xfrm>
          <a:off x="0" y="0"/>
          <a:ext cx="0" cy="0"/>
          <a:chOff x="0" y="0"/>
          <a:chExt cx="0" cy="0"/>
        </a:xfrm>
      </p:grpSpPr>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内页-1">
    <p:bg>
      <p:bgPr>
        <a:solidFill>
          <a:srgbClr val="FFFFFF"/>
        </a:solidFill>
        <a:effectLst/>
      </p:bgPr>
    </p:bg>
    <p:spTree>
      <p:nvGrpSpPr>
        <p:cNvPr id="1" name=""/>
        <p:cNvGrpSpPr/>
        <p:nvPr/>
      </p:nvGrpSpPr>
      <p:grpSpPr>
        <a:xfrm>
          <a:off x="0" y="0"/>
          <a:ext cx="0" cy="0"/>
          <a:chOff x="0" y="0"/>
          <a:chExt cx="0" cy="0"/>
        </a:xfrm>
      </p:grpSpPr>
      <p:pic>
        <p:nvPicPr>
          <p:cNvPr id="29" name="图像" descr="图像"/>
          <p:cNvPicPr>
            <a:picLocks noChangeAspect="1"/>
          </p:cNvPicPr>
          <p:nvPr/>
        </p:nvPicPr>
        <p:blipFill>
          <a:blip r:embed="rId2"/>
          <a:stretch>
            <a:fillRect/>
          </a:stretch>
        </p:blipFill>
        <p:spPr>
          <a:xfrm>
            <a:off x="236627" y="12526058"/>
            <a:ext cx="2089596" cy="1016001"/>
          </a:xfrm>
          <a:prstGeom prst="rect">
            <a:avLst/>
          </a:prstGeom>
          <a:ln w="12700">
            <a:miter lim="400000"/>
          </a:ln>
        </p:spPr>
      </p:pic>
      <p:pic>
        <p:nvPicPr>
          <p:cNvPr id="30" name="图像" descr="图像"/>
          <p:cNvPicPr>
            <a:picLocks noChangeAspect="1"/>
          </p:cNvPicPr>
          <p:nvPr/>
        </p:nvPicPr>
        <p:blipFill rotWithShape="1">
          <a:blip r:embed="rId3"/>
          <a:srcRect l="72759" t="46147" r="1440" b="3454"/>
          <a:stretch/>
        </p:blipFill>
        <p:spPr>
          <a:xfrm>
            <a:off x="17886556" y="6512311"/>
            <a:ext cx="6490614" cy="7293897"/>
          </a:xfrm>
          <a:prstGeom prst="rect">
            <a:avLst/>
          </a:prstGeom>
          <a:ln w="12700">
            <a:miter lim="400000"/>
          </a:ln>
        </p:spPr>
      </p:pic>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实验室名称">
            <a:extLst>
              <a:ext uri="{FF2B5EF4-FFF2-40B4-BE49-F238E27FC236}">
                <a16:creationId xmlns:a16="http://schemas.microsoft.com/office/drawing/2014/main" id="{3BB3D30D-768D-B115-1642-9DED9A87D844}"/>
              </a:ext>
            </a:extLst>
          </p:cNvPr>
          <p:cNvSpPr txBox="1"/>
          <p:nvPr userDrawn="1"/>
        </p:nvSpPr>
        <p:spPr>
          <a:xfrm>
            <a:off x="21264523" y="516170"/>
            <a:ext cx="297517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200" b="0">
                <a:solidFill>
                  <a:srgbClr val="2A039B"/>
                </a:solidFill>
                <a:latin typeface="Alibaba PuHuiTi 2 65 Medium"/>
                <a:ea typeface="Alibaba PuHuiTi 2 65 Medium"/>
                <a:cs typeface="Alibaba PuHuiTi 2 65 Medium"/>
                <a:sym typeface="Alibaba PuHuiTi 2 65 Medium"/>
              </a:defRPr>
            </a:lvl1pPr>
          </a:lstStyle>
          <a:p>
            <a:r>
              <a:rPr lang="zh-CN" altLang="en-US" dirty="0"/>
              <a:t>视频技术实验室</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封底-1">
    <p:spTree>
      <p:nvGrpSpPr>
        <p:cNvPr id="1" name=""/>
        <p:cNvGrpSpPr/>
        <p:nvPr/>
      </p:nvGrpSpPr>
      <p:grpSpPr>
        <a:xfrm>
          <a:off x="0" y="0"/>
          <a:ext cx="0" cy="0"/>
          <a:chOff x="0" y="0"/>
          <a:chExt cx="0" cy="0"/>
        </a:xfrm>
      </p:grpSpPr>
      <p:pic>
        <p:nvPicPr>
          <p:cNvPr id="54" name="图像" descr="图像"/>
          <p:cNvPicPr>
            <a:picLocks noChangeAspect="1"/>
          </p:cNvPicPr>
          <p:nvPr/>
        </p:nvPicPr>
        <p:blipFill>
          <a:blip r:embed="rId2"/>
          <a:stretch>
            <a:fillRect/>
          </a:stretch>
        </p:blipFill>
        <p:spPr>
          <a:xfrm>
            <a:off x="0" y="0"/>
            <a:ext cx="24384000" cy="13716000"/>
          </a:xfrm>
          <a:prstGeom prst="rect">
            <a:avLst/>
          </a:prstGeom>
          <a:ln w="12700">
            <a:miter lim="400000"/>
          </a:ln>
        </p:spPr>
      </p:pic>
      <p:pic>
        <p:nvPicPr>
          <p:cNvPr id="55"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5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封底-2">
    <p:spTree>
      <p:nvGrpSpPr>
        <p:cNvPr id="1" name=""/>
        <p:cNvGrpSpPr/>
        <p:nvPr/>
      </p:nvGrpSpPr>
      <p:grpSpPr>
        <a:xfrm>
          <a:off x="0" y="0"/>
          <a:ext cx="0" cy="0"/>
          <a:chOff x="0" y="0"/>
          <a:chExt cx="0" cy="0"/>
        </a:xfrm>
      </p:grpSpPr>
      <p:pic>
        <p:nvPicPr>
          <p:cNvPr id="63" name="图像" descr="图像"/>
          <p:cNvPicPr>
            <a:picLocks noChangeAspect="1"/>
          </p:cNvPicPr>
          <p:nvPr/>
        </p:nvPicPr>
        <p:blipFill>
          <a:blip r:embed="rId2"/>
          <a:srcRect t="768" r="1246" b="3698"/>
          <a:stretch>
            <a:fillRect/>
          </a:stretch>
        </p:blipFill>
        <p:spPr>
          <a:xfrm>
            <a:off x="-50920" y="-444"/>
            <a:ext cx="24485784" cy="13652869"/>
          </a:xfrm>
          <a:prstGeom prst="rect">
            <a:avLst/>
          </a:prstGeom>
          <a:ln w="12700">
            <a:miter lim="400000"/>
          </a:ln>
        </p:spPr>
      </p:pic>
      <p:pic>
        <p:nvPicPr>
          <p:cNvPr id="64"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6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图像" descr="图像"/>
          <p:cNvPicPr>
            <a:picLocks noChangeAspect="1"/>
          </p:cNvPicPr>
          <p:nvPr/>
        </p:nvPicPr>
        <p:blipFill>
          <a:blip r:embed="rId6"/>
          <a:stretch>
            <a:fillRect/>
          </a:stretch>
        </p:blipFill>
        <p:spPr>
          <a:xfrm>
            <a:off x="0" y="0"/>
            <a:ext cx="24384000" cy="13716000"/>
          </a:xfrm>
          <a:prstGeom prst="rect">
            <a:avLst/>
          </a:prstGeom>
          <a:ln w="12700">
            <a:miter lim="400000"/>
          </a:ln>
        </p:spPr>
      </p:pic>
      <p:pic>
        <p:nvPicPr>
          <p:cNvPr id="3" name="图像" descr="图像"/>
          <p:cNvPicPr>
            <a:picLocks noChangeAspect="1"/>
          </p:cNvPicPr>
          <p:nvPr/>
        </p:nvPicPr>
        <p:blipFill>
          <a:blip r:embed="rId7"/>
          <a:stretch>
            <a:fillRect/>
          </a:stretch>
        </p:blipFill>
        <p:spPr>
          <a:xfrm>
            <a:off x="666933" y="627770"/>
            <a:ext cx="2089596" cy="1016001"/>
          </a:xfrm>
          <a:prstGeom prst="rect">
            <a:avLst/>
          </a:prstGeom>
          <a:ln w="12700">
            <a:miter lim="400000"/>
          </a:ln>
        </p:spPr>
      </p:pic>
      <p:sp>
        <p:nvSpPr>
          <p:cNvPr id="4" name="标题文本"/>
          <p:cNvSpPr txBox="1">
            <a:spLocks noGrp="1"/>
          </p:cNvSpPr>
          <p:nvPr>
            <p:ph type="title"/>
          </p:nvPr>
        </p:nvSpPr>
        <p:spPr>
          <a:xfrm>
            <a:off x="1778000" y="2298700"/>
            <a:ext cx="208280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t>标题文本</a:t>
            </a:r>
          </a:p>
        </p:txBody>
      </p:sp>
      <p:sp>
        <p:nvSpPr>
          <p:cNvPr id="5" name="正文级别 1…"/>
          <p:cNvSpPr txBox="1">
            <a:spLocks noGrp="1"/>
          </p:cNvSpPr>
          <p:nvPr>
            <p:ph type="body" idx="1"/>
          </p:nvPr>
        </p:nvSpPr>
        <p:spPr>
          <a:xfrm>
            <a:off x="1778000" y="7073900"/>
            <a:ext cx="20828000" cy="1587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正文级别 1</a:t>
            </a:r>
          </a:p>
          <a:p>
            <a:pPr lvl="1"/>
            <a:r>
              <a:t>正文级别 2</a:t>
            </a:r>
          </a:p>
          <a:p>
            <a:pPr lvl="2"/>
            <a:r>
              <a:t>正文级别 3</a:t>
            </a:r>
          </a:p>
          <a:p>
            <a:pPr lvl="3"/>
            <a:r>
              <a:t>正文级别 4</a:t>
            </a:r>
          </a:p>
          <a:p>
            <a:pPr lvl="4"/>
            <a:r>
              <a:t>正文级别 5</a:t>
            </a:r>
          </a:p>
        </p:txBody>
      </p:sp>
      <p:sp>
        <p:nvSpPr>
          <p:cNvPr id="6" name="幻灯片编号"/>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Lst>
  <p:transition spd="med"/>
  <p:hf hdr="0" ftr="0" dt="0"/>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实验室名称"/>
          <p:cNvSpPr txBox="1"/>
          <p:nvPr/>
        </p:nvSpPr>
        <p:spPr>
          <a:xfrm>
            <a:off x="21264523" y="516170"/>
            <a:ext cx="297517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200" b="0">
                <a:solidFill>
                  <a:srgbClr val="2A039B"/>
                </a:solidFill>
                <a:latin typeface="Alibaba PuHuiTi 2 65 Medium"/>
                <a:ea typeface="Alibaba PuHuiTi 2 65 Medium"/>
                <a:cs typeface="Alibaba PuHuiTi 2 65 Medium"/>
                <a:sym typeface="Alibaba PuHuiTi 2 65 Medium"/>
              </a:defRPr>
            </a:lvl1pPr>
          </a:lstStyle>
          <a:p>
            <a:r>
              <a:rPr lang="zh-CN" altLang="en-US" dirty="0"/>
              <a:t>视频技术实验室</a:t>
            </a:r>
          </a:p>
        </p:txBody>
      </p:sp>
      <p:sp>
        <p:nvSpPr>
          <p:cNvPr id="75" name="这里是一级标题"/>
          <p:cNvSpPr txBox="1"/>
          <p:nvPr/>
        </p:nvSpPr>
        <p:spPr>
          <a:xfrm>
            <a:off x="516623" y="4046101"/>
            <a:ext cx="23698795" cy="37959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2000" b="0">
                <a:latin typeface="Alibaba PuHuiTi 2 85 Bold"/>
                <a:ea typeface="Alibaba PuHuiTi 2 85 Bold"/>
                <a:cs typeface="Alibaba PuHuiTi 2 85 Bold"/>
                <a:sym typeface="Alibaba PuHuiTi 2 85 Bold"/>
              </a:defRPr>
            </a:lvl1pPr>
          </a:lstStyle>
          <a:p>
            <a:pPr algn="l"/>
            <a:r>
              <a:rPr lang="en-US" sz="8000" b="1" dirty="0"/>
              <a:t>JVET-AI01</a:t>
            </a:r>
            <a:r>
              <a:rPr lang="en-US" altLang="zh-CN" sz="8000" b="1" dirty="0"/>
              <a:t>96</a:t>
            </a:r>
            <a:endParaRPr lang="en-US" sz="8000" b="1" dirty="0"/>
          </a:p>
          <a:p>
            <a:pPr algn="l"/>
            <a:r>
              <a:rPr lang="en-US" sz="8000" b="1" dirty="0"/>
              <a:t>AHG8: On combined pre- and post-processing</a:t>
            </a:r>
          </a:p>
          <a:p>
            <a:pPr algn="l"/>
            <a:r>
              <a:rPr lang="en-US" sz="8000" b="1" dirty="0"/>
              <a:t> and ROI-based adaptive QP for machine vision</a:t>
            </a:r>
            <a:endParaRPr sz="8000" b="1" dirty="0"/>
          </a:p>
        </p:txBody>
      </p:sp>
      <p:sp>
        <p:nvSpPr>
          <p:cNvPr id="9" name="文本框 8">
            <a:extLst>
              <a:ext uri="{FF2B5EF4-FFF2-40B4-BE49-F238E27FC236}">
                <a16:creationId xmlns:a16="http://schemas.microsoft.com/office/drawing/2014/main" id="{FDA2B5D2-1148-4077-8233-F8AD169F5DFE}"/>
              </a:ext>
            </a:extLst>
          </p:cNvPr>
          <p:cNvSpPr txBox="1"/>
          <p:nvPr/>
        </p:nvSpPr>
        <p:spPr>
          <a:xfrm>
            <a:off x="1587137" y="8925190"/>
            <a:ext cx="14805156" cy="16765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indent="0" algn="l" defTabSz="825500" rtl="0" fontAlgn="auto" latinLnBrk="0" hangingPunct="0">
              <a:lnSpc>
                <a:spcPct val="150000"/>
              </a:lnSpc>
              <a:spcBef>
                <a:spcPts val="0"/>
              </a:spcBef>
              <a:spcAft>
                <a:spcPts val="0"/>
              </a:spcAft>
              <a:buClrTx/>
              <a:buSzTx/>
              <a:buFontTx/>
              <a:buNone/>
              <a:tabLst/>
            </a:pPr>
            <a:r>
              <a:rPr lang="en-US" altLang="zh-CN" sz="3600" b="0" dirty="0">
                <a:solidFill>
                  <a:schemeClr val="tx1"/>
                </a:solidFill>
                <a:latin typeface="Alibaba PuHuiTi R" pitchFamily="18" charset="-122"/>
                <a:ea typeface="Alibaba PuHuiTi R" pitchFamily="18" charset="-122"/>
                <a:cs typeface="Alibaba PuHuiTi R" pitchFamily="18" charset="-122"/>
              </a:rPr>
              <a:t>Shurun</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Wang</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Binzhe</a:t>
            </a:r>
            <a:r>
              <a:rPr kumimoji="0" lang="zh-CN" altLang="en-US"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Li</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Jie</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Chen, Yan Ye</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(Alibaba group)</a:t>
            </a:r>
          </a:p>
          <a:p>
            <a:pPr marL="0" marR="0" indent="0" algn="l" defTabSz="825500" rtl="0" fontAlgn="auto" latinLnBrk="0" hangingPunct="0">
              <a:lnSpc>
                <a:spcPct val="150000"/>
              </a:lnSpc>
              <a:spcBef>
                <a:spcPts val="0"/>
              </a:spcBef>
              <a:spcAft>
                <a:spcPts val="0"/>
              </a:spcAft>
              <a:buClrTx/>
              <a:buSzTx/>
              <a:buFontTx/>
              <a:buNone/>
              <a:tabLst/>
            </a:pPr>
            <a:r>
              <a:rPr kumimoji="0" lang="en-US" altLang="zh-CN" sz="3600" b="0" i="0" u="none"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Shiqi</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Wang</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(City</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University</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of</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Hong</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Kong)</a:t>
            </a:r>
            <a:endPar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357483DD-4CDA-39FD-477C-778225CA870F}"/>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sz="8000" dirty="0">
                <a:solidFill>
                  <a:schemeClr val="bg1"/>
                </a:solidFill>
                <a:latin typeface="+mj-lt"/>
                <a:ea typeface="等线" panose="02010600030101010101" pitchFamily="2" charset="-122"/>
                <a:cs typeface="Calibri" panose="020F0502020204030204" pitchFamily="34" charset="0"/>
              </a:rPr>
              <a:t>Outline</a:t>
            </a:r>
          </a:p>
        </p:txBody>
      </p:sp>
      <p:sp>
        <p:nvSpPr>
          <p:cNvPr id="3" name="文本框 2">
            <a:extLst>
              <a:ext uri="{FF2B5EF4-FFF2-40B4-BE49-F238E27FC236}">
                <a16:creationId xmlns:a16="http://schemas.microsoft.com/office/drawing/2014/main" id="{C78B1BA5-6AB4-FDB4-FD0B-3974DA2E1F52}"/>
              </a:ext>
            </a:extLst>
          </p:cNvPr>
          <p:cNvSpPr txBox="1"/>
          <p:nvPr/>
        </p:nvSpPr>
        <p:spPr>
          <a:xfrm>
            <a:off x="1326776" y="3135391"/>
            <a:ext cx="22106965" cy="61965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US"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Framework</a:t>
            </a:r>
            <a:r>
              <a:rPr kumimoji="0" lang="zh-CN" altLang="en-US" sz="6600" b="1" i="0" u="none" strike="noStrike" cap="none" spc="0" normalizeH="0" baseline="0" dirty="0">
                <a:ln>
                  <a:noFill/>
                </a:ln>
                <a:solidFill>
                  <a:schemeClr val="bg1"/>
                </a:solidFill>
                <a:effectLst/>
                <a:uFillTx/>
                <a:latin typeface="Helvetica Neue"/>
                <a:ea typeface="Helvetica Neue"/>
                <a:cs typeface="Helvetica Neue"/>
                <a:sym typeface="Helvetica Neue"/>
              </a:rPr>
              <a:t> </a:t>
            </a:r>
            <a:r>
              <a:rPr kumimoji="0" lang="en"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description</a:t>
            </a: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Experimental results</a:t>
            </a: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lang="en-US" altLang="zh-CN" sz="6600" dirty="0">
                <a:solidFill>
                  <a:schemeClr val="bg1"/>
                </a:solidFill>
              </a:rPr>
              <a:t>Proposal</a:t>
            </a:r>
            <a:endParaRPr kumimoji="0" lang="zh-CN" altLang="en-US" sz="6600" b="1" i="0" u="none" strike="noStrike" cap="none" spc="0" normalizeH="0" baseline="0" dirty="0">
              <a:ln>
                <a:noFill/>
              </a:ln>
              <a:solidFill>
                <a:schemeClr val="bg1"/>
              </a:solidFill>
              <a:effectLst/>
              <a:uFillTx/>
              <a:latin typeface="Helvetica Neue"/>
              <a:ea typeface="Helvetica Neue"/>
              <a:cs typeface="Helvetica Neue"/>
              <a:sym typeface="Helvetica Neue"/>
            </a:endParaRPr>
          </a:p>
        </p:txBody>
      </p:sp>
      <p:sp>
        <p:nvSpPr>
          <p:cNvPr id="4" name="灯片编号占位符 3">
            <a:extLst>
              <a:ext uri="{FF2B5EF4-FFF2-40B4-BE49-F238E27FC236}">
                <a16:creationId xmlns:a16="http://schemas.microsoft.com/office/drawing/2014/main" id="{BFC85FE1-3EEE-736C-B548-9ABD0B3CB273}"/>
              </a:ext>
            </a:extLst>
          </p:cNvPr>
          <p:cNvSpPr>
            <a:spLocks noGrp="1"/>
          </p:cNvSpPr>
          <p:nvPr>
            <p:ph type="sldNum" sz="quarter" idx="2"/>
          </p:nvPr>
        </p:nvSpPr>
        <p:spPr/>
        <p:txBody>
          <a:bodyPr/>
          <a:lstStyle/>
          <a:p>
            <a:fld id="{86CB4B4D-7CA3-9044-876B-883B54F8677D}" type="slidenum">
              <a:rPr lang="en-US" altLang="zh-CN" smtClean="0"/>
              <a:t>2</a:t>
            </a:fld>
            <a:endParaRPr lang="zh-CN" altLang="en-US"/>
          </a:p>
        </p:txBody>
      </p:sp>
    </p:spTree>
    <p:extLst>
      <p:ext uri="{BB962C8B-B14F-4D97-AF65-F5344CB8AC3E}">
        <p14:creationId xmlns:p14="http://schemas.microsoft.com/office/powerpoint/2010/main" val="410040371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Framework</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description</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5" y="2056491"/>
            <a:ext cx="21533224"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lang="en-US" altLang="zh-CN" sz="4600" dirty="0">
                <a:latin typeface="+mn-lt"/>
                <a:cs typeface="Calibri" panose="020F0502020204030204" pitchFamily="34" charset="0"/>
              </a:rPr>
              <a:t>In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previous</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meetings</a:t>
            </a:r>
          </a:p>
          <a:p>
            <a:pPr marL="1771650" lvl="1" indent="-857250" hangingPunct="1">
              <a:spcBef>
                <a:spcPts val="1200"/>
              </a:spcBef>
              <a:buClr>
                <a:srgbClr val="2B049B"/>
              </a:buClr>
              <a:buFont typeface="Arial" panose="020B0604020202020204" pitchFamily="34" charset="0"/>
              <a:buChar char="•"/>
              <a:defRPr/>
            </a:pP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JVET-AB0275:</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ROI-based</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adaptive</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QP</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method</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t>
            </a:r>
            <a:r>
              <a:rPr kumimoji="0" lang="en-US" altLang="zh-CN" sz="4600" b="1"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ROIAQP</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for</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encoding</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optimization</a:t>
            </a:r>
          </a:p>
          <a:p>
            <a:pPr marL="1771650" lvl="1"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JVET-AH0157:</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Pre-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post-processing</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method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t>
            </a:r>
            <a:r>
              <a:rPr lang="en-US" altLang="zh-CN" sz="4600" b="1" dirty="0">
                <a:latin typeface="+mn-lt"/>
                <a:cs typeface="Calibri" panose="020F0502020204030204" pitchFamily="34" charset="0"/>
              </a:rPr>
              <a:t>PREPOST</a:t>
            </a:r>
            <a:r>
              <a:rPr lang="en-US" altLang="zh-CN" sz="4600" dirty="0">
                <a:latin typeface="+mn-lt"/>
                <a:cs typeface="Calibri" panose="020F0502020204030204" pitchFamily="34" charset="0"/>
              </a:rPr>
              <a: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including:</a:t>
            </a:r>
          </a:p>
          <a:p>
            <a:pPr marL="2686050" lvl="2"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JVET-AD0047:</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Pre-processing</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of</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foreground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background</a:t>
            </a:r>
          </a:p>
          <a:p>
            <a:pPr marL="2686050" lvl="2"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JVET-AG0212:</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Enhancement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post-filtering</a:t>
            </a:r>
          </a:p>
          <a:p>
            <a:pPr marL="1771650" lvl="1"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Included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in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the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technical</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report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(TR)</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AGH8</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software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branch</a:t>
            </a:r>
          </a:p>
          <a:p>
            <a:pPr marL="857250"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In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this</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contribution,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c</a:t>
            </a:r>
            <a:r>
              <a:rPr lang="en" altLang="zh-CN" sz="4600" dirty="0" err="1">
                <a:latin typeface="+mn-lt"/>
                <a:cs typeface="Calibri" panose="020F0502020204030204" pitchFamily="34" charset="0"/>
              </a:rPr>
              <a:t>ombin</a:t>
            </a:r>
            <a:r>
              <a:rPr lang="en-US" altLang="zh-CN" sz="4600" dirty="0">
                <a:latin typeface="+mn-lt"/>
                <a:cs typeface="Calibri" panose="020F0502020204030204" pitchFamily="34" charset="0"/>
              </a:rPr>
              <a:t>e</a:t>
            </a:r>
            <a:r>
              <a:rPr lang="en" altLang="zh-CN" sz="4600" dirty="0">
                <a:latin typeface="+mn-lt"/>
                <a:cs typeface="Calibri" panose="020F0502020204030204" pitchFamily="34" charset="0"/>
              </a:rPr>
              <a:t> both methods</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t>
            </a:r>
            <a:r>
              <a:rPr lang="en-US" altLang="zh-CN" sz="4600" b="1" dirty="0">
                <a:latin typeface="+mn-lt"/>
                <a:cs typeface="Calibri" panose="020F0502020204030204" pitchFamily="34" charset="0"/>
              </a:rPr>
              <a:t>JOINT</a:t>
            </a:r>
            <a:r>
              <a:rPr lang="en-US" altLang="zh-CN" sz="4600" dirty="0">
                <a:latin typeface="+mn-lt"/>
                <a:cs typeface="Calibri" panose="020F0502020204030204" pitchFamily="34" charset="0"/>
              </a:rPr>
              <a:t>)</a:t>
            </a:r>
          </a:p>
          <a:p>
            <a:pPr marL="2686050" lvl="2" indent="-857250" hangingPunct="1">
              <a:spcBef>
                <a:spcPts val="1200"/>
              </a:spcBef>
              <a:buClr>
                <a:srgbClr val="2B049B"/>
              </a:buClr>
              <a:buFont typeface="Arial" panose="020B0604020202020204" pitchFamily="34" charset="0"/>
              <a:buChar char="•"/>
              <a:defRPr/>
            </a:pP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grpSp>
        <p:nvGrpSpPr>
          <p:cNvPr id="8" name="组合 7">
            <a:extLst>
              <a:ext uri="{FF2B5EF4-FFF2-40B4-BE49-F238E27FC236}">
                <a16:creationId xmlns:a16="http://schemas.microsoft.com/office/drawing/2014/main" id="{048696CA-D15D-58C0-9E63-8B50EC4B7A87}"/>
              </a:ext>
            </a:extLst>
          </p:cNvPr>
          <p:cNvGrpSpPr/>
          <p:nvPr/>
        </p:nvGrpSpPr>
        <p:grpSpPr>
          <a:xfrm>
            <a:off x="0" y="9524841"/>
            <a:ext cx="24384000" cy="3079575"/>
            <a:chOff x="0" y="9195244"/>
            <a:chExt cx="24384000" cy="3079575"/>
          </a:xfrm>
        </p:grpSpPr>
        <p:pic>
          <p:nvPicPr>
            <p:cNvPr id="5" name="图片 4">
              <a:extLst>
                <a:ext uri="{FF2B5EF4-FFF2-40B4-BE49-F238E27FC236}">
                  <a16:creationId xmlns:a16="http://schemas.microsoft.com/office/drawing/2014/main" id="{49AFDB39-1FF8-2B7B-B6CB-5B6963361FFF}"/>
                </a:ext>
              </a:extLst>
            </p:cNvPr>
            <p:cNvPicPr>
              <a:picLocks noChangeAspect="1"/>
            </p:cNvPicPr>
            <p:nvPr/>
          </p:nvPicPr>
          <p:blipFill>
            <a:blip r:embed="rId2"/>
            <a:stretch>
              <a:fillRect/>
            </a:stretch>
          </p:blipFill>
          <p:spPr>
            <a:xfrm>
              <a:off x="0" y="9195244"/>
              <a:ext cx="24384000" cy="2172936"/>
            </a:xfrm>
            <a:prstGeom prst="rect">
              <a:avLst/>
            </a:prstGeom>
          </p:spPr>
        </p:pic>
        <p:sp>
          <p:nvSpPr>
            <p:cNvPr id="7" name="文本框 6">
              <a:extLst>
                <a:ext uri="{FF2B5EF4-FFF2-40B4-BE49-F238E27FC236}">
                  <a16:creationId xmlns:a16="http://schemas.microsoft.com/office/drawing/2014/main" id="{436AB3C3-30F3-B795-05ED-B5822B7266B9}"/>
                </a:ext>
              </a:extLst>
            </p:cNvPr>
            <p:cNvSpPr txBox="1"/>
            <p:nvPr/>
          </p:nvSpPr>
          <p:spPr>
            <a:xfrm>
              <a:off x="908316" y="11690044"/>
              <a:ext cx="2237014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黑体" panose="02010609060101010101" pitchFamily="49" charset="-122"/>
                  <a:cs typeface="Mangal" panose="02040503050203030202" pitchFamily="18" charset="0"/>
                </a:rPr>
                <a:t>Figure 1 The experiment flowchart on combined pre- and post-processing and ROI-based adaptive QP</a:t>
              </a:r>
              <a:endParaRPr lang="zh-CN" altLang="zh-CN" sz="4000" dirty="0">
                <a:solidFill>
                  <a:schemeClr val="bg1"/>
                </a:solidFill>
                <a:effectLst/>
                <a:latin typeface="+mn-lt"/>
                <a:ea typeface="黑体" panose="02010609060101010101" pitchFamily="49" charset="-122"/>
                <a:cs typeface="Mangal" panose="02040503050203030202" pitchFamily="18" charset="0"/>
              </a:endParaRPr>
            </a:p>
          </p:txBody>
        </p:sp>
      </p:grpSp>
      <p:sp>
        <p:nvSpPr>
          <p:cNvPr id="3" name="灯片编号占位符 2">
            <a:extLst>
              <a:ext uri="{FF2B5EF4-FFF2-40B4-BE49-F238E27FC236}">
                <a16:creationId xmlns:a16="http://schemas.microsoft.com/office/drawing/2014/main" id="{AC21EBBD-B805-7FFB-34FD-A0F0CAD01F7A}"/>
              </a:ext>
            </a:extLst>
          </p:cNvPr>
          <p:cNvSpPr>
            <a:spLocks noGrp="1"/>
          </p:cNvSpPr>
          <p:nvPr>
            <p:ph type="sldNum" sz="quarter" idx="2"/>
          </p:nvPr>
        </p:nvSpPr>
        <p:spPr/>
        <p:txBody>
          <a:bodyPr/>
          <a:lstStyle/>
          <a:p>
            <a:fld id="{86CB4B4D-7CA3-9044-876B-883B54F8677D}" type="slidenum">
              <a:rPr lang="en-US" altLang="zh-CN" smtClean="0"/>
              <a:t>3</a:t>
            </a:fld>
            <a:endParaRPr lang="zh-CN" altLang="en-US"/>
          </a:p>
        </p:txBody>
      </p:sp>
    </p:spTree>
    <p:extLst>
      <p:ext uri="{BB962C8B-B14F-4D97-AF65-F5344CB8AC3E}">
        <p14:creationId xmlns:p14="http://schemas.microsoft.com/office/powerpoint/2010/main" val="407786495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Experimental</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results</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2311669"/>
            <a:ext cx="22512938"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90590"/>
              </a:buClr>
              <a:buSzTx/>
              <a:buFont typeface="Arial" panose="020B0604020202020204" pitchFamily="34" charset="0"/>
              <a:buChar char="•"/>
              <a:tabLst/>
              <a:defRPr/>
            </a:pP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Based</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on</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common</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test</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conditions</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(CTC)</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of</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AHG8,</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evaluate</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performance</a:t>
            </a:r>
          </a:p>
          <a:p>
            <a:pPr marL="1771650" lvl="1" indent="-857250" hangingPunct="1">
              <a:spcBef>
                <a:spcPts val="1200"/>
              </a:spcBef>
              <a:buClr>
                <a:srgbClr val="290590"/>
              </a:buClr>
              <a:buFont typeface="Arial" panose="020B0604020202020204" pitchFamily="34" charset="0"/>
              <a:buChar char="•"/>
              <a:defRPr/>
            </a:pPr>
            <a:r>
              <a:rPr lang="en-US" altLang="zh-CN" sz="4600" dirty="0">
                <a:latin typeface="+mn-lt"/>
                <a:cs typeface="Calibri" panose="020F0502020204030204" pitchFamily="34" charset="0"/>
              </a:rPr>
              <a:t>Object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detection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task</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SFU-HW</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endParaRPr>
          </a:p>
          <a:p>
            <a:pPr marL="1771650" lvl="1" indent="-857250" hangingPunct="1">
              <a:spcBef>
                <a:spcPts val="1200"/>
              </a:spcBef>
              <a:buClr>
                <a:srgbClr val="290590"/>
              </a:buClr>
              <a:buFont typeface="Arial" panose="020B0604020202020204" pitchFamily="34" charset="0"/>
              <a:buChar char="•"/>
              <a:defRPr/>
            </a:pP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Object</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lang="en-US" altLang="zh-CN" sz="4600" dirty="0">
                <a:latin typeface="+mn-lt"/>
                <a:cs typeface="Calibri" panose="020F0502020204030204" pitchFamily="34" charset="0"/>
              </a:rPr>
              <a:t>tracking</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task</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TVD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graphicFrame>
        <p:nvGraphicFramePr>
          <p:cNvPr id="3" name="表格 2">
            <a:extLst>
              <a:ext uri="{FF2B5EF4-FFF2-40B4-BE49-F238E27FC236}">
                <a16:creationId xmlns:a16="http://schemas.microsoft.com/office/drawing/2014/main" id="{70231EC7-1F06-459B-2DCE-8AA2392D38CC}"/>
              </a:ext>
            </a:extLst>
          </p:cNvPr>
          <p:cNvGraphicFramePr>
            <a:graphicFrameLocks noGrp="1"/>
          </p:cNvGraphicFramePr>
          <p:nvPr>
            <p:extLst>
              <p:ext uri="{D42A27DB-BD31-4B8C-83A1-F6EECF244321}">
                <p14:modId xmlns:p14="http://schemas.microsoft.com/office/powerpoint/2010/main" val="895654264"/>
              </p:ext>
            </p:extLst>
          </p:nvPr>
        </p:nvGraphicFramePr>
        <p:xfrm>
          <a:off x="4010744" y="6189738"/>
          <a:ext cx="17145000" cy="2438400"/>
        </p:xfrm>
        <a:graphic>
          <a:graphicData uri="http://schemas.openxmlformats.org/drawingml/2006/table">
            <a:tbl>
              <a:tblPr firstRow="1" firstCol="1" bandRow="1" bandCol="1">
                <a:tableStyleId>{5940675A-B579-460E-94D1-54222C63F5DA}</a:tableStyleId>
              </a:tblPr>
              <a:tblGrid>
                <a:gridCol w="2857500">
                  <a:extLst>
                    <a:ext uri="{9D8B030D-6E8A-4147-A177-3AD203B41FA5}">
                      <a16:colId xmlns:a16="http://schemas.microsoft.com/office/drawing/2014/main" val="1433191853"/>
                    </a:ext>
                  </a:extLst>
                </a:gridCol>
                <a:gridCol w="2857500">
                  <a:extLst>
                    <a:ext uri="{9D8B030D-6E8A-4147-A177-3AD203B41FA5}">
                      <a16:colId xmlns:a16="http://schemas.microsoft.com/office/drawing/2014/main" val="340533383"/>
                    </a:ext>
                  </a:extLst>
                </a:gridCol>
                <a:gridCol w="2857500">
                  <a:extLst>
                    <a:ext uri="{9D8B030D-6E8A-4147-A177-3AD203B41FA5}">
                      <a16:colId xmlns:a16="http://schemas.microsoft.com/office/drawing/2014/main" val="3778108307"/>
                    </a:ext>
                  </a:extLst>
                </a:gridCol>
                <a:gridCol w="2857500">
                  <a:extLst>
                    <a:ext uri="{9D8B030D-6E8A-4147-A177-3AD203B41FA5}">
                      <a16:colId xmlns:a16="http://schemas.microsoft.com/office/drawing/2014/main" val="1896756888"/>
                    </a:ext>
                  </a:extLst>
                </a:gridCol>
                <a:gridCol w="2857500">
                  <a:extLst>
                    <a:ext uri="{9D8B030D-6E8A-4147-A177-3AD203B41FA5}">
                      <a16:colId xmlns:a16="http://schemas.microsoft.com/office/drawing/2014/main" val="1918657128"/>
                    </a:ext>
                  </a:extLst>
                </a:gridCol>
                <a:gridCol w="2857500">
                  <a:extLst>
                    <a:ext uri="{9D8B030D-6E8A-4147-A177-3AD203B41FA5}">
                      <a16:colId xmlns:a16="http://schemas.microsoft.com/office/drawing/2014/main" val="297266213"/>
                    </a:ext>
                  </a:extLst>
                </a:gridCol>
              </a:tblGrid>
              <a:tr h="60052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Task</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Dataset</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Methods</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RA </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LD </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AI </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331807208"/>
                  </a:ext>
                </a:extLst>
              </a:tr>
              <a:tr h="60052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Detection</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SFU-HW</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PREPOST</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n-lt"/>
                        </a:rPr>
                        <a:t>-32.</a:t>
                      </a:r>
                      <a:r>
                        <a:rPr lang="en-US" altLang="zh-CN" sz="4000" dirty="0">
                          <a:solidFill>
                            <a:schemeClr val="bg1"/>
                          </a:solidFill>
                          <a:effectLst/>
                          <a:latin typeface="+mn-lt"/>
                        </a:rPr>
                        <a:t>75</a:t>
                      </a:r>
                      <a:r>
                        <a:rPr lang="en-US" sz="4000" dirty="0">
                          <a:solidFill>
                            <a:schemeClr val="bg1"/>
                          </a:solidFill>
                          <a:effectLst/>
                          <a:latin typeface="+mn-lt"/>
                        </a:rPr>
                        <a:t>%</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n-lt"/>
                          <a:ea typeface="DengXian" panose="02010600030101010101" pitchFamily="2" charset="-122"/>
                        </a:rPr>
                        <a:t>-33.26%</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n-lt"/>
                        </a:rPr>
                        <a:t>-40.</a:t>
                      </a:r>
                      <a:r>
                        <a:rPr lang="en-US" altLang="zh-CN" sz="4000" dirty="0">
                          <a:solidFill>
                            <a:schemeClr val="bg1"/>
                          </a:solidFill>
                          <a:effectLst/>
                          <a:latin typeface="+mn-lt"/>
                        </a:rPr>
                        <a:t>29</a:t>
                      </a:r>
                      <a:r>
                        <a:rPr lang="en-US" sz="4000" dirty="0">
                          <a:solidFill>
                            <a:schemeClr val="bg1"/>
                          </a:solidFill>
                          <a:effectLst/>
                          <a:latin typeface="+mn-lt"/>
                        </a:rPr>
                        <a:t>%</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2594650"/>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ROIAQP</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n-lt"/>
                        </a:rPr>
                        <a:t>-1</a:t>
                      </a:r>
                      <a:r>
                        <a:rPr lang="en-US" altLang="zh-CN" sz="4000" dirty="0">
                          <a:solidFill>
                            <a:schemeClr val="bg1"/>
                          </a:solidFill>
                          <a:effectLst/>
                          <a:latin typeface="+mn-lt"/>
                        </a:rPr>
                        <a:t>1</a:t>
                      </a:r>
                      <a:r>
                        <a:rPr lang="en-US" sz="4000" dirty="0">
                          <a:solidFill>
                            <a:schemeClr val="bg1"/>
                          </a:solidFill>
                          <a:effectLst/>
                          <a:latin typeface="+mn-lt"/>
                        </a:rPr>
                        <a:t>.</a:t>
                      </a:r>
                      <a:r>
                        <a:rPr lang="en-US" altLang="zh-CN" sz="4000" dirty="0">
                          <a:solidFill>
                            <a:schemeClr val="bg1"/>
                          </a:solidFill>
                          <a:effectLst/>
                          <a:latin typeface="+mn-lt"/>
                        </a:rPr>
                        <a:t>2</a:t>
                      </a:r>
                      <a:r>
                        <a:rPr lang="en-US" sz="4000" dirty="0">
                          <a:solidFill>
                            <a:schemeClr val="bg1"/>
                          </a:solidFill>
                          <a:effectLst/>
                          <a:latin typeface="+mn-lt"/>
                        </a:rPr>
                        <a:t>1%</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n-lt"/>
                          <a:ea typeface="DengXian" panose="02010600030101010101" pitchFamily="2" charset="-122"/>
                        </a:rPr>
                        <a:t>-4.09%</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n-lt"/>
                        </a:rPr>
                        <a:t>-</a:t>
                      </a:r>
                      <a:r>
                        <a:rPr lang="en-US" altLang="zh-CN" sz="4000" dirty="0">
                          <a:solidFill>
                            <a:schemeClr val="bg1"/>
                          </a:solidFill>
                          <a:effectLst/>
                          <a:latin typeface="+mn-lt"/>
                        </a:rPr>
                        <a:t>9</a:t>
                      </a:r>
                      <a:r>
                        <a:rPr lang="en-US" sz="4000" dirty="0">
                          <a:solidFill>
                            <a:schemeClr val="bg1"/>
                          </a:solidFill>
                          <a:effectLst/>
                          <a:latin typeface="+mn-lt"/>
                        </a:rPr>
                        <a:t>.</a:t>
                      </a:r>
                      <a:r>
                        <a:rPr lang="en-US" altLang="zh-CN" sz="4000" dirty="0">
                          <a:solidFill>
                            <a:schemeClr val="bg1"/>
                          </a:solidFill>
                          <a:effectLst/>
                          <a:latin typeface="+mn-lt"/>
                        </a:rPr>
                        <a:t>03</a:t>
                      </a:r>
                      <a:r>
                        <a:rPr lang="en-US" sz="4000" dirty="0">
                          <a:solidFill>
                            <a:schemeClr val="bg1"/>
                          </a:solidFill>
                          <a:effectLst/>
                          <a:latin typeface="+mn-lt"/>
                        </a:rPr>
                        <a:t>%</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43327348"/>
                  </a:ext>
                </a:extLst>
              </a:tr>
              <a:tr h="391177">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JOINT</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latin typeface="+mn-lt"/>
                        </a:rPr>
                        <a:t>-3</a:t>
                      </a:r>
                      <a:r>
                        <a:rPr lang="en-US" altLang="zh-CN" sz="4000" b="1" dirty="0">
                          <a:solidFill>
                            <a:schemeClr val="bg1"/>
                          </a:solidFill>
                          <a:effectLst/>
                          <a:latin typeface="+mn-lt"/>
                        </a:rPr>
                        <a:t>7</a:t>
                      </a:r>
                      <a:r>
                        <a:rPr lang="en-US" sz="4000" b="1" dirty="0">
                          <a:solidFill>
                            <a:schemeClr val="bg1"/>
                          </a:solidFill>
                          <a:effectLst/>
                          <a:latin typeface="+mn-lt"/>
                        </a:rPr>
                        <a:t>.</a:t>
                      </a:r>
                      <a:r>
                        <a:rPr lang="en-US" altLang="zh-CN" sz="4000" b="1" dirty="0">
                          <a:solidFill>
                            <a:schemeClr val="bg1"/>
                          </a:solidFill>
                          <a:effectLst/>
                          <a:latin typeface="+mn-lt"/>
                        </a:rPr>
                        <a:t>11</a:t>
                      </a:r>
                      <a:r>
                        <a:rPr lang="en-US" sz="4000" b="1" dirty="0">
                          <a:solidFill>
                            <a:schemeClr val="bg1"/>
                          </a:solidFill>
                          <a:effectLst/>
                          <a:latin typeface="+mn-lt"/>
                        </a:rPr>
                        <a:t>%</a:t>
                      </a:r>
                      <a:endParaRPr lang="zh-CN" sz="4000" b="1"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n-lt"/>
                        </a:rPr>
                        <a:t>-34.63%</a:t>
                      </a:r>
                      <a:endParaRPr lang="zh-CN" sz="4000" b="1"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latin typeface="+mn-lt"/>
                        </a:rPr>
                        <a:t>-43.</a:t>
                      </a:r>
                      <a:r>
                        <a:rPr lang="en-US" altLang="zh-CN" sz="4000" b="1" dirty="0">
                          <a:solidFill>
                            <a:schemeClr val="bg1"/>
                          </a:solidFill>
                          <a:effectLst/>
                          <a:latin typeface="+mn-lt"/>
                        </a:rPr>
                        <a:t>34</a:t>
                      </a:r>
                      <a:r>
                        <a:rPr lang="en-US" sz="4000" b="1" dirty="0">
                          <a:solidFill>
                            <a:schemeClr val="bg1"/>
                          </a:solidFill>
                          <a:effectLst/>
                          <a:latin typeface="+mn-lt"/>
                        </a:rPr>
                        <a:t>%</a:t>
                      </a:r>
                      <a:endParaRPr lang="zh-CN" sz="4000" b="1"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15909230"/>
                  </a:ext>
                </a:extLst>
              </a:tr>
            </a:tbl>
          </a:graphicData>
        </a:graphic>
      </p:graphicFrame>
      <p:sp>
        <p:nvSpPr>
          <p:cNvPr id="9" name="文本框 8">
            <a:extLst>
              <a:ext uri="{FF2B5EF4-FFF2-40B4-BE49-F238E27FC236}">
                <a16:creationId xmlns:a16="http://schemas.microsoft.com/office/drawing/2014/main" id="{CA44FEAF-944C-042A-77A7-21E1BDD28F3E}"/>
              </a:ext>
            </a:extLst>
          </p:cNvPr>
          <p:cNvSpPr txBox="1"/>
          <p:nvPr/>
        </p:nvSpPr>
        <p:spPr>
          <a:xfrm>
            <a:off x="718460" y="5536975"/>
            <a:ext cx="23306314"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mn-lt"/>
                <a:ea typeface="黑体" panose="02010609060101010101" pitchFamily="49" charset="-122"/>
                <a:cs typeface="Mangal" panose="02040503050203030202" pitchFamily="18" charset="0"/>
              </a:rPr>
              <a:t>Table 1 Overview of the averaged BD-rate performance</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for</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detection</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task in terms of mono-</a:t>
            </a:r>
            <a:r>
              <a:rPr lang="en-US" altLang="zh-CN" sz="3600" dirty="0" err="1">
                <a:solidFill>
                  <a:schemeClr val="bg1"/>
                </a:solidFill>
                <a:effectLst/>
                <a:latin typeface="+mn-lt"/>
                <a:ea typeface="黑体" panose="02010609060101010101" pitchFamily="49" charset="-122"/>
                <a:cs typeface="Mangal" panose="02040503050203030202" pitchFamily="18" charset="0"/>
              </a:rPr>
              <a:t>mAP</a:t>
            </a:r>
            <a:endParaRPr lang="zh-CN" altLang="zh-CN" sz="4400" dirty="0">
              <a:solidFill>
                <a:schemeClr val="bg1"/>
              </a:solidFill>
              <a:effectLst/>
              <a:latin typeface="+mn-lt"/>
              <a:ea typeface="黑体" panose="02010609060101010101" pitchFamily="49" charset="-122"/>
              <a:cs typeface="Mangal" panose="02040503050203030202" pitchFamily="18" charset="0"/>
            </a:endParaRPr>
          </a:p>
        </p:txBody>
      </p:sp>
      <p:graphicFrame>
        <p:nvGraphicFramePr>
          <p:cNvPr id="10" name="表格 9">
            <a:extLst>
              <a:ext uri="{FF2B5EF4-FFF2-40B4-BE49-F238E27FC236}">
                <a16:creationId xmlns:a16="http://schemas.microsoft.com/office/drawing/2014/main" id="{19EEA102-B31D-00F8-7A10-51DC2D09691A}"/>
              </a:ext>
            </a:extLst>
          </p:cNvPr>
          <p:cNvGraphicFramePr>
            <a:graphicFrameLocks noGrp="1"/>
          </p:cNvGraphicFramePr>
          <p:nvPr>
            <p:extLst>
              <p:ext uri="{D42A27DB-BD31-4B8C-83A1-F6EECF244321}">
                <p14:modId xmlns:p14="http://schemas.microsoft.com/office/powerpoint/2010/main" val="319638117"/>
              </p:ext>
            </p:extLst>
          </p:nvPr>
        </p:nvGraphicFramePr>
        <p:xfrm>
          <a:off x="4010744" y="10685487"/>
          <a:ext cx="17145000" cy="2438400"/>
        </p:xfrm>
        <a:graphic>
          <a:graphicData uri="http://schemas.openxmlformats.org/drawingml/2006/table">
            <a:tbl>
              <a:tblPr firstRow="1" firstCol="1" bandRow="1" bandCol="1">
                <a:tableStyleId>{5940675A-B579-460E-94D1-54222C63F5DA}</a:tableStyleId>
              </a:tblPr>
              <a:tblGrid>
                <a:gridCol w="2857500">
                  <a:extLst>
                    <a:ext uri="{9D8B030D-6E8A-4147-A177-3AD203B41FA5}">
                      <a16:colId xmlns:a16="http://schemas.microsoft.com/office/drawing/2014/main" val="1433191853"/>
                    </a:ext>
                  </a:extLst>
                </a:gridCol>
                <a:gridCol w="2857500">
                  <a:extLst>
                    <a:ext uri="{9D8B030D-6E8A-4147-A177-3AD203B41FA5}">
                      <a16:colId xmlns:a16="http://schemas.microsoft.com/office/drawing/2014/main" val="340533383"/>
                    </a:ext>
                  </a:extLst>
                </a:gridCol>
                <a:gridCol w="2857500">
                  <a:extLst>
                    <a:ext uri="{9D8B030D-6E8A-4147-A177-3AD203B41FA5}">
                      <a16:colId xmlns:a16="http://schemas.microsoft.com/office/drawing/2014/main" val="3778108307"/>
                    </a:ext>
                  </a:extLst>
                </a:gridCol>
                <a:gridCol w="2857500">
                  <a:extLst>
                    <a:ext uri="{9D8B030D-6E8A-4147-A177-3AD203B41FA5}">
                      <a16:colId xmlns:a16="http://schemas.microsoft.com/office/drawing/2014/main" val="1896756888"/>
                    </a:ext>
                  </a:extLst>
                </a:gridCol>
                <a:gridCol w="2857500">
                  <a:extLst>
                    <a:ext uri="{9D8B030D-6E8A-4147-A177-3AD203B41FA5}">
                      <a16:colId xmlns:a16="http://schemas.microsoft.com/office/drawing/2014/main" val="1918657128"/>
                    </a:ext>
                  </a:extLst>
                </a:gridCol>
                <a:gridCol w="2857500">
                  <a:extLst>
                    <a:ext uri="{9D8B030D-6E8A-4147-A177-3AD203B41FA5}">
                      <a16:colId xmlns:a16="http://schemas.microsoft.com/office/drawing/2014/main" val="297266213"/>
                    </a:ext>
                  </a:extLst>
                </a:gridCol>
              </a:tblGrid>
              <a:tr h="60052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Task</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Dataset</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Methods</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RA </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LD </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AI </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331807208"/>
                  </a:ext>
                </a:extLst>
              </a:tr>
              <a:tr h="60052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j-ea"/>
                          <a:ea typeface="+mj-ea"/>
                        </a:rPr>
                        <a:t>Tracking</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j-ea"/>
                          <a:ea typeface="+mj-ea"/>
                        </a:rPr>
                        <a:t>TVD</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PREPOST</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-52.05%</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-39.40%</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-65.45%</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2594650"/>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ROIAQP</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-28.39%</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-1.38%</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-31.95%</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43327348"/>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JOINT</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j-ea"/>
                          <a:ea typeface="+mj-ea"/>
                        </a:rPr>
                        <a:t>-62.92%</a:t>
                      </a:r>
                      <a:endParaRPr lang="zh-CN" sz="4000" b="1"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j-ea"/>
                          <a:ea typeface="+mj-ea"/>
                        </a:rPr>
                        <a:t>-43.69%</a:t>
                      </a:r>
                      <a:endParaRPr lang="zh-CN" sz="4000" b="1"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j-ea"/>
                          <a:ea typeface="+mj-ea"/>
                        </a:rPr>
                        <a:t>-72.48%</a:t>
                      </a:r>
                      <a:endParaRPr lang="zh-CN" sz="4000" b="1"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15909230"/>
                  </a:ext>
                </a:extLst>
              </a:tr>
            </a:tbl>
          </a:graphicData>
        </a:graphic>
      </p:graphicFrame>
      <p:sp>
        <p:nvSpPr>
          <p:cNvPr id="11" name="文本框 10">
            <a:extLst>
              <a:ext uri="{FF2B5EF4-FFF2-40B4-BE49-F238E27FC236}">
                <a16:creationId xmlns:a16="http://schemas.microsoft.com/office/drawing/2014/main" id="{A1CC3DAA-2FE7-3B15-807D-13DB30E8F177}"/>
              </a:ext>
            </a:extLst>
          </p:cNvPr>
          <p:cNvSpPr txBox="1"/>
          <p:nvPr/>
        </p:nvSpPr>
        <p:spPr>
          <a:xfrm>
            <a:off x="1881945" y="10039156"/>
            <a:ext cx="21053609"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mn-lt"/>
                <a:ea typeface="黑体" panose="02010609060101010101" pitchFamily="49" charset="-122"/>
                <a:cs typeface="Mangal" panose="02040503050203030202" pitchFamily="18" charset="0"/>
              </a:rPr>
              <a:t>Table 1 Overview of the averaged BD-rate performance</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for</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tracking in terms of mono-MOTA</a:t>
            </a:r>
            <a:endParaRPr lang="zh-CN" altLang="zh-CN" sz="4400" dirty="0">
              <a:solidFill>
                <a:schemeClr val="bg1"/>
              </a:solidFill>
              <a:effectLst/>
              <a:latin typeface="+mn-lt"/>
              <a:ea typeface="黑体" panose="02010609060101010101" pitchFamily="49" charset="-122"/>
              <a:cs typeface="Mangal" panose="02040503050203030202" pitchFamily="18" charset="0"/>
            </a:endParaRPr>
          </a:p>
        </p:txBody>
      </p:sp>
      <p:sp>
        <p:nvSpPr>
          <p:cNvPr id="5" name="灯片编号占位符 4">
            <a:extLst>
              <a:ext uri="{FF2B5EF4-FFF2-40B4-BE49-F238E27FC236}">
                <a16:creationId xmlns:a16="http://schemas.microsoft.com/office/drawing/2014/main" id="{56DD002C-5780-E15F-62F9-10FED0CA1221}"/>
              </a:ext>
            </a:extLst>
          </p:cNvPr>
          <p:cNvSpPr>
            <a:spLocks noGrp="1"/>
          </p:cNvSpPr>
          <p:nvPr>
            <p:ph type="sldNum" sz="quarter" idx="2"/>
          </p:nvPr>
        </p:nvSpPr>
        <p:spPr/>
        <p:txBody>
          <a:bodyPr/>
          <a:lstStyle/>
          <a:p>
            <a:fld id="{86CB4B4D-7CA3-9044-876B-883B54F8677D}" type="slidenum">
              <a:rPr lang="en-US" altLang="zh-CN" smtClean="0"/>
              <a:t>4</a:t>
            </a:fld>
            <a:endParaRPr lang="zh-CN" altLang="en-US"/>
          </a:p>
        </p:txBody>
      </p:sp>
    </p:spTree>
    <p:extLst>
      <p:ext uri="{BB962C8B-B14F-4D97-AF65-F5344CB8AC3E}">
        <p14:creationId xmlns:p14="http://schemas.microsoft.com/office/powerpoint/2010/main" val="162040255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74991"/>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Experimental</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results</a:t>
            </a:r>
            <a:r>
              <a:rPr lang="zh-CN" altLang="en-US" sz="8000" dirty="0">
                <a:solidFill>
                  <a:schemeClr val="bg1"/>
                </a:solidFill>
                <a:latin typeface="+mj-lt"/>
                <a:ea typeface="等线" panose="02010600030101010101" pitchFamily="2" charset="-122"/>
                <a:cs typeface="Calibri" panose="020F0502020204030204" pitchFamily="34" charset="0"/>
              </a:rPr>
              <a:t> </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1396789"/>
            <a:ext cx="21533224"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A0592"/>
              </a:buClr>
              <a:buSzTx/>
              <a:buFont typeface="Arial" panose="020B0604020202020204" pitchFamily="34" charset="0"/>
              <a:buChar char="•"/>
              <a:tabLst/>
              <a:defRPr/>
            </a:pPr>
            <a:r>
              <a:rPr lang="en-US" altLang="zh-CN" sz="4600" dirty="0">
                <a:latin typeface="+mn-lt"/>
                <a:cs typeface="Calibri" panose="020F0502020204030204" pitchFamily="34" charset="0"/>
              </a:rPr>
              <a:t>JOINT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performance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SHU-HW</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graphicFrame>
        <p:nvGraphicFramePr>
          <p:cNvPr id="6" name="表格 5">
            <a:extLst>
              <a:ext uri="{FF2B5EF4-FFF2-40B4-BE49-F238E27FC236}">
                <a16:creationId xmlns:a16="http://schemas.microsoft.com/office/drawing/2014/main" id="{BE815005-C2FE-66E5-4279-F482B21BB46E}"/>
              </a:ext>
            </a:extLst>
          </p:cNvPr>
          <p:cNvGraphicFramePr>
            <a:graphicFrameLocks noGrp="1"/>
          </p:cNvGraphicFramePr>
          <p:nvPr>
            <p:extLst>
              <p:ext uri="{D42A27DB-BD31-4B8C-83A1-F6EECF244321}">
                <p14:modId xmlns:p14="http://schemas.microsoft.com/office/powerpoint/2010/main" val="555226482"/>
              </p:ext>
            </p:extLst>
          </p:nvPr>
        </p:nvGraphicFramePr>
        <p:xfrm>
          <a:off x="489857" y="2151030"/>
          <a:ext cx="23404285" cy="9408795"/>
        </p:xfrm>
        <a:graphic>
          <a:graphicData uri="http://schemas.openxmlformats.org/drawingml/2006/table">
            <a:tbl>
              <a:tblPr firstRow="1" firstCol="1" bandRow="1">
                <a:tableStyleId>{5940675A-B579-460E-94D1-54222C63F5DA}</a:tableStyleId>
              </a:tblPr>
              <a:tblGrid>
                <a:gridCol w="1377004">
                  <a:extLst>
                    <a:ext uri="{9D8B030D-6E8A-4147-A177-3AD203B41FA5}">
                      <a16:colId xmlns:a16="http://schemas.microsoft.com/office/drawing/2014/main" val="2575743084"/>
                    </a:ext>
                  </a:extLst>
                </a:gridCol>
                <a:gridCol w="2065506">
                  <a:extLst>
                    <a:ext uri="{9D8B030D-6E8A-4147-A177-3AD203B41FA5}">
                      <a16:colId xmlns:a16="http://schemas.microsoft.com/office/drawing/2014/main" val="525691591"/>
                    </a:ext>
                  </a:extLst>
                </a:gridCol>
                <a:gridCol w="3992355">
                  <a:extLst>
                    <a:ext uri="{9D8B030D-6E8A-4147-A177-3AD203B41FA5}">
                      <a16:colId xmlns:a16="http://schemas.microsoft.com/office/drawing/2014/main" val="288842714"/>
                    </a:ext>
                  </a:extLst>
                </a:gridCol>
                <a:gridCol w="3992355">
                  <a:extLst>
                    <a:ext uri="{9D8B030D-6E8A-4147-A177-3AD203B41FA5}">
                      <a16:colId xmlns:a16="http://schemas.microsoft.com/office/drawing/2014/main" val="1018669484"/>
                    </a:ext>
                  </a:extLst>
                </a:gridCol>
                <a:gridCol w="3992355">
                  <a:extLst>
                    <a:ext uri="{9D8B030D-6E8A-4147-A177-3AD203B41FA5}">
                      <a16:colId xmlns:a16="http://schemas.microsoft.com/office/drawing/2014/main" val="3691722432"/>
                    </a:ext>
                  </a:extLst>
                </a:gridCol>
                <a:gridCol w="3992355">
                  <a:extLst>
                    <a:ext uri="{9D8B030D-6E8A-4147-A177-3AD203B41FA5}">
                      <a16:colId xmlns:a16="http://schemas.microsoft.com/office/drawing/2014/main" val="691687495"/>
                    </a:ext>
                  </a:extLst>
                </a:gridCol>
                <a:gridCol w="3992355">
                  <a:extLst>
                    <a:ext uri="{9D8B030D-6E8A-4147-A177-3AD203B41FA5}">
                      <a16:colId xmlns:a16="http://schemas.microsoft.com/office/drawing/2014/main" val="2650267179"/>
                    </a:ext>
                  </a:extLst>
                </a:gridCol>
              </a:tblGrid>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End-to-End BD-rate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Time</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49837523"/>
                  </a:ext>
                </a:extLst>
              </a:tr>
              <a:tr h="84385">
                <a:tc>
                  <a:txBody>
                    <a:bodyPr/>
                    <a:lstStyle/>
                    <a:p>
                      <a:r>
                        <a:rPr lang="en-US" altLang="zh-CN" sz="3200" dirty="0">
                          <a:solidFill>
                            <a:schemeClr val="bg1"/>
                          </a:solidFill>
                          <a:effectLst/>
                          <a:latin typeface="+mn-lt"/>
                          <a:cs typeface="+mn-cs"/>
                        </a:rPr>
                        <a:t>RA</a:t>
                      </a:r>
                      <a:endParaRPr lang="zh-CN" sz="3200" dirty="0">
                        <a:solidFill>
                          <a:schemeClr val="bg1"/>
                        </a:solidFill>
                        <a:effectLst/>
                        <a:latin typeface="+mn-lt"/>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altLang="zh-CN" sz="3200" dirty="0">
                          <a:solidFill>
                            <a:schemeClr val="bg1"/>
                          </a:solidFill>
                          <a:effectLst/>
                          <a:latin typeface="+mn-lt"/>
                          <a:cs typeface="+mn-cs"/>
                        </a:rPr>
                        <a:t>Detection</a:t>
                      </a:r>
                      <a:endParaRPr lang="zh-CN" sz="3200" dirty="0">
                        <a:solidFill>
                          <a:schemeClr val="bg1"/>
                        </a:solidFill>
                        <a:effectLst/>
                        <a:latin typeface="+mn-lt"/>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Mono-</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BD-</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Enc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Dec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62206189"/>
                  </a:ext>
                </a:extLst>
              </a:tr>
              <a:tr h="79111">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SFU-HW</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A</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-17.75%</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2.54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299.27%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583.23%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64227511"/>
                  </a:ext>
                </a:extLst>
              </a:tr>
              <a:tr h="79111">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B</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-38.03%</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7.85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278.88%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766.12%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06516536"/>
                  </a:ext>
                </a:extLst>
              </a:tr>
              <a:tr h="79111">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-41.44%</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-42.68%</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6.17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383.23%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1170.83%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798855926"/>
                  </a:ext>
                </a:extLst>
              </a:tr>
              <a:tr h="84385">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D</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-36.70%</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-37.76%</a:t>
                      </a:r>
                      <a:endParaRPr lang="zh-CN" sz="3200" dirty="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4.14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650.05%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2555.82%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354972039"/>
                  </a:ext>
                </a:extLst>
              </a:tr>
              <a:tr h="84385">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Average</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-37.11%</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5.78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401.17%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1238.39%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76956504"/>
                  </a:ext>
                </a:extLst>
              </a:tr>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LD</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altLang="zh-CN" sz="3200" dirty="0">
                          <a:solidFill>
                            <a:schemeClr val="bg1"/>
                          </a:solidFill>
                          <a:effectLst/>
                          <a:latin typeface="+mn-lt"/>
                          <a:cs typeface="+mn-cs"/>
                        </a:rPr>
                        <a:t>Detection</a:t>
                      </a:r>
                      <a:endParaRPr lang="zh-CN" sz="3200" dirty="0">
                        <a:solidFill>
                          <a:schemeClr val="bg1"/>
                        </a:solidFill>
                        <a:effectLst/>
                        <a:latin typeface="+mn-lt"/>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Mono-</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BD-</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Enc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Dec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120983225"/>
                  </a:ext>
                </a:extLst>
              </a:tr>
              <a:tr h="84385">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SFU-HW</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A</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-35.94%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3200" b="0" i="0" u="none" strike="noStrike" dirty="0">
                          <a:solidFill>
                            <a:srgbClr val="000000"/>
                          </a:solidFill>
                          <a:effectLst/>
                          <a:latin typeface="+mn-lt"/>
                          <a:ea typeface="宋体" panose="02010600030101010101" pitchFamily="2" charset="-122"/>
                        </a:rPr>
                        <a:t>-35.25%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10.23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108.84%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rPr>
                        <a:t>739.05%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790936679"/>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B</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-30.24%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6.01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rPr>
                        <a:t>117.53%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rPr>
                        <a:t>822.22%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732371514"/>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-37.18%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3200" b="0" i="0" u="none" strike="noStrike" dirty="0">
                          <a:solidFill>
                            <a:srgbClr val="000000"/>
                          </a:solidFill>
                          <a:effectLst/>
                          <a:latin typeface="+mn-lt"/>
                          <a:ea typeface="宋体" panose="02010600030101010101" pitchFamily="2" charset="-122"/>
                        </a:rPr>
                        <a:t>-35.06%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5.77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153.87%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rPr>
                        <a:t>894.70%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554350611"/>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D</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rPr>
                        <a:t>-36.15%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3200" b="0" i="0" u="none" strike="noStrike" dirty="0">
                          <a:solidFill>
                            <a:srgbClr val="000000"/>
                          </a:solidFill>
                          <a:effectLst/>
                          <a:latin typeface="+mn-lt"/>
                          <a:ea typeface="宋体" panose="02010600030101010101" pitchFamily="2" charset="-122"/>
                        </a:rPr>
                        <a:t>-36.44%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4.56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239.62%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rPr>
                        <a:t>1428.92%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231661106"/>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Average</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-34.63%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5.81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158.04%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992.13%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54370532"/>
                  </a:ext>
                </a:extLst>
              </a:tr>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AI</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Detection</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Mono-</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mAP</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BD-</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Enc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Dec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67095772"/>
                  </a:ext>
                </a:extLst>
              </a:tr>
              <a:tr h="84385">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SFU-HW</a:t>
                      </a: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A</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-45.67%</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宋体" panose="02010600030101010101" pitchFamily="2" charset="-122"/>
                          <a:cs typeface="+mn-cs"/>
                        </a:rPr>
                        <a:t>-45.14%</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15.04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113.55%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461.72%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546966835"/>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B</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-51.31%</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13.73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120.31%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510.81%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028986986"/>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C</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-46.27%</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-46.63%</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9.14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133.45%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644.28%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5720204"/>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D</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-31.87%</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-31.87%</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5.18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171.01%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1159.16%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78323472"/>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Average</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-43.34%</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9.79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137.79%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700.50%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727886992"/>
                  </a:ext>
                </a:extLst>
              </a:tr>
            </a:tbl>
          </a:graphicData>
        </a:graphic>
      </p:graphicFrame>
      <p:sp>
        <p:nvSpPr>
          <p:cNvPr id="8" name="文本框 7">
            <a:extLst>
              <a:ext uri="{FF2B5EF4-FFF2-40B4-BE49-F238E27FC236}">
                <a16:creationId xmlns:a16="http://schemas.microsoft.com/office/drawing/2014/main" id="{3DF0C8CD-682C-D281-801A-C7D3D98638CB}"/>
              </a:ext>
            </a:extLst>
          </p:cNvPr>
          <p:cNvSpPr txBox="1"/>
          <p:nvPr/>
        </p:nvSpPr>
        <p:spPr>
          <a:xfrm>
            <a:off x="2581196" y="12880443"/>
            <a:ext cx="21312946"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 altLang="zh-CN" sz="2400" b="0" dirty="0">
                <a:solidFill>
                  <a:schemeClr val="bg1"/>
                </a:solidFill>
              </a:rPr>
              <a:t>lease note “/” in the tables indicates the performance cannot be calculated validly, due to the nonmonotonic machine task performance or the non-overlap between rate-accuracy curves</a:t>
            </a:r>
            <a:r>
              <a:rPr lang="en-US" altLang="zh-CN" sz="2400" b="0" dirty="0">
                <a:solidFill>
                  <a:schemeClr val="bg1"/>
                </a:solidFill>
              </a:rPr>
              <a:t>.</a:t>
            </a:r>
            <a:r>
              <a:rPr lang="zh-CN" altLang="en-US" sz="2400" b="0" dirty="0">
                <a:solidFill>
                  <a:schemeClr val="bg1"/>
                </a:solidFill>
              </a:rPr>
              <a:t> </a:t>
            </a:r>
            <a:r>
              <a:rPr lang="en-US" altLang="zh-CN" sz="2400" b="0" dirty="0">
                <a:solidFill>
                  <a:schemeClr val="bg1"/>
                </a:solidFill>
              </a:rPr>
              <a:t>Same</a:t>
            </a:r>
            <a:r>
              <a:rPr lang="zh-CN" altLang="en-US" sz="2400" b="0" dirty="0">
                <a:solidFill>
                  <a:schemeClr val="bg1"/>
                </a:solidFill>
              </a:rPr>
              <a:t> </a:t>
            </a:r>
            <a:r>
              <a:rPr lang="en-US" altLang="zh-CN" sz="2400" b="0" dirty="0">
                <a:solidFill>
                  <a:schemeClr val="bg1"/>
                </a:solidFill>
              </a:rPr>
              <a:t>below.</a:t>
            </a:r>
            <a:endParaRPr lang="zh-CN" altLang="en-US" sz="2400" b="0" dirty="0">
              <a:solidFill>
                <a:schemeClr val="bg1"/>
              </a:solidFill>
            </a:endParaRPr>
          </a:p>
        </p:txBody>
      </p:sp>
      <p:sp>
        <p:nvSpPr>
          <p:cNvPr id="3" name="灯片编号占位符 2">
            <a:extLst>
              <a:ext uri="{FF2B5EF4-FFF2-40B4-BE49-F238E27FC236}">
                <a16:creationId xmlns:a16="http://schemas.microsoft.com/office/drawing/2014/main" id="{2C1E3C7E-C0DD-CBD4-A6AF-F3F34A59C271}"/>
              </a:ext>
            </a:extLst>
          </p:cNvPr>
          <p:cNvSpPr>
            <a:spLocks noGrp="1"/>
          </p:cNvSpPr>
          <p:nvPr>
            <p:ph type="sldNum" sz="quarter" idx="2"/>
          </p:nvPr>
        </p:nvSpPr>
        <p:spPr/>
        <p:txBody>
          <a:bodyPr/>
          <a:lstStyle/>
          <a:p>
            <a:fld id="{86CB4B4D-7CA3-9044-876B-883B54F8677D}" type="slidenum">
              <a:rPr lang="en-US" altLang="zh-CN" smtClean="0"/>
              <a:t>5</a:t>
            </a:fld>
            <a:endParaRPr lang="zh-CN" altLang="en-US"/>
          </a:p>
        </p:txBody>
      </p:sp>
    </p:spTree>
    <p:extLst>
      <p:ext uri="{BB962C8B-B14F-4D97-AF65-F5344CB8AC3E}">
        <p14:creationId xmlns:p14="http://schemas.microsoft.com/office/powerpoint/2010/main" val="59510010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0" y="-169065"/>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Experimental</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results</a:t>
            </a:r>
            <a:r>
              <a:rPr lang="zh-CN" altLang="en-US" sz="8000" dirty="0">
                <a:solidFill>
                  <a:schemeClr val="bg1"/>
                </a:solidFill>
                <a:latin typeface="+mj-lt"/>
                <a:ea typeface="等线" panose="02010600030101010101" pitchFamily="2" charset="-122"/>
                <a:cs typeface="Calibri" panose="020F0502020204030204" pitchFamily="34" charset="0"/>
              </a:rPr>
              <a:t> </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0343185" y="158970"/>
            <a:ext cx="21533224"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A0592"/>
              </a:buClr>
              <a:buSzTx/>
              <a:buFont typeface="Arial" panose="020B0604020202020204" pitchFamily="34" charset="0"/>
              <a:buChar char="•"/>
              <a:tabLst/>
              <a:defRPr/>
            </a:pPr>
            <a:r>
              <a:rPr lang="en-US" altLang="zh-CN" sz="4600" dirty="0">
                <a:latin typeface="+mn-lt"/>
                <a:cs typeface="Calibri" panose="020F0502020204030204" pitchFamily="34" charset="0"/>
              </a:rPr>
              <a:t>JOINT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performance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TVD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sp>
        <p:nvSpPr>
          <p:cNvPr id="8" name="文本框 7">
            <a:extLst>
              <a:ext uri="{FF2B5EF4-FFF2-40B4-BE49-F238E27FC236}">
                <a16:creationId xmlns:a16="http://schemas.microsoft.com/office/drawing/2014/main" id="{3DF0C8CD-682C-D281-801A-C7D3D98638CB}"/>
              </a:ext>
            </a:extLst>
          </p:cNvPr>
          <p:cNvSpPr txBox="1"/>
          <p:nvPr/>
        </p:nvSpPr>
        <p:spPr>
          <a:xfrm>
            <a:off x="2581196" y="12880443"/>
            <a:ext cx="21312946"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 altLang="zh-CN" sz="2400" b="0" dirty="0">
                <a:solidFill>
                  <a:schemeClr val="bg1"/>
                </a:solidFill>
              </a:rPr>
              <a:t>lease note “/” in the tables indicates the performance cannot be calculated validly, due to the nonmonotonic machine task performance or the non-overlap between rate-accuracy curves</a:t>
            </a:r>
            <a:r>
              <a:rPr lang="en-US" altLang="zh-CN" sz="2400" b="0" dirty="0">
                <a:solidFill>
                  <a:schemeClr val="bg1"/>
                </a:solidFill>
              </a:rPr>
              <a:t>.</a:t>
            </a:r>
            <a:r>
              <a:rPr lang="zh-CN" altLang="en-US" sz="2400" b="0" dirty="0">
                <a:solidFill>
                  <a:schemeClr val="bg1"/>
                </a:solidFill>
              </a:rPr>
              <a:t> </a:t>
            </a:r>
            <a:r>
              <a:rPr lang="en-US" altLang="zh-CN" sz="2400" b="0" dirty="0">
                <a:solidFill>
                  <a:schemeClr val="bg1"/>
                </a:solidFill>
              </a:rPr>
              <a:t>Same</a:t>
            </a:r>
            <a:r>
              <a:rPr lang="zh-CN" altLang="en-US" sz="2400" b="0" dirty="0">
                <a:solidFill>
                  <a:schemeClr val="bg1"/>
                </a:solidFill>
              </a:rPr>
              <a:t> </a:t>
            </a:r>
            <a:r>
              <a:rPr lang="en-US" altLang="zh-CN" sz="2400" b="0" dirty="0">
                <a:solidFill>
                  <a:schemeClr val="bg1"/>
                </a:solidFill>
              </a:rPr>
              <a:t>below.</a:t>
            </a:r>
            <a:endParaRPr lang="zh-CN" altLang="en-US" sz="2400" b="0" dirty="0">
              <a:solidFill>
                <a:schemeClr val="bg1"/>
              </a:solidFill>
            </a:endParaRPr>
          </a:p>
        </p:txBody>
      </p:sp>
      <p:graphicFrame>
        <p:nvGraphicFramePr>
          <p:cNvPr id="3" name="表格 2">
            <a:extLst>
              <a:ext uri="{FF2B5EF4-FFF2-40B4-BE49-F238E27FC236}">
                <a16:creationId xmlns:a16="http://schemas.microsoft.com/office/drawing/2014/main" id="{767B9383-7217-44C8-D4AF-0B10768AB5FD}"/>
              </a:ext>
            </a:extLst>
          </p:cNvPr>
          <p:cNvGraphicFramePr>
            <a:graphicFrameLocks noGrp="1"/>
          </p:cNvGraphicFramePr>
          <p:nvPr>
            <p:extLst>
              <p:ext uri="{D42A27DB-BD31-4B8C-83A1-F6EECF244321}">
                <p14:modId xmlns:p14="http://schemas.microsoft.com/office/powerpoint/2010/main" val="3827015798"/>
              </p:ext>
            </p:extLst>
          </p:nvPr>
        </p:nvGraphicFramePr>
        <p:xfrm>
          <a:off x="0" y="1610880"/>
          <a:ext cx="24180799" cy="12176760"/>
        </p:xfrm>
        <a:graphic>
          <a:graphicData uri="http://schemas.openxmlformats.org/drawingml/2006/table">
            <a:tbl>
              <a:tblPr firstRow="1" firstCol="1" bandRow="1">
                <a:tableStyleId>{5940675A-B579-460E-94D1-54222C63F5DA}</a:tableStyleId>
              </a:tblPr>
              <a:tblGrid>
                <a:gridCol w="760633">
                  <a:extLst>
                    <a:ext uri="{9D8B030D-6E8A-4147-A177-3AD203B41FA5}">
                      <a16:colId xmlns:a16="http://schemas.microsoft.com/office/drawing/2014/main" val="2364598120"/>
                    </a:ext>
                  </a:extLst>
                </a:gridCol>
                <a:gridCol w="3903361">
                  <a:extLst>
                    <a:ext uri="{9D8B030D-6E8A-4147-A177-3AD203B41FA5}">
                      <a16:colId xmlns:a16="http://schemas.microsoft.com/office/drawing/2014/main" val="1333934144"/>
                    </a:ext>
                  </a:extLst>
                </a:gridCol>
                <a:gridCol w="3903361">
                  <a:extLst>
                    <a:ext uri="{9D8B030D-6E8A-4147-A177-3AD203B41FA5}">
                      <a16:colId xmlns:a16="http://schemas.microsoft.com/office/drawing/2014/main" val="1289006552"/>
                    </a:ext>
                  </a:extLst>
                </a:gridCol>
                <a:gridCol w="3903361">
                  <a:extLst>
                    <a:ext uri="{9D8B030D-6E8A-4147-A177-3AD203B41FA5}">
                      <a16:colId xmlns:a16="http://schemas.microsoft.com/office/drawing/2014/main" val="3277627794"/>
                    </a:ext>
                  </a:extLst>
                </a:gridCol>
                <a:gridCol w="3903361">
                  <a:extLst>
                    <a:ext uri="{9D8B030D-6E8A-4147-A177-3AD203B41FA5}">
                      <a16:colId xmlns:a16="http://schemas.microsoft.com/office/drawing/2014/main" val="2895527505"/>
                    </a:ext>
                  </a:extLst>
                </a:gridCol>
                <a:gridCol w="3903361">
                  <a:extLst>
                    <a:ext uri="{9D8B030D-6E8A-4147-A177-3AD203B41FA5}">
                      <a16:colId xmlns:a16="http://schemas.microsoft.com/office/drawing/2014/main" val="2689576019"/>
                    </a:ext>
                  </a:extLst>
                </a:gridCol>
                <a:gridCol w="3903361">
                  <a:extLst>
                    <a:ext uri="{9D8B030D-6E8A-4147-A177-3AD203B41FA5}">
                      <a16:colId xmlns:a16="http://schemas.microsoft.com/office/drawing/2014/main" val="4152959868"/>
                    </a:ext>
                  </a:extLst>
                </a:gridCol>
              </a:tblGrid>
              <a:tr h="230960">
                <a:tc row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RA</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Tracking</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End-to-End BD-Rate [%]</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 </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mn-lt"/>
                          <a:ea typeface="DengXian" panose="02010600030101010101" pitchFamily="2" charset="-122"/>
                        </a:rPr>
                        <a:t>Time</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02304932"/>
                  </a:ext>
                </a:extLst>
              </a:tr>
              <a:tr h="230960">
                <a:tc vMerge="1">
                  <a:txBody>
                    <a:bodyPr/>
                    <a:lstStyle/>
                    <a:p>
                      <a:endParaRPr lang="zh-CN" altLang="en-US"/>
                    </a:p>
                  </a:txBody>
                  <a:tcPr/>
                </a:tc>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Mono-MOTA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End-to-end BD-MOTA</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mn-lt"/>
                          <a:ea typeface="DengXian" panose="02010600030101010101" pitchFamily="2" charset="-122"/>
                        </a:rPr>
                        <a:t>Enc</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mn-lt"/>
                          <a:ea typeface="DengXian" panose="02010600030101010101" pitchFamily="2" charset="-122"/>
                        </a:rPr>
                        <a:t>Dec</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67550359"/>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-65.98%</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10.62</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84.44%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688.68%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79077617"/>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-77.09%</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-76.32%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8.45</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88.03%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699.41%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496586052"/>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-52.26%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6.16</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101.61%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742.78%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1513725"/>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-35.37%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-36.30%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3.58</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362.35%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764.17%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22468769"/>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-54.12%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-55.29%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7.84</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327.61%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733.90%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15049109"/>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-73.27%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7.94</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188.92%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653.80%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954693213"/>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-82.37%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-83.50%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10.48</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123.73%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542.46%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744593250"/>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Average</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-62.92%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7.87</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154.44%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685.55%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55677457"/>
                  </a:ext>
                </a:extLst>
              </a:tr>
              <a:tr h="23096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LD</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Tracking</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Mono-MOTA</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End-to-end BD-MOTA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mn-lt"/>
                          <a:ea typeface="DengXian" panose="02010600030101010101" pitchFamily="2" charset="-122"/>
                        </a:rPr>
                        <a:t>Enc</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mn-lt"/>
                          <a:ea typeface="DengXian" panose="02010600030101010101" pitchFamily="2" charset="-122"/>
                        </a:rPr>
                        <a:t>Dec</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65744913"/>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TVD</a:t>
                      </a: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-53.92%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-58.05%</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8.02</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134.51%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1027.66%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28603032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-63.09%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6.93</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135.02%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1040.37%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22305323"/>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-39.11%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4.39</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146.65%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1065.19%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4349318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26.41%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-1.32</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333.35%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1120.94%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0284259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-34.94%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-34.72%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5.75</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371.30%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1055.41%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463062880"/>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-69.67%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7.14</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212.59%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916.77%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28849217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-71.48%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-72.55%</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7.35</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135.64%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730.74%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12737699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Average</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-43.69%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mn-lt"/>
                        </a:rPr>
                        <a:t>5.46</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191.68%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985.47%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76170528"/>
                  </a:ext>
                </a:extLst>
              </a:tr>
              <a:tr h="23096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AI</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Tracking</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Mono-MOTA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End-to-end BD-MOTA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mn-lt"/>
                          <a:ea typeface="DengXian" panose="02010600030101010101" pitchFamily="2" charset="-122"/>
                        </a:rPr>
                        <a:t>Enc</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mn-lt"/>
                          <a:ea typeface="DengXian" panose="02010600030101010101" pitchFamily="2" charset="-122"/>
                        </a:rPr>
                        <a:t>Dec</a:t>
                      </a:r>
                      <a:endParaRPr lang="zh-CN" sz="2800" dirty="0">
                        <a:solidFill>
                          <a:schemeClr val="bg1"/>
                        </a:solidFill>
                        <a:effectLst/>
                        <a:latin typeface="+mn-lt"/>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15018783"/>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TVD</a:t>
                      </a: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-79.70%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-79.40%</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21.57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33.75%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214.45%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076143987"/>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-88.09%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-87.90%</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17.90</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36.97%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179.44%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9956085"/>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-65.47%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9.72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65.22%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236.58%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97378201"/>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-41.32%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-44.69%</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4.03</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363.50%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406.89%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892016834"/>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-70.28%</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15.16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201.11%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a:solidFill>
                            <a:srgbClr val="000000"/>
                          </a:solidFill>
                          <a:effectLst/>
                          <a:latin typeface="+mn-lt"/>
                          <a:ea typeface="宋体" panose="02010600030101010101" pitchFamily="2" charset="-122"/>
                        </a:rPr>
                        <a:t>347.23%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22007569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-77.08%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-78.26%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13.30</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a:t>
                      </a:r>
                      <a:endParaRPr lang="en" sz="2800" b="0" i="0" u="none" strike="noStrike" dirty="0">
                        <a:solidFill>
                          <a:srgbClr val="000000"/>
                        </a:solidFill>
                        <a:effectLst/>
                        <a:latin typeface="+mn-lt"/>
                        <a:ea typeface="宋体" panose="02010600030101010101" pitchFamily="2" charset="-122"/>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a:t>
                      </a:r>
                      <a:endParaRPr lang="en" sz="2800" b="0" i="0" u="none" strike="noStrike" dirty="0">
                        <a:solidFill>
                          <a:srgbClr val="000000"/>
                        </a:solidFill>
                        <a:effectLst/>
                        <a:latin typeface="+mn-lt"/>
                        <a:ea typeface="宋体" panose="02010600030101010101" pitchFamily="2" charset="-122"/>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58574176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-85.52%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-86.34%</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17.64</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a:t>
                      </a:r>
                      <a:endParaRPr lang="en" sz="2800" b="0" i="0" u="none" strike="noStrike" dirty="0">
                        <a:solidFill>
                          <a:srgbClr val="000000"/>
                        </a:solidFill>
                        <a:effectLst/>
                        <a:latin typeface="+mn-lt"/>
                        <a:ea typeface="宋体" panose="02010600030101010101" pitchFamily="2" charset="-122"/>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a:t>
                      </a:r>
                      <a:endParaRPr lang="en" sz="2800" b="0" i="0" u="none" strike="noStrike" dirty="0">
                        <a:solidFill>
                          <a:srgbClr val="000000"/>
                        </a:solidFill>
                        <a:effectLst/>
                        <a:latin typeface="+mn-lt"/>
                        <a:ea typeface="宋体" panose="02010600030101010101" pitchFamily="2" charset="-122"/>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1438463"/>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Average</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-72.48%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14.19</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a:t>
                      </a:r>
                      <a:endParaRPr lang="en" sz="2800" b="0" i="0" u="none" strike="noStrike" dirty="0">
                        <a:solidFill>
                          <a:srgbClr val="000000"/>
                        </a:solidFill>
                        <a:effectLst/>
                        <a:latin typeface="+mn-lt"/>
                        <a:ea typeface="宋体" panose="02010600030101010101" pitchFamily="2" charset="-122"/>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2800" b="0" i="0" u="none" strike="noStrike" dirty="0">
                          <a:solidFill>
                            <a:srgbClr val="000000"/>
                          </a:solidFill>
                          <a:effectLst/>
                          <a:latin typeface="+mn-lt"/>
                          <a:ea typeface="宋体" panose="02010600030101010101" pitchFamily="2" charset="-122"/>
                        </a:rPr>
                        <a:t>/</a:t>
                      </a:r>
                      <a:endParaRPr lang="en" sz="2800" b="0" i="0" u="none" strike="noStrike" dirty="0">
                        <a:solidFill>
                          <a:srgbClr val="000000"/>
                        </a:solidFill>
                        <a:effectLst/>
                        <a:latin typeface="+mn-lt"/>
                        <a:ea typeface="宋体" panose="02010600030101010101" pitchFamily="2" charset="-122"/>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25358045"/>
                  </a:ext>
                </a:extLst>
              </a:tr>
            </a:tbl>
          </a:graphicData>
        </a:graphic>
      </p:graphicFrame>
      <p:sp>
        <p:nvSpPr>
          <p:cNvPr id="5" name="灯片编号占位符 4">
            <a:extLst>
              <a:ext uri="{FF2B5EF4-FFF2-40B4-BE49-F238E27FC236}">
                <a16:creationId xmlns:a16="http://schemas.microsoft.com/office/drawing/2014/main" id="{66238DA6-CBB4-30CA-0A28-06BF6CEEE1F0}"/>
              </a:ext>
            </a:extLst>
          </p:cNvPr>
          <p:cNvSpPr>
            <a:spLocks noGrp="1"/>
          </p:cNvSpPr>
          <p:nvPr>
            <p:ph type="sldNum" sz="quarter" idx="2"/>
          </p:nvPr>
        </p:nvSpPr>
        <p:spPr/>
        <p:txBody>
          <a:bodyPr/>
          <a:lstStyle/>
          <a:p>
            <a:fld id="{86CB4B4D-7CA3-9044-876B-883B54F8677D}" type="slidenum">
              <a:rPr lang="en-US" altLang="zh-CN" smtClean="0"/>
              <a:t>6</a:t>
            </a:fld>
            <a:endParaRPr lang="zh-CN" altLang="en-US"/>
          </a:p>
        </p:txBody>
      </p:sp>
    </p:spTree>
    <p:extLst>
      <p:ext uri="{BB962C8B-B14F-4D97-AF65-F5344CB8AC3E}">
        <p14:creationId xmlns:p14="http://schemas.microsoft.com/office/powerpoint/2010/main" val="110959464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Proposal</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1" y="2439272"/>
            <a:ext cx="23447829"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50000"/>
              </a:lnSpc>
              <a:spcBef>
                <a:spcPts val="1200"/>
              </a:spcBef>
              <a:spcAft>
                <a:spcPts val="0"/>
              </a:spcAft>
              <a:buClr>
                <a:srgbClr val="2C059D"/>
              </a:buClr>
              <a:buSzTx/>
              <a:buFont typeface="Arial" panose="020B0604020202020204" pitchFamily="34" charset="0"/>
              <a:buChar char="•"/>
              <a:tabLst/>
              <a:defRPr/>
            </a:pPr>
            <a:r>
              <a:rPr lang="en-US" altLang="zh-CN" sz="4800" dirty="0">
                <a:latin typeface="+mn-ea"/>
                <a:ea typeface="+mn-ea"/>
                <a:cs typeface="Calibri" panose="020F0502020204030204" pitchFamily="34" charset="0"/>
              </a:rPr>
              <a:t>Jointly</a:t>
            </a:r>
            <a:r>
              <a:rPr lang="zh-CN" altLang="en-US" sz="4800" dirty="0">
                <a:latin typeface="+mn-ea"/>
                <a:ea typeface="+mn-ea"/>
                <a:cs typeface="Calibri" panose="020F0502020204030204" pitchFamily="34" charset="0"/>
              </a:rPr>
              <a:t> </a:t>
            </a:r>
            <a:r>
              <a:rPr lang="en" altLang="zh-CN" sz="4800" dirty="0">
                <a:latin typeface="+mn-ea"/>
                <a:ea typeface="+mn-ea"/>
                <a:cs typeface="Calibri" panose="020F0502020204030204" pitchFamily="34" charset="0"/>
              </a:rPr>
              <a:t>applying pre- and post-processing and ROI-based adaptive QP can achieve obvious coding performance improvement compared with pre- and post-processing or ROI-based adaptive QP only.</a:t>
            </a:r>
          </a:p>
          <a:p>
            <a:pPr marL="857250" marR="0" lvl="0" indent="-857250" algn="l" defTabSz="825500" rtl="0" eaLnBrk="1" fontAlgn="auto" latinLnBrk="0" hangingPunct="1">
              <a:lnSpc>
                <a:spcPct val="150000"/>
              </a:lnSpc>
              <a:spcBef>
                <a:spcPts val="1200"/>
              </a:spcBef>
              <a:spcAft>
                <a:spcPts val="0"/>
              </a:spcAft>
              <a:buClr>
                <a:srgbClr val="2C059D"/>
              </a:buClr>
              <a:buSzTx/>
              <a:buFont typeface="Arial" panose="020B0604020202020204" pitchFamily="34" charset="0"/>
              <a:buChar char="•"/>
              <a:tabLst/>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It’s</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suggested</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to</a:t>
            </a:r>
            <a:r>
              <a:rPr lang="zh-CN" altLang="en-US" sz="4800" dirty="0">
                <a:latin typeface="+mn-ea"/>
                <a:ea typeface="+mn-ea"/>
                <a:cs typeface="Calibri" panose="020F0502020204030204" pitchFamily="34" charset="0"/>
              </a:rPr>
              <a:t> </a:t>
            </a:r>
            <a:r>
              <a:rPr lang="en" altLang="zh-CN" sz="4800" dirty="0">
                <a:latin typeface="+mn-ea"/>
                <a:ea typeface="+mn-ea"/>
                <a:cs typeface="Calibri" panose="020F0502020204030204" pitchFamily="34" charset="0"/>
              </a:rPr>
              <a:t>include the combined pre- and post-processing and ROI-based adaptive QP implementation into AHG8 software branch.</a:t>
            </a:r>
            <a:endParaRPr lang="en-US" altLang="zh-CN" sz="4800" dirty="0">
              <a:latin typeface="+mn-ea"/>
              <a:ea typeface="+mn-ea"/>
              <a:cs typeface="Calibri" panose="020F0502020204030204" pitchFamily="34" charset="0"/>
            </a:endParaRPr>
          </a:p>
        </p:txBody>
      </p:sp>
      <p:sp>
        <p:nvSpPr>
          <p:cNvPr id="3" name="灯片编号占位符 2">
            <a:extLst>
              <a:ext uri="{FF2B5EF4-FFF2-40B4-BE49-F238E27FC236}">
                <a16:creationId xmlns:a16="http://schemas.microsoft.com/office/drawing/2014/main" id="{B49DEEE3-1C48-14CD-0CC1-90BE4E64CBBF}"/>
              </a:ext>
            </a:extLst>
          </p:cNvPr>
          <p:cNvSpPr>
            <a:spLocks noGrp="1"/>
          </p:cNvSpPr>
          <p:nvPr>
            <p:ph type="sldNum" sz="quarter" idx="2"/>
          </p:nvPr>
        </p:nvSpPr>
        <p:spPr/>
        <p:txBody>
          <a:bodyPr/>
          <a:lstStyle/>
          <a:p>
            <a:fld id="{86CB4B4D-7CA3-9044-876B-883B54F8677D}" type="slidenum">
              <a:rPr lang="en-US" altLang="zh-CN" smtClean="0"/>
              <a:t>7</a:t>
            </a:fld>
            <a:endParaRPr lang="zh-CN" altLang="en-US"/>
          </a:p>
        </p:txBody>
      </p:sp>
    </p:spTree>
    <p:extLst>
      <p:ext uri="{BB962C8B-B14F-4D97-AF65-F5344CB8AC3E}">
        <p14:creationId xmlns:p14="http://schemas.microsoft.com/office/powerpoint/2010/main" val="399270963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Proposal</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2" y="2439272"/>
            <a:ext cx="22936200"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It’s</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also</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suggested</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to</a:t>
            </a:r>
            <a:r>
              <a:rPr lang="zh-CN" altLang="en-US" sz="4800" dirty="0">
                <a:latin typeface="+mn-ea"/>
                <a:ea typeface="+mn-ea"/>
                <a:cs typeface="Calibri" panose="020F0502020204030204" pitchFamily="34" charset="0"/>
              </a:rPr>
              <a:t> </a:t>
            </a:r>
            <a:r>
              <a:rPr lang="en-US" altLang="zh-CN" sz="4800" dirty="0">
                <a:latin typeface="+mn-ea"/>
                <a:ea typeface="+mn-ea"/>
                <a:cs typeface="Calibri" panose="020F0502020204030204" pitchFamily="34" charset="0"/>
              </a:rPr>
              <a:t>update</a:t>
            </a: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the following text into section 5.1 of the next draft of technical report (TR)</a:t>
            </a:r>
          </a:p>
          <a:p>
            <a:pPr lvl="1" hangingPunct="1">
              <a:spcBef>
                <a:spcPts val="1200"/>
              </a:spcBef>
              <a:buClr>
                <a:srgbClr val="2B049B"/>
              </a:buClr>
              <a:defRPr/>
            </a:pP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 is noted that depending on specific use cases, the technologies outlined in this report can be implemented individually or in combination to optimize machine consumption performance within the constraints of the system capabilities. </a:t>
            </a:r>
            <a:r>
              <a:rPr kumimoji="0" lang="en-US" sz="4800" b="0" i="0" u="none" strike="noStrike" kern="0" cap="none" spc="0" normalizeH="0" baseline="0" noProof="0" dirty="0">
                <a:ln>
                  <a:noFill/>
                </a:ln>
                <a:solidFill>
                  <a:srgbClr val="000000"/>
                </a:solidFill>
                <a:effectLst/>
                <a:highlight>
                  <a:srgbClr val="FFFF00"/>
                </a:highlight>
                <a:uLnTx/>
                <a:uFillTx/>
                <a:latin typeface="+mn-ea"/>
                <a:ea typeface="+mn-ea"/>
                <a:cs typeface="Calibri" panose="020F0502020204030204" pitchFamily="34" charset="0"/>
                <a:sym typeface="Helvetica Neue"/>
              </a:rPr>
              <a:t>For example, a better performance can be achieved by applying a post-filtering being optimized towards object detection on the decoded video that was pre-processed with the method described in Annex A.2 and encoded with the ROI-based adaptive QP method described in Annex A.1. </a:t>
            </a: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When employing multiple technologies simultaneously, it is important to consider that certain combinations can be impractical or infeasible due to inherent methodological constraints.”</a:t>
            </a:r>
          </a:p>
          <a:p>
            <a:pPr lvl="1" hangingPunct="1">
              <a:spcBef>
                <a:spcPts val="1200"/>
              </a:spcBef>
              <a:buClr>
                <a:srgbClr val="2B049B"/>
              </a:buClr>
              <a:defRPr/>
            </a:pPr>
            <a:endPar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endParaRPr>
          </a:p>
        </p:txBody>
      </p:sp>
      <p:sp>
        <p:nvSpPr>
          <p:cNvPr id="3" name="文本框 2">
            <a:extLst>
              <a:ext uri="{FF2B5EF4-FFF2-40B4-BE49-F238E27FC236}">
                <a16:creationId xmlns:a16="http://schemas.microsoft.com/office/drawing/2014/main" id="{1AF425DD-7761-2374-27AD-07F2FF5B82E1}"/>
              </a:ext>
            </a:extLst>
          </p:cNvPr>
          <p:cNvSpPr txBox="1"/>
          <p:nvPr/>
        </p:nvSpPr>
        <p:spPr>
          <a:xfrm>
            <a:off x="1850065" y="11753653"/>
            <a:ext cx="13311963"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Thanks</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for</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the</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crosscheck</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of</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Nokia</a:t>
            </a:r>
            <a:endPar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endParaRPr>
          </a:p>
        </p:txBody>
      </p:sp>
      <p:sp>
        <p:nvSpPr>
          <p:cNvPr id="5" name="灯片编号占位符 4">
            <a:extLst>
              <a:ext uri="{FF2B5EF4-FFF2-40B4-BE49-F238E27FC236}">
                <a16:creationId xmlns:a16="http://schemas.microsoft.com/office/drawing/2014/main" id="{E4F10BB6-38F6-C32E-7332-A20105D3B5B6}"/>
              </a:ext>
            </a:extLst>
          </p:cNvPr>
          <p:cNvSpPr>
            <a:spLocks noGrp="1"/>
          </p:cNvSpPr>
          <p:nvPr>
            <p:ph type="sldNum" sz="quarter" idx="2"/>
          </p:nvPr>
        </p:nvSpPr>
        <p:spPr/>
        <p:txBody>
          <a:bodyPr/>
          <a:lstStyle/>
          <a:p>
            <a:fld id="{86CB4B4D-7CA3-9044-876B-883B54F8677D}" type="slidenum">
              <a:rPr lang="en-US" altLang="zh-CN" smtClean="0"/>
              <a:t>8</a:t>
            </a:fld>
            <a:endParaRPr lang="zh-CN" altLang="en-US"/>
          </a:p>
        </p:txBody>
      </p:sp>
    </p:spTree>
    <p:extLst>
      <p:ext uri="{BB962C8B-B14F-4D97-AF65-F5344CB8AC3E}">
        <p14:creationId xmlns:p14="http://schemas.microsoft.com/office/powerpoint/2010/main" val="260107923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实验室名称"/>
          <p:cNvSpPr txBox="1"/>
          <p:nvPr/>
        </p:nvSpPr>
        <p:spPr>
          <a:xfrm>
            <a:off x="21695210" y="477137"/>
            <a:ext cx="2113789" cy="6731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200" b="0">
                <a:latin typeface="Alibaba PuHuiTi 2 65 Medium"/>
                <a:ea typeface="Alibaba PuHuiTi 2 65 Medium"/>
                <a:cs typeface="Alibaba PuHuiTi 2 65 Medium"/>
                <a:sym typeface="Alibaba PuHuiTi 2 65 Medium"/>
              </a:defRPr>
            </a:lvl1pPr>
          </a:lstStyle>
          <a:p>
            <a:r>
              <a:t>实验室名称</a:t>
            </a:r>
          </a:p>
        </p:txBody>
      </p:sp>
      <p:sp>
        <p:nvSpPr>
          <p:cNvPr id="97" name="感谢观看！"/>
          <p:cNvSpPr txBox="1"/>
          <p:nvPr/>
        </p:nvSpPr>
        <p:spPr>
          <a:xfrm>
            <a:off x="11361747" y="5590986"/>
            <a:ext cx="7928452" cy="25340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5800" b="0">
                <a:latin typeface="Alibaba PuHuiTi 2 85 Bold"/>
                <a:ea typeface="Alibaba PuHuiTi 2 85 Bold"/>
                <a:cs typeface="Alibaba PuHuiTi 2 85 Bold"/>
                <a:sym typeface="Alibaba PuHuiTi 2 85 Bold"/>
              </a:defRPr>
            </a:lvl1pPr>
          </a:lstStyle>
          <a:p>
            <a:r>
              <a:rPr lang="en-US" dirty="0"/>
              <a:t>T</a:t>
            </a:r>
            <a:r>
              <a:rPr lang="en-US" altLang="zh-CN" dirty="0"/>
              <a:t>hanks</a:t>
            </a:r>
            <a:r>
              <a:rPr dirty="0"/>
              <a:t>！</a:t>
            </a:r>
          </a:p>
        </p:txBody>
      </p:sp>
      <p:sp>
        <p:nvSpPr>
          <p:cNvPr id="2" name="灯片编号占位符 1">
            <a:extLst>
              <a:ext uri="{FF2B5EF4-FFF2-40B4-BE49-F238E27FC236}">
                <a16:creationId xmlns:a16="http://schemas.microsoft.com/office/drawing/2014/main" id="{4955AC5B-636A-6744-EC2D-90FBEE9A9E3B}"/>
              </a:ext>
            </a:extLst>
          </p:cNvPr>
          <p:cNvSpPr>
            <a:spLocks noGrp="1"/>
          </p:cNvSpPr>
          <p:nvPr>
            <p:ph type="sldNum" sz="quarter" idx="2"/>
          </p:nvPr>
        </p:nvSpPr>
        <p:spPr/>
        <p:txBody>
          <a:bodyPr/>
          <a:lstStyle/>
          <a:p>
            <a:fld id="{86CB4B4D-7CA3-9044-876B-883B54F8677D}" type="slidenum">
              <a:rPr lang="en-US" altLang="zh-CN" smtClean="0"/>
              <a:t>9</a:t>
            </a:fld>
            <a:endParaRPr lang="zh-CN" altLang="en-US"/>
          </a:p>
        </p:txBody>
      </p:sp>
    </p:spTree>
  </p:cSld>
  <p:clrMapOvr>
    <a:masterClrMapping/>
  </p:clrMapOvr>
  <p:transition spd="med"/>
</p:sld>
</file>

<file path=ppt/theme/theme1.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584</TotalTime>
  <Words>1031</Words>
  <Application>Microsoft Macintosh PowerPoint</Application>
  <PresentationFormat>自定义</PresentationFormat>
  <Paragraphs>378</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DengXian</vt:lpstr>
      <vt:lpstr>Alibaba PuHuiTi 2 65 Medium</vt:lpstr>
      <vt:lpstr>Alibaba PuHuiTi 2 85 Bold</vt:lpstr>
      <vt:lpstr>Alibaba PuHuiTi R</vt:lpstr>
      <vt:lpstr>Arial</vt:lpstr>
      <vt:lpstr>Helvetica Neue</vt:lpstr>
      <vt:lpstr>Helvetica Neue Light</vt:lpstr>
      <vt:lpstr>Helvetica Neue Medium</vt:lpstr>
      <vt:lpstr>Times New Roman</vt:lpstr>
      <vt:lpstr>Wingdings</vt:lpstr>
      <vt:lpstr>Black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v5</cp:lastModifiedBy>
  <cp:revision>73</cp:revision>
  <dcterms:modified xsi:type="dcterms:W3CDTF">2024-07-17T16:20:34Z</dcterms:modified>
</cp:coreProperties>
</file>