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tmp" ContentType="image/p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50" r:id="rId1"/>
  </p:sldMasterIdLst>
  <p:notesMasterIdLst>
    <p:notesMasterId r:id="rId9"/>
  </p:notesMasterIdLst>
  <p:sldIdLst>
    <p:sldId id="2134805286" r:id="rId2"/>
    <p:sldId id="2134805300" r:id="rId3"/>
    <p:sldId id="2134805298" r:id="rId4"/>
    <p:sldId id="2134805301" r:id="rId5"/>
    <p:sldId id="2134805295" r:id="rId6"/>
    <p:sldId id="2134805297" r:id="rId7"/>
    <p:sldId id="2134805283" r:id="rId8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358CF"/>
    <a:srgbClr val="B185F7"/>
    <a:srgbClr val="6A2EB8"/>
    <a:srgbClr val="929292"/>
    <a:srgbClr val="BFBFBF"/>
    <a:srgbClr val="FF098A"/>
    <a:srgbClr val="001135"/>
    <a:srgbClr val="001D47"/>
    <a:srgbClr val="0A0908"/>
    <a:srgbClr val="FF8B10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93595" autoAdjust="0"/>
  </p:normalViewPr>
  <p:slideViewPr>
    <p:cSldViewPr snapToGrid="0">
      <p:cViewPr varScale="1">
        <p:scale>
          <a:sx n="214" d="100"/>
          <a:sy n="214" d="100"/>
        </p:scale>
        <p:origin x="312" y="174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00" d="100"/>
        <a:sy n="100" d="100"/>
      </p:scale>
      <p:origin x="0" y="-8827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microsoft.com/office/2018/10/relationships/authors" Target="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03831C-DEBA-4A3A-8C36-FD8115E217DA}" type="datetimeFigureOut">
              <a:rPr lang="en-US" smtClean="0"/>
              <a:t>7/13/2024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D4EF5B-ECC8-43EE-A509-D601DDF42A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51804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sv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sv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sv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svg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1 -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53D6A4B7-704E-AAAA-B16B-0F7877CA50B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A2CC8E39-9A4E-A4DF-F50E-11E2BDCAFF74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54684DA7-0D8A-B949-344B-2DA84CB93D5D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3" name="Footer Placeholder 2">
            <a:extLst>
              <a:ext uri="{FF2B5EF4-FFF2-40B4-BE49-F238E27FC236}">
                <a16:creationId xmlns:a16="http://schemas.microsoft.com/office/drawing/2014/main" id="{6E4F0CF6-F16F-8670-1980-E9ED719A0C6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 dirty="0"/>
              <a:t>Public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D0744410-8A14-5C00-ACB3-A4E2B723699C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587788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5.3 - Cover O BlueGreen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7A20ED13-DCC3-ED6C-4FB2-2B64E7F0411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7" name="Graphic 3">
            <a:extLst>
              <a:ext uri="{FF2B5EF4-FFF2-40B4-BE49-F238E27FC236}">
                <a16:creationId xmlns:a16="http://schemas.microsoft.com/office/drawing/2014/main" id="{7D655505-6963-6602-F9EA-4C3B3BA5DCB7}"/>
              </a:ext>
            </a:extLst>
          </p:cNvPr>
          <p:cNvGrpSpPr/>
          <p:nvPr userDrawn="1"/>
        </p:nvGrpSpPr>
        <p:grpSpPr>
          <a:xfrm>
            <a:off x="6981148" y="2418218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8" name="Freeform 24">
              <a:extLst>
                <a:ext uri="{FF2B5EF4-FFF2-40B4-BE49-F238E27FC236}">
                  <a16:creationId xmlns:a16="http://schemas.microsoft.com/office/drawing/2014/main" id="{7D3C8143-8E12-BEA4-801E-C540B573C9A5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 25">
              <a:extLst>
                <a:ext uri="{FF2B5EF4-FFF2-40B4-BE49-F238E27FC236}">
                  <a16:creationId xmlns:a16="http://schemas.microsoft.com/office/drawing/2014/main" id="{08DD0EEC-3388-7E9D-C475-8C7C6448AEF5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 26">
              <a:extLst>
                <a:ext uri="{FF2B5EF4-FFF2-40B4-BE49-F238E27FC236}">
                  <a16:creationId xmlns:a16="http://schemas.microsoft.com/office/drawing/2014/main" id="{46AF7602-77C1-4DB0-5B0C-443AE4CE7F67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 27">
              <a:extLst>
                <a:ext uri="{FF2B5EF4-FFF2-40B4-BE49-F238E27FC236}">
                  <a16:creationId xmlns:a16="http://schemas.microsoft.com/office/drawing/2014/main" id="{CE410BEC-795B-5241-F0C2-EA9498D9FABB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 28">
              <a:extLst>
                <a:ext uri="{FF2B5EF4-FFF2-40B4-BE49-F238E27FC236}">
                  <a16:creationId xmlns:a16="http://schemas.microsoft.com/office/drawing/2014/main" id="{A382B77D-424C-AD2C-03A1-02E188F12FF3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pic>
        <p:nvPicPr>
          <p:cNvPr id="16" name="Graphic 15">
            <a:extLst>
              <a:ext uri="{FF2B5EF4-FFF2-40B4-BE49-F238E27FC236}">
                <a16:creationId xmlns:a16="http://schemas.microsoft.com/office/drawing/2014/main" id="{B9438AB4-120A-6B68-C6A3-6BD51CF52D2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25034"/>
          <a:stretch/>
        </p:blipFill>
        <p:spPr>
          <a:xfrm>
            <a:off x="5126775" y="-4796"/>
            <a:ext cx="4017225" cy="5144400"/>
          </a:xfrm>
          <a:prstGeom prst="rect">
            <a:avLst/>
          </a:prstGeom>
        </p:spPr>
      </p:pic>
      <p:sp>
        <p:nvSpPr>
          <p:cNvPr id="17" name="Title 4">
            <a:extLst>
              <a:ext uri="{FF2B5EF4-FFF2-40B4-BE49-F238E27FC236}">
                <a16:creationId xmlns:a16="http://schemas.microsoft.com/office/drawing/2014/main" id="{184C4A7B-1AC5-72AD-EB05-210AB3D4C14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 dirty="0"/>
              <a:t>Presentation</a:t>
            </a:r>
            <a:br>
              <a:rPr lang="en-GB" dirty="0"/>
            </a:br>
            <a:r>
              <a:rPr lang="en-GB" dirty="0"/>
              <a:t>Title (2 lines)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A5F506F4-DF34-76FB-83D6-A513173F8EF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20759C7-94BC-8FC1-9A43-A40A4BE7AC1D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83D4680A-11B6-A841-EC68-FFF11409500E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2" name="Footer Placeholder 2">
            <a:extLst>
              <a:ext uri="{FF2B5EF4-FFF2-40B4-BE49-F238E27FC236}">
                <a16:creationId xmlns:a16="http://schemas.microsoft.com/office/drawing/2014/main" id="{AE485A1C-8A6A-5C51-5E3F-5685AAA904F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 dirty="0"/>
              <a:t>Public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97FF23FE-4D10-4C29-7B09-1D707687BDB0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390347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6.1 - Cover K Orang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Background pattern&#10;&#10;Description automatically generated">
            <a:extLst>
              <a:ext uri="{FF2B5EF4-FFF2-40B4-BE49-F238E27FC236}">
                <a16:creationId xmlns:a16="http://schemas.microsoft.com/office/drawing/2014/main" id="{38FCEB48-BE41-308F-33AB-94163C02BF5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193793F7-1073-3781-E44D-DD541B78667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18818"/>
          <a:stretch/>
        </p:blipFill>
        <p:spPr>
          <a:xfrm>
            <a:off x="4967656" y="0"/>
            <a:ext cx="4176344" cy="5144400"/>
          </a:xfrm>
          <a:prstGeom prst="rect">
            <a:avLst/>
          </a:prstGeom>
        </p:spPr>
      </p:pic>
      <p:sp>
        <p:nvSpPr>
          <p:cNvPr id="17" name="Title 4">
            <a:extLst>
              <a:ext uri="{FF2B5EF4-FFF2-40B4-BE49-F238E27FC236}">
                <a16:creationId xmlns:a16="http://schemas.microsoft.com/office/drawing/2014/main" id="{4A761E77-5CBD-451F-FA38-EA3EF19CE9E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 dirty="0"/>
              <a:t>Presentation</a:t>
            </a:r>
            <a:br>
              <a:rPr lang="en-GB" dirty="0"/>
            </a:br>
            <a:r>
              <a:rPr lang="en-GB" dirty="0"/>
              <a:t>Title (2 lines)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1349CF4D-C3F5-69B9-4227-EC331C16F09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  <p:grpSp>
        <p:nvGrpSpPr>
          <p:cNvPr id="6" name="Graphic 3">
            <a:extLst>
              <a:ext uri="{FF2B5EF4-FFF2-40B4-BE49-F238E27FC236}">
                <a16:creationId xmlns:a16="http://schemas.microsoft.com/office/drawing/2014/main" id="{5A3F8AE7-69F1-0171-3222-4CFFCDB4F568}"/>
              </a:ext>
            </a:extLst>
          </p:cNvPr>
          <p:cNvGrpSpPr/>
          <p:nvPr userDrawn="1"/>
        </p:nvGrpSpPr>
        <p:grpSpPr>
          <a:xfrm>
            <a:off x="7055828" y="2418218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7" name="Freeform 25">
              <a:extLst>
                <a:ext uri="{FF2B5EF4-FFF2-40B4-BE49-F238E27FC236}">
                  <a16:creationId xmlns:a16="http://schemas.microsoft.com/office/drawing/2014/main" id="{0DE2A214-8055-F089-C6C4-415D2FEE4242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8" name="Freeform 31">
              <a:extLst>
                <a:ext uri="{FF2B5EF4-FFF2-40B4-BE49-F238E27FC236}">
                  <a16:creationId xmlns:a16="http://schemas.microsoft.com/office/drawing/2014/main" id="{E7E7B380-ABE2-70DF-A29A-E3B4A181FA12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9" name="Freeform 32">
              <a:extLst>
                <a:ext uri="{FF2B5EF4-FFF2-40B4-BE49-F238E27FC236}">
                  <a16:creationId xmlns:a16="http://schemas.microsoft.com/office/drawing/2014/main" id="{ED784E94-97A9-B627-1E07-7CAEF44EE8AF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1" name="Freeform 33">
              <a:extLst>
                <a:ext uri="{FF2B5EF4-FFF2-40B4-BE49-F238E27FC236}">
                  <a16:creationId xmlns:a16="http://schemas.microsoft.com/office/drawing/2014/main" id="{31E44308-7765-3146-1869-04D3DA412357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2" name="Freeform 34">
              <a:extLst>
                <a:ext uri="{FF2B5EF4-FFF2-40B4-BE49-F238E27FC236}">
                  <a16:creationId xmlns:a16="http://schemas.microsoft.com/office/drawing/2014/main" id="{5E9E56FD-C856-3054-AB6B-A80BA7D6C550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801FC38E-29E5-B44A-FE96-F713B08050E2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7AAAD9DC-C952-84F6-32BA-CE8084E916D9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2" name="Footer Placeholder 2">
            <a:extLst>
              <a:ext uri="{FF2B5EF4-FFF2-40B4-BE49-F238E27FC236}">
                <a16:creationId xmlns:a16="http://schemas.microsoft.com/office/drawing/2014/main" id="{B603A7C0-7450-F57A-CF86-135B131E63C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 dirty="0"/>
              <a:t>Public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EB055563-B67F-14B5-583B-3BFC0EB8093A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6558167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7.2 - Divider BlueGreen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Background pattern&#10;&#10;Description automatically generated">
            <a:extLst>
              <a:ext uri="{FF2B5EF4-FFF2-40B4-BE49-F238E27FC236}">
                <a16:creationId xmlns:a16="http://schemas.microsoft.com/office/drawing/2014/main" id="{82BC244E-62D2-236F-4DC8-EEBFE9AF287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8" name="Text Placeholder 42">
            <a:extLst>
              <a:ext uri="{FF2B5EF4-FFF2-40B4-BE49-F238E27FC236}">
                <a16:creationId xmlns:a16="http://schemas.microsoft.com/office/drawing/2014/main" id="{BE7F6530-2B80-C2AA-C92D-861D7E8FD53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F9E92399-CC16-9177-2657-E4899DE3837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4FBBDEB0-7315-4214-F9C8-48DBCC502C8E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3976F6A6-5835-91B8-5B94-A197DCCF65D7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146445DD-AC0A-C4BA-03CB-A346CF3E927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 dirty="0"/>
              <a:t>Public</a:t>
            </a:r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5ED3C240-0F31-AD4B-E3D6-E9E2DFC4EB6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C935493C-0314-59F4-3E99-CA50A71C90CC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3157591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7.3 - Divider BlueGreen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1ACC9534-D4F4-B471-C3A8-8380F72B349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62755F71-C8DF-BEE3-C54C-12DECC4F977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3761BFBE-2F2E-2C4F-848A-E8505169811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BC0FACD4-71CC-9E35-CDCC-22C146E52E95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823572DF-299F-8B6C-1E42-1A659F393240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F374EA10-DD32-7823-1E8C-8A5B6454CCC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 dirty="0"/>
              <a:t>Public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B4CCFE40-D40E-A7E0-E99F-0E9E3E7CA3B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793B8AC4-F4BB-1C6B-E9E1-81AAE91353AA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1386889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8.2 - End BlueGreen3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0EF89375-E21D-F63F-06A8-C59355F1254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EBD7979C-B9C6-8A09-B241-FD1FED4BAC89}"/>
              </a:ext>
            </a:extLst>
          </p:cNvPr>
          <p:cNvGrpSpPr/>
          <p:nvPr userDrawn="1"/>
        </p:nvGrpSpPr>
        <p:grpSpPr>
          <a:xfrm>
            <a:off x="1833317" y="1954988"/>
            <a:ext cx="5477366" cy="123352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10">
              <a:extLst>
                <a:ext uri="{FF2B5EF4-FFF2-40B4-BE49-F238E27FC236}">
                  <a16:creationId xmlns:a16="http://schemas.microsoft.com/office/drawing/2014/main" id="{B7B0CAF0-3BC0-2F0C-A2D6-BD2777136ABD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11">
              <a:extLst>
                <a:ext uri="{FF2B5EF4-FFF2-40B4-BE49-F238E27FC236}">
                  <a16:creationId xmlns:a16="http://schemas.microsoft.com/office/drawing/2014/main" id="{DFE11313-A28D-C9D5-388D-F3DCE472D733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12">
              <a:extLst>
                <a:ext uri="{FF2B5EF4-FFF2-40B4-BE49-F238E27FC236}">
                  <a16:creationId xmlns:a16="http://schemas.microsoft.com/office/drawing/2014/main" id="{5423B194-3C18-4ED2-C954-ADB91F99CDD9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13">
              <a:extLst>
                <a:ext uri="{FF2B5EF4-FFF2-40B4-BE49-F238E27FC236}">
                  <a16:creationId xmlns:a16="http://schemas.microsoft.com/office/drawing/2014/main" id="{3A46B4C4-EAE8-DC64-8EE7-085376B9F0C3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14">
              <a:extLst>
                <a:ext uri="{FF2B5EF4-FFF2-40B4-BE49-F238E27FC236}">
                  <a16:creationId xmlns:a16="http://schemas.microsoft.com/office/drawing/2014/main" id="{868AEA7C-4869-2294-8EAF-A87420CD4743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18490102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8.7 - Divider Orange1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AC7C13A4-489B-3211-82FF-868A0A256EF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7490672C-BECC-A8CE-2FB2-AF9FB16315DB}"/>
              </a:ext>
            </a:extLst>
          </p:cNvPr>
          <p:cNvGrpSpPr/>
          <p:nvPr userDrawn="1"/>
        </p:nvGrpSpPr>
        <p:grpSpPr>
          <a:xfrm>
            <a:off x="1833317" y="1954988"/>
            <a:ext cx="5477366" cy="123352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10">
              <a:extLst>
                <a:ext uri="{FF2B5EF4-FFF2-40B4-BE49-F238E27FC236}">
                  <a16:creationId xmlns:a16="http://schemas.microsoft.com/office/drawing/2014/main" id="{A3EA2D57-26D4-3FE7-0AD1-EEED4BE8BED6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11">
              <a:extLst>
                <a:ext uri="{FF2B5EF4-FFF2-40B4-BE49-F238E27FC236}">
                  <a16:creationId xmlns:a16="http://schemas.microsoft.com/office/drawing/2014/main" id="{3244009B-B9FA-D5C6-D5E3-5563DC7638F9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12">
              <a:extLst>
                <a:ext uri="{FF2B5EF4-FFF2-40B4-BE49-F238E27FC236}">
                  <a16:creationId xmlns:a16="http://schemas.microsoft.com/office/drawing/2014/main" id="{2FD42FBA-921E-BB93-CEB5-51CAED5F5997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13">
              <a:extLst>
                <a:ext uri="{FF2B5EF4-FFF2-40B4-BE49-F238E27FC236}">
                  <a16:creationId xmlns:a16="http://schemas.microsoft.com/office/drawing/2014/main" id="{DADC54FF-C0E3-D235-2C4E-2FB66C6E9ED7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14">
              <a:extLst>
                <a:ext uri="{FF2B5EF4-FFF2-40B4-BE49-F238E27FC236}">
                  <a16:creationId xmlns:a16="http://schemas.microsoft.com/office/drawing/2014/main" id="{8E3A682F-0F88-48F0-97B1-60B5B2477F92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5115654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2 -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60A88A15-3ABC-3274-AAF4-8A412DDB8F1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B4AE9558-F65E-E57A-5394-E3FBBB881C02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792A02F9-A52E-683F-E045-1AFEBB2E5516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6" name="Footer Placeholder 2">
            <a:extLst>
              <a:ext uri="{FF2B5EF4-FFF2-40B4-BE49-F238E27FC236}">
                <a16:creationId xmlns:a16="http://schemas.microsoft.com/office/drawing/2014/main" id="{2949A3C7-28A6-58FC-0E18-DC956F4648A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 dirty="0"/>
              <a:t>Public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C180751A-A425-2A7C-9905-D4075302A3A9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69206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3 -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1pPr>
            <a:lvl2pPr marL="18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2pPr>
            <a:lvl3pPr marL="36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3pPr>
            <a:lvl4pPr marL="54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4pPr>
            <a:lvl5pPr marL="72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752AD69E-8972-FFEB-3CDF-810FC2C15BE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31A68076-E163-16F0-6643-612506DC25C6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DDBD7350-FFE3-8F35-04ED-B83CAB700A06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7" name="Footer Placeholder 2">
            <a:extLst>
              <a:ext uri="{FF2B5EF4-FFF2-40B4-BE49-F238E27FC236}">
                <a16:creationId xmlns:a16="http://schemas.microsoft.com/office/drawing/2014/main" id="{4E90EBC0-49DE-3234-6D8A-7B5E88E2D97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 dirty="0"/>
              <a:t>Public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D81B0E9F-637B-B4E3-0E4C-6D28BA81E660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570896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4 - 1x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3772E5D1-F4A4-5034-E057-717754E3543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D5C5286A-148E-6CAC-4953-28CEC8A7AC65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8C09A251-3EA9-3813-C32A-42674B11B3BE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7" name="Footer Placeholder 2">
            <a:extLst>
              <a:ext uri="{FF2B5EF4-FFF2-40B4-BE49-F238E27FC236}">
                <a16:creationId xmlns:a16="http://schemas.microsoft.com/office/drawing/2014/main" id="{4DDBC5E9-DF95-1530-C94F-AC94C8FDD7B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 dirty="0"/>
              <a:t>Public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6F6E148E-AE32-EC04-55CF-5022F79ADEBA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810542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5 - 2x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4068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57FF8C70-8D9A-A91A-9AA2-5BAED4E5562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658664" y="1260000"/>
            <a:ext cx="4068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139376B1-B82D-56A6-933E-41123F9F3F5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76D7398D-CEE7-3079-FB86-A89C992F31A0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7" name="Slide Number Placeholder 5">
            <a:extLst>
              <a:ext uri="{FF2B5EF4-FFF2-40B4-BE49-F238E27FC236}">
                <a16:creationId xmlns:a16="http://schemas.microsoft.com/office/drawing/2014/main" id="{3654D0DC-83E2-3257-B441-08F7D9D94478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E47C68A9-7989-FB66-D55B-D66D6874D9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 dirty="0"/>
              <a:t>Public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915E90F7-1D56-9D4E-EEB3-850E3973D909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136354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6 - 3x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270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139376B1-B82D-56A6-933E-41123F9F3F5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1BB609BD-442B-5330-C543-B4F748F8321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222000" y="1260000"/>
            <a:ext cx="270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Text Placeholder 12">
            <a:extLst>
              <a:ext uri="{FF2B5EF4-FFF2-40B4-BE49-F238E27FC236}">
                <a16:creationId xmlns:a16="http://schemas.microsoft.com/office/drawing/2014/main" id="{E664E6E2-580B-C0EC-85A4-858E1F7656F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026662" y="1260000"/>
            <a:ext cx="2697658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3C89AA2-17C4-2311-08AF-1321E11749F6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8" name="Slide Number Placeholder 5">
            <a:extLst>
              <a:ext uri="{FF2B5EF4-FFF2-40B4-BE49-F238E27FC236}">
                <a16:creationId xmlns:a16="http://schemas.microsoft.com/office/drawing/2014/main" id="{2713EB45-843B-9A1C-345B-468536A7E05D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9" name="Footer Placeholder 2">
            <a:extLst>
              <a:ext uri="{FF2B5EF4-FFF2-40B4-BE49-F238E27FC236}">
                <a16:creationId xmlns:a16="http://schemas.microsoft.com/office/drawing/2014/main" id="{C77A4B8F-49F4-2929-427A-DF7B92A561E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 dirty="0"/>
              <a:t>Public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5B2E0291-902D-01E0-6FC4-89B560E81BFC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496995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7 - 4x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139376B1-B82D-56A6-933E-41123F9F3F5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1BB609BD-442B-5330-C543-B4F748F8321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2526332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Text Placeholder 12">
            <a:extLst>
              <a:ext uri="{FF2B5EF4-FFF2-40B4-BE49-F238E27FC236}">
                <a16:creationId xmlns:a16="http://schemas.microsoft.com/office/drawing/2014/main" id="{E664E6E2-580B-C0EC-85A4-858E1F7656F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635326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9C0B71B1-8B5E-9FD1-A1AD-D5AD8A665FF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744320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7523A0E-155F-824D-4618-C556416C4BCE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9" name="Slide Number Placeholder 5">
            <a:extLst>
              <a:ext uri="{FF2B5EF4-FFF2-40B4-BE49-F238E27FC236}">
                <a16:creationId xmlns:a16="http://schemas.microsoft.com/office/drawing/2014/main" id="{3DCBE36C-4C66-1188-03D3-624F2E47A387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0" name="Footer Placeholder 2">
            <a:extLst>
              <a:ext uri="{FF2B5EF4-FFF2-40B4-BE49-F238E27FC236}">
                <a16:creationId xmlns:a16="http://schemas.microsoft.com/office/drawing/2014/main" id="{45644240-BAFF-42B5-1A7E-4A3EC1F84D9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 dirty="0"/>
              <a:t>Public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E87E5C0D-10A2-12FD-CA5E-E2BDF720F8DF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578519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8 - Numbe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0427494-DD66-A478-7CF6-11C578BC21E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17600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22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defRPr sz="1200">
                <a:solidFill>
                  <a:schemeClr val="tx2"/>
                </a:solidFill>
              </a:defRPr>
            </a:lvl1pPr>
            <a:lvl2pPr marL="40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2"/>
              <a:defRPr sz="1200">
                <a:solidFill>
                  <a:schemeClr val="tx2"/>
                </a:solidFill>
              </a:defRPr>
            </a:lvl2pPr>
            <a:lvl3pPr marL="58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3"/>
              <a:defRPr sz="1200">
                <a:solidFill>
                  <a:schemeClr val="tx2"/>
                </a:solidFill>
              </a:defRPr>
            </a:lvl3pPr>
            <a:lvl4pPr marL="76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4"/>
              <a:defRPr sz="1200">
                <a:solidFill>
                  <a:schemeClr val="tx2"/>
                </a:solidFill>
              </a:defRPr>
            </a:lvl4pPr>
            <a:lvl5pPr marL="95715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5"/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Text here</a:t>
            </a:r>
          </a:p>
          <a:p>
            <a:pPr lvl="1"/>
            <a:r>
              <a:rPr lang="en-US" dirty="0"/>
              <a:t>Text here</a:t>
            </a:r>
          </a:p>
          <a:p>
            <a:pPr lvl="2"/>
            <a:r>
              <a:rPr lang="en-US" dirty="0"/>
              <a:t>Text here</a:t>
            </a:r>
          </a:p>
          <a:p>
            <a:pPr lvl="3"/>
            <a:r>
              <a:rPr lang="en-US" dirty="0"/>
              <a:t>Text here</a:t>
            </a:r>
          </a:p>
          <a:p>
            <a:pPr marL="957150" marR="0" lvl="4" indent="-22860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tabLst/>
              <a:defRPr/>
            </a:pPr>
            <a:r>
              <a:rPr lang="en-US" dirty="0"/>
              <a:t>Text here</a:t>
            </a: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E5F6DF56-1BC2-2F0B-C57B-C1D817B1491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2138E23A-1A2B-4FC2-057E-864010EF96E0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5417762A-54B1-36A8-F29E-69737B3F61FF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7" name="Footer Placeholder 2">
            <a:extLst>
              <a:ext uri="{FF2B5EF4-FFF2-40B4-BE49-F238E27FC236}">
                <a16:creationId xmlns:a16="http://schemas.microsoft.com/office/drawing/2014/main" id="{395D9105-CDC3-7AF1-1035-8F0BB27B989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 dirty="0"/>
              <a:t>Public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107B04DD-63D3-D02D-A63E-776C7C5FE3C6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314687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9 -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c 1">
            <a:extLst>
              <a:ext uri="{FF2B5EF4-FFF2-40B4-BE49-F238E27FC236}">
                <a16:creationId xmlns:a16="http://schemas.microsoft.com/office/drawing/2014/main" id="{60A88A15-3ABC-3274-AAF4-8A412DDB8F1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4B403941-CFEA-9A2F-6625-4961A6C63DB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5400" baseline="0">
                <a:solidFill>
                  <a:schemeClr val="accent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dirty="0"/>
              <a:t>Click to edit headline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4AB3D1D-D95D-CC81-FF15-1A1F6BE049F4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AD043C3F-DBA3-47D4-A317-9E02DADB3E07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97253B20-AD10-1261-4A70-76072ED4044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 dirty="0"/>
              <a:t>Public</a:t>
            </a:r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31386DAF-78F1-64A8-A51B-3B6BA0A20C9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accent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2ACA999B-1DD2-7DFF-F475-7A57D4C1A14F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990224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418916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726" r:id="rId2"/>
    <p:sldLayoutId id="2147483776" r:id="rId3"/>
    <p:sldLayoutId id="2147483778" r:id="rId4"/>
    <p:sldLayoutId id="2147483779" r:id="rId5"/>
    <p:sldLayoutId id="2147483780" r:id="rId6"/>
    <p:sldLayoutId id="2147483781" r:id="rId7"/>
    <p:sldLayoutId id="2147483777" r:id="rId8"/>
    <p:sldLayoutId id="2147483796" r:id="rId9"/>
    <p:sldLayoutId id="2147483762" r:id="rId10"/>
    <p:sldLayoutId id="2147483755" r:id="rId11"/>
    <p:sldLayoutId id="2147483746" r:id="rId12"/>
    <p:sldLayoutId id="2147483791" r:id="rId13"/>
    <p:sldLayoutId id="2147483677" r:id="rId14"/>
    <p:sldLayoutId id="2147483771" r:id="rId15"/>
  </p:sldLayoutIdLst>
  <p:hf sldNum="0"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tmp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72F4584-A238-F682-7968-31DB59646D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8419" y="1127855"/>
            <a:ext cx="5174166" cy="2133600"/>
          </a:xfrm>
        </p:spPr>
        <p:txBody>
          <a:bodyPr/>
          <a:lstStyle/>
          <a:p>
            <a:r>
              <a:rPr lang="en-US" sz="2800" dirty="0"/>
              <a:t>AHG12: Adaptive </a:t>
            </a:r>
            <a:r>
              <a:rPr lang="en-US" sz="2800" dirty="0" err="1"/>
              <a:t>HoG</a:t>
            </a:r>
            <a:r>
              <a:rPr lang="en-US" sz="2800" dirty="0"/>
              <a:t> for DIMD</a:t>
            </a:r>
            <a:br>
              <a:rPr lang="en-US" sz="3200" dirty="0"/>
            </a:br>
            <a:r>
              <a:rPr lang="en-US" sz="2400" dirty="0"/>
              <a:t>JVET-AI0106</a:t>
            </a:r>
            <a:br>
              <a:rPr lang="en-US" sz="2400" dirty="0"/>
            </a:br>
            <a:endParaRPr lang="en-US" sz="2400"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D4743745-B170-2993-92CB-2135631A4E9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Public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BCA38B0E-1B52-ED5B-A082-ABB98B87112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74726" y="3558588"/>
            <a:ext cx="4303014" cy="997757"/>
          </a:xfrm>
        </p:spPr>
        <p:txBody>
          <a:bodyPr/>
          <a:lstStyle/>
          <a:p>
            <a:r>
              <a:rPr lang="en-US" sz="1800" dirty="0"/>
              <a:t>Saverio Blasi, Jani Lainema</a:t>
            </a:r>
            <a:br>
              <a:rPr lang="en-US" sz="1800" dirty="0"/>
            </a:br>
            <a:endParaRPr lang="en-FI" dirty="0"/>
          </a:p>
        </p:txBody>
      </p:sp>
    </p:spTree>
    <p:extLst>
      <p:ext uri="{BB962C8B-B14F-4D97-AF65-F5344CB8AC3E}">
        <p14:creationId xmlns:p14="http://schemas.microsoft.com/office/powerpoint/2010/main" val="1661827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9FEA63C-0AAB-5711-A53F-9F6C2DA0E8B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Introduction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9B5F4E4-F958-AA9D-E6AB-FE449EC3791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C95A21E-2DE6-2AB9-01C6-00007D1BF2C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116000"/>
            <a:ext cx="7875762" cy="3118980"/>
          </a:xfrm>
        </p:spPr>
        <p:txBody>
          <a:bodyPr tIns="0" rIns="72000" bIns="72000"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100000"/>
              <a:buFont typeface="Arial" panose="020B0604020202020204" pitchFamily="34" charset="0"/>
              <a:buNone/>
              <a:tabLst/>
              <a:defRPr/>
            </a:pPr>
            <a:r>
              <a:rPr kumimoji="0" lang="en-US" alt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Nokia Pure Text Light"/>
                <a:ea typeface="+mn-ea"/>
                <a:cs typeface="+mn-cs"/>
              </a:rPr>
              <a:t>When using DIMD, a Histogram of Gradients (</a:t>
            </a:r>
            <a:r>
              <a:rPr kumimoji="0" lang="en-US" altLang="en-US" sz="14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Nokia Pure Text Light"/>
                <a:ea typeface="+mn-ea"/>
                <a:cs typeface="+mn-cs"/>
              </a:rPr>
              <a:t>HoG</a:t>
            </a:r>
            <a:r>
              <a:rPr kumimoji="0" lang="en-US" alt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Nokia Pure Text Light"/>
                <a:ea typeface="+mn-ea"/>
                <a:cs typeface="+mn-cs"/>
              </a:rPr>
              <a:t>) is computed to predict directionality of template samples.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100000"/>
              <a:buFont typeface="Arial" panose="020B0604020202020204" pitchFamily="34" charset="0"/>
              <a:buNone/>
              <a:tabLst/>
              <a:defRPr/>
            </a:pPr>
            <a:endParaRPr lang="en-US" altLang="en-US" sz="1400" dirty="0">
              <a:latin typeface="Nokia Pure Text Light"/>
            </a:endParaRP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100000"/>
              <a:buFont typeface="Arial" panose="020B0604020202020204" pitchFamily="34" charset="0"/>
              <a:buNone/>
              <a:tabLst/>
              <a:defRPr/>
            </a:pPr>
            <a:r>
              <a:rPr kumimoji="0" lang="en-US" alt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Nokia Pure Text Light"/>
                <a:ea typeface="+mn-ea"/>
                <a:cs typeface="+mn-cs"/>
              </a:rPr>
              <a:t>Up to 5 predictors are blended with Planar or BV predictor using weights depending on the </a:t>
            </a:r>
            <a:r>
              <a:rPr kumimoji="0" lang="en-US" altLang="en-US" sz="14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Nokia Pure Text Light"/>
                <a:ea typeface="+mn-ea"/>
                <a:cs typeface="+mn-cs"/>
              </a:rPr>
              <a:t>HoG</a:t>
            </a:r>
            <a:r>
              <a:rPr kumimoji="0" lang="en-US" alt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Nokia Pure Text Light"/>
                <a:ea typeface="+mn-ea"/>
                <a:cs typeface="+mn-cs"/>
              </a:rPr>
              <a:t> amplitudes.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100000"/>
              <a:buFont typeface="Arial" panose="020B0604020202020204" pitchFamily="34" charset="0"/>
              <a:buNone/>
              <a:tabLst/>
              <a:defRPr/>
            </a:pPr>
            <a:endParaRPr lang="en-US" altLang="en-US" sz="1400" dirty="0">
              <a:latin typeface="Nokia Pure Text Light"/>
            </a:endParaRP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100000"/>
              <a:buFont typeface="Arial" panose="020B0604020202020204" pitchFamily="34" charset="0"/>
              <a:buNone/>
              <a:tabLst/>
              <a:defRPr/>
            </a:pPr>
            <a:r>
              <a:rPr kumimoji="0" lang="en-US" alt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Nokia Pure Text Light"/>
                <a:ea typeface="+mn-ea"/>
                <a:cs typeface="+mn-cs"/>
              </a:rPr>
              <a:t>Template size is fixed to three lines above / on the left of the current block.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00D5D7-2B6F-2B01-DB5C-61CBCDFBC43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dirty="0"/>
              <a:t>Public</a:t>
            </a:r>
          </a:p>
        </p:txBody>
      </p:sp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F5115898-0BE8-30FA-0DC4-65FAE89785D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9064" y="2927863"/>
            <a:ext cx="1259840" cy="1228725"/>
          </a:xfrm>
          <a:prstGeom prst="rect">
            <a:avLst/>
          </a:prstGeom>
        </p:spPr>
      </p:pic>
      <p:sp>
        <p:nvSpPr>
          <p:cNvPr id="9" name="Arrow: Right 8">
            <a:extLst>
              <a:ext uri="{FF2B5EF4-FFF2-40B4-BE49-F238E27FC236}">
                <a16:creationId xmlns:a16="http://schemas.microsoft.com/office/drawing/2014/main" id="{43D9F23E-9F58-EA07-4D8D-A69C3BB44650}"/>
              </a:ext>
            </a:extLst>
          </p:cNvPr>
          <p:cNvSpPr/>
          <p:nvPr/>
        </p:nvSpPr>
        <p:spPr>
          <a:xfrm>
            <a:off x="3279880" y="3473042"/>
            <a:ext cx="543495" cy="258160"/>
          </a:xfrm>
          <a:prstGeom prst="rightArrow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3">
                  <a:lumMod val="40000"/>
                  <a:lumOff val="60000"/>
                </a:schemeClr>
              </a:gs>
            </a:gsLst>
            <a:lin ang="5400000" scaled="1"/>
          </a:gradFill>
          <a:ln w="317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en-GB" sz="1200" dirty="0">
              <a:solidFill>
                <a:schemeClr val="tx2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557494F-295C-6533-74B1-8AD2C52775EA}"/>
              </a:ext>
            </a:extLst>
          </p:cNvPr>
          <p:cNvSpPr/>
          <p:nvPr/>
        </p:nvSpPr>
        <p:spPr>
          <a:xfrm>
            <a:off x="4571852" y="3473042"/>
            <a:ext cx="100646" cy="525780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317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en-GB" sz="1200" dirty="0">
              <a:solidFill>
                <a:schemeClr val="tx2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F48D51DC-D3BF-0BE0-E08C-5B199401127C}"/>
              </a:ext>
            </a:extLst>
          </p:cNvPr>
          <p:cNvSpPr/>
          <p:nvPr/>
        </p:nvSpPr>
        <p:spPr>
          <a:xfrm>
            <a:off x="4709074" y="3319246"/>
            <a:ext cx="100646" cy="679576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317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en-GB" sz="1200" dirty="0">
              <a:solidFill>
                <a:schemeClr val="tx2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E983D8DA-7E17-0BE6-D84E-537BC7DDA69B}"/>
              </a:ext>
            </a:extLst>
          </p:cNvPr>
          <p:cNvSpPr/>
          <p:nvPr/>
        </p:nvSpPr>
        <p:spPr>
          <a:xfrm>
            <a:off x="4846141" y="3731202"/>
            <a:ext cx="100646" cy="267620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317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en-GB" sz="1200" dirty="0">
              <a:solidFill>
                <a:schemeClr val="tx2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B070DF8A-4990-5C5B-5192-48F6FF98A023}"/>
              </a:ext>
            </a:extLst>
          </p:cNvPr>
          <p:cNvSpPr/>
          <p:nvPr/>
        </p:nvSpPr>
        <p:spPr>
          <a:xfrm>
            <a:off x="4983208" y="2969202"/>
            <a:ext cx="100646" cy="1029620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317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en-GB" sz="1200" dirty="0">
              <a:solidFill>
                <a:schemeClr val="tx2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072EED77-4CBA-CBEB-04E8-638D11564A27}"/>
              </a:ext>
            </a:extLst>
          </p:cNvPr>
          <p:cNvSpPr/>
          <p:nvPr/>
        </p:nvSpPr>
        <p:spPr>
          <a:xfrm>
            <a:off x="5120275" y="3731202"/>
            <a:ext cx="100646" cy="267620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317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en-GB" sz="1200" dirty="0">
              <a:solidFill>
                <a:schemeClr val="tx2"/>
              </a:solidFill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5C962AD9-1DE9-4463-56E3-8B4E23C752E1}"/>
              </a:ext>
            </a:extLst>
          </p:cNvPr>
          <p:cNvSpPr/>
          <p:nvPr/>
        </p:nvSpPr>
        <p:spPr>
          <a:xfrm>
            <a:off x="5257342" y="3731202"/>
            <a:ext cx="100646" cy="267620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317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en-GB" sz="1200" dirty="0">
              <a:solidFill>
                <a:schemeClr val="tx2"/>
              </a:solidFill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C45DAACF-88CB-4BB8-DD67-F7A081297A50}"/>
              </a:ext>
            </a:extLst>
          </p:cNvPr>
          <p:cNvSpPr/>
          <p:nvPr/>
        </p:nvSpPr>
        <p:spPr>
          <a:xfrm>
            <a:off x="5394409" y="3319246"/>
            <a:ext cx="100646" cy="679576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317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en-GB" sz="1200" dirty="0">
              <a:solidFill>
                <a:schemeClr val="tx2"/>
              </a:solidFill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3032D845-46BF-ED08-7FE1-452AEE06F552}"/>
              </a:ext>
            </a:extLst>
          </p:cNvPr>
          <p:cNvSpPr/>
          <p:nvPr/>
        </p:nvSpPr>
        <p:spPr>
          <a:xfrm>
            <a:off x="5538854" y="3731202"/>
            <a:ext cx="100646" cy="267620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317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en-GB" sz="1200" dirty="0">
              <a:solidFill>
                <a:schemeClr val="tx2"/>
              </a:solidFill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9F33DB64-1F38-03A3-0E6F-6C62D29BE76E}"/>
              </a:ext>
            </a:extLst>
          </p:cNvPr>
          <p:cNvSpPr/>
          <p:nvPr/>
        </p:nvSpPr>
        <p:spPr>
          <a:xfrm>
            <a:off x="5675921" y="2969202"/>
            <a:ext cx="100646" cy="1029620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317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en-GB" sz="1200" dirty="0">
              <a:solidFill>
                <a:schemeClr val="tx2"/>
              </a:solidFill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8CCB608E-8EC9-A2F8-51C6-A06482CF5E48}"/>
              </a:ext>
            </a:extLst>
          </p:cNvPr>
          <p:cNvSpPr/>
          <p:nvPr/>
        </p:nvSpPr>
        <p:spPr>
          <a:xfrm>
            <a:off x="5812988" y="3731202"/>
            <a:ext cx="100646" cy="267620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317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en-GB" sz="1200" dirty="0">
              <a:solidFill>
                <a:schemeClr val="tx2"/>
              </a:solidFill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C81E9F8D-6ECC-D00B-1F12-09E384E2C4AD}"/>
              </a:ext>
            </a:extLst>
          </p:cNvPr>
          <p:cNvSpPr txBox="1"/>
          <p:nvPr/>
        </p:nvSpPr>
        <p:spPr>
          <a:xfrm>
            <a:off x="4655939" y="4009648"/>
            <a:ext cx="1973315" cy="369332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kumimoji="0" lang="en-US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Nokia Pure Text Light"/>
                <a:ea typeface="+mn-ea"/>
                <a:cs typeface="+mn-cs"/>
              </a:rPr>
              <a:t>DIMD </a:t>
            </a:r>
            <a:r>
              <a:rPr kumimoji="0" lang="en-US" alt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Nokia Pure Text Light"/>
                <a:ea typeface="+mn-ea"/>
                <a:cs typeface="+mn-cs"/>
              </a:rPr>
              <a:t>HoG</a:t>
            </a:r>
            <a:endParaRPr lang="en-GB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67238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B25E3137-0704-7E6E-14CA-35EA3FDB2C49}"/>
              </a:ext>
            </a:extLst>
          </p:cNvPr>
          <p:cNvCxnSpPr/>
          <p:nvPr/>
        </p:nvCxnSpPr>
        <p:spPr>
          <a:xfrm>
            <a:off x="4192858" y="2647607"/>
            <a:ext cx="909940" cy="0"/>
          </a:xfrm>
          <a:prstGeom prst="line">
            <a:avLst/>
          </a:prstGeom>
          <a:ln w="12700">
            <a:solidFill>
              <a:schemeClr val="tx2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9FEA63C-0AAB-5711-A53F-9F6C2DA0E8B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Proposed method – Adaptive </a:t>
            </a:r>
            <a:r>
              <a:rPr lang="en-US" dirty="0" err="1"/>
              <a:t>HoG</a:t>
            </a:r>
            <a:r>
              <a:rPr lang="en-US" dirty="0"/>
              <a:t> for DIMD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9B5F4E4-F958-AA9D-E6AB-FE449EC3791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C95A21E-2DE6-2AB9-01C6-00007D1BF2C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116000"/>
            <a:ext cx="8078962" cy="3118980"/>
          </a:xfrm>
        </p:spPr>
        <p:txBody>
          <a:bodyPr tIns="0" rIns="72000" bIns="72000"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100000"/>
              <a:buFont typeface="Arial" panose="020B0604020202020204" pitchFamily="34" charset="0"/>
              <a:buNone/>
              <a:tabLst/>
              <a:defRPr/>
            </a:pPr>
            <a:r>
              <a:rPr kumimoji="0" lang="en-US" alt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Nokia Pure Text Light"/>
                <a:ea typeface="+mn-ea"/>
                <a:cs typeface="+mn-cs"/>
              </a:rPr>
              <a:t>Rather than using a fixed DIMD template, an adaptive number of samples </a:t>
            </a:r>
            <a:r>
              <a:rPr lang="en-US" altLang="en-US" sz="1400" dirty="0">
                <a:latin typeface="Nokia Pure Text Light"/>
              </a:rPr>
              <a:t>are used.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100000"/>
              <a:buFont typeface="Arial" panose="020B0604020202020204" pitchFamily="34" charset="0"/>
              <a:buNone/>
              <a:tabLst/>
              <a:defRPr/>
            </a:pPr>
            <a:r>
              <a:rPr kumimoji="0" lang="en-US" alt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Nokia Pure Text Light"/>
                <a:ea typeface="+mn-ea"/>
                <a:cs typeface="+mn-cs"/>
              </a:rPr>
              <a:t>Idea is to keep filling the </a:t>
            </a:r>
            <a:r>
              <a:rPr kumimoji="0" lang="en-US" altLang="en-US" sz="14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Nokia Pure Text Light"/>
                <a:ea typeface="+mn-ea"/>
                <a:cs typeface="+mn-cs"/>
              </a:rPr>
              <a:t>HoG</a:t>
            </a:r>
            <a:r>
              <a:rPr kumimoji="0" lang="en-US" alt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Nokia Pure Text Light"/>
                <a:ea typeface="+mn-ea"/>
                <a:cs typeface="+mn-cs"/>
              </a:rPr>
              <a:t> until the total amplitude reaches a given threshold:</a:t>
            </a:r>
            <a:endParaRPr lang="en-US" altLang="en-US" sz="1400" dirty="0">
              <a:latin typeface="Nokia Pure Text Light"/>
            </a:endParaRPr>
          </a:p>
          <a:p>
            <a:pPr marL="285750" marR="0" lvl="0" indent="-28575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/>
            </a:pPr>
            <a:r>
              <a:rPr lang="en-US" altLang="en-US" sz="1400" dirty="0">
                <a:latin typeface="Nokia Pure Text Light"/>
              </a:rPr>
              <a:t>Use less samples to fill the </a:t>
            </a:r>
            <a:r>
              <a:rPr lang="en-US" altLang="en-US" sz="1400" dirty="0" err="1">
                <a:latin typeface="Nokia Pure Text Light"/>
              </a:rPr>
              <a:t>HoG</a:t>
            </a:r>
            <a:r>
              <a:rPr lang="en-US" altLang="en-US" sz="1400" dirty="0">
                <a:latin typeface="Nokia Pure Text Light"/>
              </a:rPr>
              <a:t> if a strong directionality is found</a:t>
            </a:r>
          </a:p>
          <a:p>
            <a:pPr marL="285750" marR="0" lvl="0" indent="-28575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/>
            </a:pPr>
            <a:r>
              <a:rPr lang="en-US" altLang="en-US" sz="1400" dirty="0">
                <a:latin typeface="Nokia Pure Text Light"/>
              </a:rPr>
              <a:t>Use more samples when directionality is weaker/noisier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00D5D7-2B6F-2B01-DB5C-61CBCDFBC43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dirty="0"/>
              <a:t>Public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DDF7FAC-3023-EFC4-C737-D4F921205038}"/>
              </a:ext>
            </a:extLst>
          </p:cNvPr>
          <p:cNvSpPr/>
          <p:nvPr/>
        </p:nvSpPr>
        <p:spPr>
          <a:xfrm>
            <a:off x="2324060" y="3034013"/>
            <a:ext cx="100646" cy="525780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317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en-GB" sz="1200" dirty="0">
              <a:solidFill>
                <a:schemeClr val="tx2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36C8D05-2267-CB46-78E1-77BBA58BB013}"/>
              </a:ext>
            </a:extLst>
          </p:cNvPr>
          <p:cNvSpPr/>
          <p:nvPr/>
        </p:nvSpPr>
        <p:spPr>
          <a:xfrm flipH="1">
            <a:off x="4361739" y="3289792"/>
            <a:ext cx="71798" cy="122984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317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en-GB" sz="1200" dirty="0">
              <a:solidFill>
                <a:schemeClr val="tx2"/>
              </a:solidFill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86B91C4D-5AF7-20C9-523F-1247A085D122}"/>
              </a:ext>
            </a:extLst>
          </p:cNvPr>
          <p:cNvSpPr/>
          <p:nvPr/>
        </p:nvSpPr>
        <p:spPr>
          <a:xfrm>
            <a:off x="2450859" y="3292173"/>
            <a:ext cx="100646" cy="267620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317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en-GB" sz="1200" dirty="0">
              <a:solidFill>
                <a:schemeClr val="tx2"/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D4D98ECB-055E-22F6-DB0F-F068CBAFAE2A}"/>
              </a:ext>
            </a:extLst>
          </p:cNvPr>
          <p:cNvSpPr/>
          <p:nvPr/>
        </p:nvSpPr>
        <p:spPr>
          <a:xfrm>
            <a:off x="2587926" y="2530173"/>
            <a:ext cx="100646" cy="1029620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317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en-GB" sz="1200" dirty="0">
              <a:solidFill>
                <a:schemeClr val="tx2"/>
              </a:solidFill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8DDE7C4-4E42-89CE-577C-7AFBF34ABAC1}"/>
              </a:ext>
            </a:extLst>
          </p:cNvPr>
          <p:cNvSpPr/>
          <p:nvPr/>
        </p:nvSpPr>
        <p:spPr>
          <a:xfrm>
            <a:off x="2724993" y="3292173"/>
            <a:ext cx="100646" cy="267620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317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en-GB" sz="1200" dirty="0">
              <a:solidFill>
                <a:schemeClr val="tx2"/>
              </a:solidFill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3B8217A-3133-173B-8280-C9932650CA44}"/>
              </a:ext>
            </a:extLst>
          </p:cNvPr>
          <p:cNvSpPr/>
          <p:nvPr/>
        </p:nvSpPr>
        <p:spPr>
          <a:xfrm>
            <a:off x="2862060" y="3292173"/>
            <a:ext cx="100646" cy="267620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317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en-GB" sz="1200" dirty="0">
              <a:solidFill>
                <a:schemeClr val="tx2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A4956F4-96D7-3541-5C80-44E180A3B615}"/>
              </a:ext>
            </a:extLst>
          </p:cNvPr>
          <p:cNvSpPr/>
          <p:nvPr/>
        </p:nvSpPr>
        <p:spPr>
          <a:xfrm>
            <a:off x="2999127" y="2880217"/>
            <a:ext cx="100646" cy="679576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317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en-GB" sz="1200" dirty="0">
              <a:solidFill>
                <a:schemeClr val="tx2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CA3C335B-D0F6-9962-D7CD-4EBC266000BE}"/>
              </a:ext>
            </a:extLst>
          </p:cNvPr>
          <p:cNvSpPr/>
          <p:nvPr/>
        </p:nvSpPr>
        <p:spPr>
          <a:xfrm>
            <a:off x="3143572" y="3292173"/>
            <a:ext cx="100646" cy="267620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317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en-GB" sz="1200" dirty="0">
              <a:solidFill>
                <a:schemeClr val="tx2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DE5D1498-BBA8-A480-E0A9-F8FDA6049807}"/>
              </a:ext>
            </a:extLst>
          </p:cNvPr>
          <p:cNvSpPr/>
          <p:nvPr/>
        </p:nvSpPr>
        <p:spPr>
          <a:xfrm>
            <a:off x="3280639" y="2530173"/>
            <a:ext cx="100646" cy="1029620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317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en-GB" sz="1200" dirty="0">
              <a:solidFill>
                <a:schemeClr val="tx2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C0248C5B-1BC3-119C-9398-57E925A35209}"/>
              </a:ext>
            </a:extLst>
          </p:cNvPr>
          <p:cNvSpPr/>
          <p:nvPr/>
        </p:nvSpPr>
        <p:spPr>
          <a:xfrm>
            <a:off x="3417706" y="3292173"/>
            <a:ext cx="100646" cy="267620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317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en-GB" sz="1200" dirty="0">
              <a:solidFill>
                <a:schemeClr val="tx2"/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CF3D67E-F063-4290-D502-648B187A0ACE}"/>
              </a:ext>
            </a:extLst>
          </p:cNvPr>
          <p:cNvSpPr txBox="1"/>
          <p:nvPr/>
        </p:nvSpPr>
        <p:spPr>
          <a:xfrm>
            <a:off x="2406565" y="3741080"/>
            <a:ext cx="1973315" cy="369332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kumimoji="0" lang="en-US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Nokia Pure Text Light"/>
                <a:ea typeface="+mn-ea"/>
                <a:cs typeface="+mn-cs"/>
              </a:rPr>
              <a:t>DIMD </a:t>
            </a:r>
            <a:r>
              <a:rPr kumimoji="0" lang="en-US" alt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Nokia Pure Text Light"/>
                <a:ea typeface="+mn-ea"/>
                <a:cs typeface="+mn-cs"/>
              </a:rPr>
              <a:t>HoG</a:t>
            </a:r>
            <a:endParaRPr lang="en-GB" dirty="0">
              <a:solidFill>
                <a:schemeClr val="tx2"/>
              </a:solidFill>
            </a:endParaRPr>
          </a:p>
        </p:txBody>
      </p:sp>
      <p:sp>
        <p:nvSpPr>
          <p:cNvPr id="18" name="Arrow: Right 17">
            <a:extLst>
              <a:ext uri="{FF2B5EF4-FFF2-40B4-BE49-F238E27FC236}">
                <a16:creationId xmlns:a16="http://schemas.microsoft.com/office/drawing/2014/main" id="{3C4BAC3F-65CF-4E99-3030-B5E71BD50294}"/>
              </a:ext>
            </a:extLst>
          </p:cNvPr>
          <p:cNvSpPr/>
          <p:nvPr/>
        </p:nvSpPr>
        <p:spPr>
          <a:xfrm>
            <a:off x="3699783" y="3011121"/>
            <a:ext cx="343458" cy="321155"/>
          </a:xfrm>
          <a:prstGeom prst="right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en-GB" sz="1200" dirty="0">
              <a:solidFill>
                <a:schemeClr val="tx2"/>
              </a:solidFill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CBB87AAA-EB14-054E-39BF-E64092F552D6}"/>
              </a:ext>
            </a:extLst>
          </p:cNvPr>
          <p:cNvSpPr/>
          <p:nvPr/>
        </p:nvSpPr>
        <p:spPr>
          <a:xfrm flipH="1">
            <a:off x="4361739" y="3425983"/>
            <a:ext cx="73183" cy="347808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317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en-GB" sz="1200" dirty="0">
              <a:solidFill>
                <a:schemeClr val="tx2"/>
              </a:solidFill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EC323D9C-C0FE-AE4A-4A8A-F5431A7E536C}"/>
              </a:ext>
            </a:extLst>
          </p:cNvPr>
          <p:cNvSpPr/>
          <p:nvPr/>
        </p:nvSpPr>
        <p:spPr>
          <a:xfrm flipH="1">
            <a:off x="4361739" y="3034013"/>
            <a:ext cx="71798" cy="243962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317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en-GB" sz="1200" dirty="0">
              <a:solidFill>
                <a:schemeClr val="tx2"/>
              </a:solidFill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FD28EAB1-85E1-3BFD-A066-6EC0E3AD9A08}"/>
              </a:ext>
            </a:extLst>
          </p:cNvPr>
          <p:cNvSpPr/>
          <p:nvPr/>
        </p:nvSpPr>
        <p:spPr>
          <a:xfrm flipH="1">
            <a:off x="4361739" y="2855842"/>
            <a:ext cx="71798" cy="171072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317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en-GB" sz="1200" dirty="0">
              <a:solidFill>
                <a:schemeClr val="tx2"/>
              </a:solidFill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682BE232-1099-A34A-AEED-BF22FFAA7C37}"/>
              </a:ext>
            </a:extLst>
          </p:cNvPr>
          <p:cNvSpPr/>
          <p:nvPr/>
        </p:nvSpPr>
        <p:spPr>
          <a:xfrm flipH="1">
            <a:off x="4361739" y="2601454"/>
            <a:ext cx="71798" cy="243962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317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en-GB" sz="1200" dirty="0">
              <a:solidFill>
                <a:schemeClr val="tx2"/>
              </a:solidFill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90A29FFA-1411-662E-C2E9-0EBAA6E42D11}"/>
              </a:ext>
            </a:extLst>
          </p:cNvPr>
          <p:cNvSpPr txBox="1"/>
          <p:nvPr/>
        </p:nvSpPr>
        <p:spPr>
          <a:xfrm>
            <a:off x="3425452" y="3732649"/>
            <a:ext cx="1973315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Nokia Pure Text Light"/>
                <a:ea typeface="+mn-ea"/>
                <a:cs typeface="+mn-cs"/>
              </a:rPr>
              <a:t>Total </a:t>
            </a:r>
          </a:p>
          <a:p>
            <a:pPr algn="ctr"/>
            <a:r>
              <a: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Nokia Pure Text Light"/>
                <a:ea typeface="+mn-ea"/>
                <a:cs typeface="+mn-cs"/>
              </a:rPr>
              <a:t>sum of the </a:t>
            </a:r>
            <a:r>
              <a:rPr kumimoji="0" lang="en-US" alt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Nokia Pure Text Light"/>
                <a:ea typeface="+mn-ea"/>
                <a:cs typeface="+mn-cs"/>
              </a:rPr>
              <a:t>HoG</a:t>
            </a:r>
            <a:endParaRPr lang="en-GB" sz="1200" dirty="0">
              <a:solidFill>
                <a:schemeClr val="tx2"/>
              </a:solidFill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64E23143-106F-D5AD-21E5-DE4C5D3EB306}"/>
              </a:ext>
            </a:extLst>
          </p:cNvPr>
          <p:cNvSpPr txBox="1"/>
          <p:nvPr/>
        </p:nvSpPr>
        <p:spPr>
          <a:xfrm>
            <a:off x="4491603" y="2509107"/>
            <a:ext cx="1973315" cy="27699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Nokia Pure Text Light"/>
                <a:ea typeface="+mn-ea"/>
                <a:cs typeface="+mn-cs"/>
              </a:rPr>
              <a:t>threshold</a:t>
            </a:r>
            <a:endParaRPr lang="en-GB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7988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9FEA63C-0AAB-5711-A53F-9F6C2DA0E8B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Proposed method – Adaptive </a:t>
            </a:r>
            <a:r>
              <a:rPr lang="en-US" dirty="0" err="1"/>
              <a:t>HoG</a:t>
            </a:r>
            <a:r>
              <a:rPr lang="en-US" dirty="0"/>
              <a:t> for DIMD (2)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9B5F4E4-F958-AA9D-E6AB-FE449EC3791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C95A21E-2DE6-2AB9-01C6-00007D1BF2C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116000"/>
            <a:ext cx="8078962" cy="3118980"/>
          </a:xfrm>
        </p:spPr>
        <p:txBody>
          <a:bodyPr tIns="0" rIns="72000" bIns="72000"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100000"/>
              <a:buFont typeface="Arial" panose="020B0604020202020204" pitchFamily="34" charset="0"/>
              <a:buNone/>
              <a:tabLst/>
              <a:defRPr/>
            </a:pPr>
            <a:r>
              <a:rPr kumimoji="0" lang="en-US" alt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Nokia Pure Text Light"/>
                <a:ea typeface="+mn-ea"/>
                <a:cs typeface="+mn-cs"/>
              </a:rPr>
              <a:t>In details:</a:t>
            </a:r>
          </a:p>
          <a:p>
            <a:pPr marL="285750" marR="0" lvl="0" indent="-28575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Nokia Pure Text Light"/>
                <a:ea typeface="+mn-ea"/>
                <a:cs typeface="+mn-cs"/>
              </a:rPr>
              <a:t>DIMD template is extended to include more lines above / on the left of the current block.</a:t>
            </a:r>
          </a:p>
          <a:p>
            <a:pPr marL="285750" marR="0" lvl="0" indent="-28575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Nokia Pure Text Light"/>
                <a:ea typeface="+mn-ea"/>
                <a:cs typeface="+mn-cs"/>
              </a:rPr>
              <a:t>Adaptive number of samples is used for </a:t>
            </a:r>
            <a:r>
              <a:rPr kumimoji="0" lang="en-US" altLang="en-US" sz="14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Nokia Pure Text Light"/>
                <a:ea typeface="+mn-ea"/>
                <a:cs typeface="+mn-cs"/>
              </a:rPr>
              <a:t>HoG</a:t>
            </a:r>
            <a:r>
              <a:rPr kumimoji="0" lang="en-US" alt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Nokia Pure Text Light"/>
                <a:ea typeface="+mn-ea"/>
                <a:cs typeface="+mn-cs"/>
              </a:rPr>
              <a:t> calculation depending on total </a:t>
            </a:r>
            <a:r>
              <a:rPr kumimoji="0" lang="en-US" altLang="en-US" sz="14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Nokia Pure Text Light"/>
                <a:ea typeface="+mn-ea"/>
                <a:cs typeface="+mn-cs"/>
              </a:rPr>
              <a:t>HoG</a:t>
            </a:r>
            <a:r>
              <a:rPr kumimoji="0" lang="en-US" alt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Nokia Pure Text Light"/>
                <a:ea typeface="+mn-ea"/>
                <a:cs typeface="+mn-cs"/>
              </a:rPr>
              <a:t> sum.</a:t>
            </a:r>
          </a:p>
          <a:p>
            <a:pPr marL="285750" marR="0" lvl="0" indent="-28575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Nokia Pure Text Light"/>
                <a:ea typeface="+mn-ea"/>
                <a:cs typeface="+mn-cs"/>
              </a:rPr>
              <a:t>Amplitudes are weighted before being input into the </a:t>
            </a:r>
            <a:r>
              <a:rPr kumimoji="0" lang="en-US" altLang="en-US" sz="14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Nokia Pure Text Light"/>
                <a:ea typeface="+mn-ea"/>
                <a:cs typeface="+mn-cs"/>
              </a:rPr>
              <a:t>HoG</a:t>
            </a:r>
            <a:r>
              <a:rPr kumimoji="0" lang="en-US" alt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Nokia Pure Text Light"/>
                <a:ea typeface="+mn-ea"/>
                <a:cs typeface="+mn-cs"/>
              </a:rPr>
              <a:t>, to account for larger distance of template samples from the current block. </a:t>
            </a:r>
          </a:p>
          <a:p>
            <a:pPr marL="285750" marR="0" lvl="0" indent="-28575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/>
            </a:pPr>
            <a:r>
              <a:rPr lang="en-US" altLang="en-US" sz="1400" dirty="0">
                <a:latin typeface="Nokia Pure Text Light"/>
              </a:rPr>
              <a:t>Extended number of intra-modes extracted from the </a:t>
            </a:r>
            <a:r>
              <a:rPr lang="en-US" altLang="en-US" sz="1400" dirty="0" err="1">
                <a:latin typeface="Nokia Pure Text Light"/>
              </a:rPr>
              <a:t>HoG</a:t>
            </a:r>
            <a:r>
              <a:rPr lang="en-US" altLang="en-US" sz="1400" dirty="0">
                <a:latin typeface="Nokia Pure Text Light"/>
              </a:rPr>
              <a:t>: in large blocks, up to 11 DIMD predictors are computed and blended to form the final DIMD prediction.</a:t>
            </a:r>
          </a:p>
          <a:p>
            <a:pPr marL="285750" marR="0" lvl="0" indent="-28575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/>
            </a:pPr>
            <a:r>
              <a:rPr lang="en-US" altLang="en-US" sz="1400" dirty="0">
                <a:latin typeface="Nokia Pure Text Light"/>
              </a:rPr>
              <a:t>All other steps in DIMD computation are left unchanged.</a:t>
            </a:r>
            <a:endParaRPr kumimoji="0" lang="en-US" altLang="en-US" sz="1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Nokia Pure Text Light"/>
              <a:ea typeface="+mn-ea"/>
              <a:cs typeface="+mn-cs"/>
            </a:endParaRP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100000"/>
              <a:buFont typeface="Arial" panose="020B0604020202020204" pitchFamily="34" charset="0"/>
              <a:buNone/>
              <a:tabLst/>
              <a:defRPr/>
            </a:pPr>
            <a:endParaRPr kumimoji="0" lang="en-US" altLang="en-US" sz="1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Nokia Pure Text Light"/>
              <a:ea typeface="+mn-ea"/>
              <a:cs typeface="+mn-cs"/>
            </a:endParaRP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100000"/>
              <a:buFont typeface="Arial" panose="020B0604020202020204" pitchFamily="34" charset="0"/>
              <a:buNone/>
              <a:tabLst/>
              <a:defRPr/>
            </a:pPr>
            <a:endParaRPr lang="en-US" altLang="en-US" sz="1400" dirty="0">
              <a:latin typeface="Nokia Pure Text Light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00D5D7-2B6F-2B01-DB5C-61CBCDFBC43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dirty="0"/>
              <a:t>Public</a:t>
            </a:r>
          </a:p>
        </p:txBody>
      </p:sp>
    </p:spTree>
    <p:extLst>
      <p:ext uri="{BB962C8B-B14F-4D97-AF65-F5344CB8AC3E}">
        <p14:creationId xmlns:p14="http://schemas.microsoft.com/office/powerpoint/2010/main" val="36186272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9FEA63C-0AAB-5711-A53F-9F6C2DA0E8B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Results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00D5D7-2B6F-2B01-DB5C-61CBCDFBC43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dirty="0"/>
              <a:t>Public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A14665A-FB19-FF9F-CA1E-183AE9AED2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4610" y="1616146"/>
            <a:ext cx="5929884" cy="2098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4338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9FEA63C-0AAB-5711-A53F-9F6C2DA0E8B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Summary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9B5F4E4-F958-AA9D-E6AB-FE449EC3791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C95A21E-2DE6-2AB9-01C6-00007D1BF2C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116000"/>
            <a:ext cx="8154233" cy="3118980"/>
          </a:xfrm>
        </p:spPr>
        <p:txBody>
          <a:bodyPr tIns="0" rIns="72000" bIns="72000"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100000"/>
              <a:buFont typeface="Arial" panose="020B0604020202020204" pitchFamily="34" charset="0"/>
              <a:buNone/>
              <a:tabLst/>
              <a:defRPr/>
            </a:pPr>
            <a:endParaRPr kumimoji="0" lang="en-US" altLang="en-US" sz="1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Nokia Pure Text Light"/>
              <a:ea typeface="+mn-ea"/>
              <a:cs typeface="+mn-cs"/>
            </a:endParaRP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100000"/>
              <a:buFont typeface="Arial" panose="020B0604020202020204" pitchFamily="34" charset="0"/>
              <a:buNone/>
              <a:tabLst/>
              <a:defRPr/>
            </a:pPr>
            <a:r>
              <a:rPr kumimoji="0" lang="en-US" alt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Nokia Pure Text Light"/>
                <a:ea typeface="+mn-ea"/>
                <a:cs typeface="+mn-cs"/>
              </a:rPr>
              <a:t>Adaptive </a:t>
            </a:r>
            <a:r>
              <a:rPr kumimoji="0" lang="en-US" altLang="en-US" sz="14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Nokia Pure Text Light"/>
                <a:ea typeface="+mn-ea"/>
                <a:cs typeface="+mn-cs"/>
              </a:rPr>
              <a:t>HoG</a:t>
            </a:r>
            <a:r>
              <a:rPr kumimoji="0" lang="en-US" alt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Nokia Pure Text Light"/>
                <a:ea typeface="+mn-ea"/>
                <a:cs typeface="+mn-cs"/>
              </a:rPr>
              <a:t> calculation for DIMD is proposed.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100000"/>
              <a:buFont typeface="Arial" panose="020B0604020202020204" pitchFamily="34" charset="0"/>
              <a:buNone/>
              <a:tabLst/>
              <a:defRPr/>
            </a:pPr>
            <a:endParaRPr kumimoji="0" lang="en-US" altLang="en-US" sz="1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Nokia Pure Text Light"/>
              <a:ea typeface="+mn-ea"/>
              <a:cs typeface="+mn-cs"/>
            </a:endParaRP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100000"/>
              <a:buFont typeface="Arial" panose="020B0604020202020204" pitchFamily="34" charset="0"/>
              <a:buNone/>
              <a:tabLst/>
              <a:defRPr/>
            </a:pPr>
            <a:r>
              <a:rPr kumimoji="0" lang="en-US" alt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Nokia Pure Text Light"/>
                <a:ea typeface="+mn-ea"/>
                <a:cs typeface="+mn-cs"/>
              </a:rPr>
              <a:t>Consistent coding efficiency gains (average -0.04% luma AI gains) with </a:t>
            </a:r>
            <a:r>
              <a:rPr lang="en-US" altLang="en-US" sz="1400" dirty="0">
                <a:latin typeface="Nokia Pure Text Light"/>
              </a:rPr>
              <a:t>no </a:t>
            </a:r>
            <a:r>
              <a:rPr kumimoji="0" lang="en-US" alt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Nokia Pure Text Light"/>
                <a:ea typeface="+mn-ea"/>
                <a:cs typeface="+mn-cs"/>
              </a:rPr>
              <a:t>impact on </a:t>
            </a:r>
            <a:r>
              <a:rPr lang="en-US" altLang="en-US" sz="1400">
                <a:latin typeface="Nokia Pure Text Light"/>
              </a:rPr>
              <a:t>encoder runtimes</a:t>
            </a:r>
            <a:r>
              <a:rPr kumimoji="0" lang="en-US" altLang="en-US" sz="14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Nokia Pure Text Light"/>
                <a:ea typeface="+mn-ea"/>
                <a:cs typeface="+mn-cs"/>
              </a:rPr>
              <a:t>.</a:t>
            </a:r>
            <a:endParaRPr kumimoji="0" lang="en-US" altLang="en-US" sz="1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Nokia Pure Text Light"/>
              <a:ea typeface="+mn-ea"/>
              <a:cs typeface="+mn-cs"/>
            </a:endParaRPr>
          </a:p>
          <a:p>
            <a:pPr>
              <a:spcAft>
                <a:spcPts val="300"/>
              </a:spcAft>
              <a:buSzPct val="100000"/>
              <a:defRPr/>
            </a:pPr>
            <a:endParaRPr lang="en-US" altLang="en-US" sz="1400" dirty="0">
              <a:latin typeface="Nokia Pure Text Light"/>
            </a:endParaRPr>
          </a:p>
          <a:p>
            <a:pPr>
              <a:spcAft>
                <a:spcPts val="300"/>
              </a:spcAft>
              <a:buSzPct val="100000"/>
              <a:defRPr/>
            </a:pPr>
            <a:r>
              <a:rPr lang="en-US" altLang="en-US" sz="1400" dirty="0">
                <a:latin typeface="Nokia Pure Text Light"/>
              </a:rPr>
              <a:t>It is proposed to study the technique in the next round of EEs.</a:t>
            </a:r>
            <a:endParaRPr kumimoji="0" lang="en-US" altLang="en-US" sz="1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Nokia Pure Text Light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00D5D7-2B6F-2B01-DB5C-61CBCDFBC43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dirty="0"/>
              <a:t>Public</a:t>
            </a:r>
          </a:p>
        </p:txBody>
      </p:sp>
    </p:spTree>
    <p:extLst>
      <p:ext uri="{BB962C8B-B14F-4D97-AF65-F5344CB8AC3E}">
        <p14:creationId xmlns:p14="http://schemas.microsoft.com/office/powerpoint/2010/main" val="34349907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33592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1. Master">
  <a:themeElements>
    <a:clrScheme name="Nokia 2023.1">
      <a:dk1>
        <a:srgbClr val="CCCCCC"/>
      </a:dk1>
      <a:lt1>
        <a:srgbClr val="FFFFFF"/>
      </a:lt1>
      <a:dk2>
        <a:srgbClr val="001135"/>
      </a:dk2>
      <a:lt2>
        <a:srgbClr val="666666"/>
      </a:lt2>
      <a:accent1>
        <a:srgbClr val="005AFF"/>
      </a:accent1>
      <a:accent2>
        <a:srgbClr val="23ABB6"/>
      </a:accent2>
      <a:accent3>
        <a:srgbClr val="37CC73"/>
      </a:accent3>
      <a:accent4>
        <a:srgbClr val="F47F31"/>
      </a:accent4>
      <a:accent5>
        <a:srgbClr val="E03DCD"/>
      </a:accent5>
      <a:accent6>
        <a:srgbClr val="7D33F2"/>
      </a:accent6>
      <a:hlink>
        <a:srgbClr val="001135"/>
      </a:hlink>
      <a:folHlink>
        <a:srgbClr val="005AFF"/>
      </a:folHlink>
    </a:clrScheme>
    <a:fontScheme name="Nokia 2023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tx1"/>
        </a:solidFill>
        <a:ln>
          <a:noFill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spcAft>
            <a:spcPts val="300"/>
          </a:spcAft>
          <a:buSzPct val="100000"/>
          <a:defRPr sz="1200" dirty="0" smtClean="0">
            <a:solidFill>
              <a:schemeClr val="tx2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6350">
          <a:solidFill>
            <a:schemeClr val="tx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  <a:ln>
          <a:noFill/>
        </a:ln>
      </a:spPr>
      <a:bodyPr wrap="square" lIns="0" tIns="0" rIns="0" bIns="0" rtlCol="0">
        <a:noAutofit/>
      </a:bodyPr>
      <a:lstStyle>
        <a:defPPr marL="0" marR="0" indent="0" algn="l" defTabSz="180000" rtl="0" eaLnBrk="1" fontAlgn="auto" latinLnBrk="0" hangingPunct="1">
          <a:lnSpc>
            <a:spcPct val="100000"/>
          </a:lnSpc>
          <a:spcBef>
            <a:spcPts val="0"/>
          </a:spcBef>
          <a:spcAft>
            <a:spcPts val="300"/>
          </a:spcAft>
          <a:buClrTx/>
          <a:buSzTx/>
          <a:buFont typeface="+mj-lt"/>
          <a:buNone/>
          <a:tabLst>
            <a:tab pos="180000" algn="l"/>
          </a:tabLst>
          <a:defRPr kumimoji="0" sz="1200" b="0" i="0" u="none" strike="noStrike" kern="1200" cap="none" spc="0" normalizeH="0" baseline="0" noProof="0" dirty="0" smtClean="0">
            <a:ln>
              <a:noFill/>
            </a:ln>
            <a:solidFill>
              <a:schemeClr val="tx2"/>
            </a:solidFill>
            <a:effectLst/>
            <a:uLnTx/>
            <a:uFillTx/>
            <a:latin typeface="Nokia Pure Text Light"/>
            <a:ea typeface="+mn-ea"/>
            <a:cs typeface="+mn-cs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okia 2023 - PowerPoint template v1.3.1" id="{95EDE8F7-58AB-440A-82AC-4DC9E39A292C}" vid="{533A05BB-4D65-4753-8F51-029C8738C22F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Nokia 2023 - PowerPoint template v1.3.1</Template>
  <TotalTime>0</TotalTime>
  <Words>305</Words>
  <Application>Microsoft Office PowerPoint</Application>
  <PresentationFormat>On-screen Show (16:9)</PresentationFormat>
  <Paragraphs>43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4" baseType="lpstr">
      <vt:lpstr>Arial</vt:lpstr>
      <vt:lpstr>Calibri</vt:lpstr>
      <vt:lpstr>Nokia Pure Headline Light</vt:lpstr>
      <vt:lpstr>Nokia Pure Headline Ultra Light</vt:lpstr>
      <vt:lpstr>Nokia Pure Text</vt:lpstr>
      <vt:lpstr>Nokia Pure Text Light</vt:lpstr>
      <vt:lpstr>1. Master</vt:lpstr>
      <vt:lpstr>AHG12: Adaptive HoG for DIMD JVET-AI0106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2023-02-07T12:20:59Z</dcterms:created>
  <dcterms:modified xsi:type="dcterms:W3CDTF">2024-07-13T06:25:53Z</dcterms:modified>
</cp:coreProperties>
</file>