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5" r:id="rId4"/>
    <p:sldId id="263" r:id="rId5"/>
    <p:sldId id="264" r:id="rId6"/>
    <p:sldId id="261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howGuides="1">
      <p:cViewPr varScale="1">
        <p:scale>
          <a:sx n="61" d="100"/>
          <a:sy n="61" d="100"/>
        </p:scale>
        <p:origin x="156" y="14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3837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页-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933" y="627770"/>
            <a:ext cx="2089596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图像" descr="图像"/>
          <p:cNvPicPr>
            <a:picLocks noChangeAspect="1"/>
          </p:cNvPicPr>
          <p:nvPr/>
        </p:nvPicPr>
        <p:blipFill>
          <a:blip r:embed="rId3"/>
          <a:srcRect r="1440" b="3454"/>
          <a:stretch>
            <a:fillRect/>
          </a:stretch>
        </p:blipFill>
        <p:spPr>
          <a:xfrm>
            <a:off x="-417017" y="-166291"/>
            <a:ext cx="24794187" cy="13972500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像" descr="图像"/>
          <p:cNvPicPr>
            <a:picLocks noChangeAspect="1"/>
          </p:cNvPicPr>
          <p:nvPr/>
        </p:nvPicPr>
        <p:blipFill>
          <a:blip r:embed="rId2"/>
          <a:srcRect t="768" r="1246" b="3698"/>
          <a:stretch>
            <a:fillRect/>
          </a:stretch>
        </p:blipFill>
        <p:spPr>
          <a:xfrm>
            <a:off x="-50920" y="-444"/>
            <a:ext cx="24485784" cy="13652869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图像" descr="图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933" y="627770"/>
            <a:ext cx="2089596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标题文本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5" r:id="rId4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这里是一级标题"/>
          <p:cNvSpPr txBox="1"/>
          <p:nvPr/>
        </p:nvSpPr>
        <p:spPr>
          <a:xfrm>
            <a:off x="1587137" y="4661654"/>
            <a:ext cx="184585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20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pPr algn="l"/>
            <a:r>
              <a:rPr lang="en-US" sz="8000" b="1" dirty="0"/>
              <a:t>JVET-AI0102</a:t>
            </a:r>
          </a:p>
          <a:p>
            <a:pPr algn="l"/>
            <a:r>
              <a:rPr lang="en-US" sz="8000" b="1" dirty="0"/>
              <a:t>Non-EE2: Regression-based SGPM blending</a:t>
            </a:r>
            <a:endParaRPr sz="8000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A2B5D2-1148-4077-8233-F8AD169F5DFE}"/>
              </a:ext>
            </a:extLst>
          </p:cNvPr>
          <p:cNvSpPr txBox="1"/>
          <p:nvPr/>
        </p:nvSpPr>
        <p:spPr>
          <a:xfrm>
            <a:off x="1587137" y="8925190"/>
            <a:ext cx="12213770" cy="16564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Xinwei Li, </a:t>
            </a:r>
            <a:r>
              <a:rPr kumimoji="0" lang="en-US" altLang="zh-CN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Ru-Ling Liao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36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Chen, Yan Ye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Alibaba group</a:t>
            </a: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CFDCBCDA-C162-44F4-A85E-7E5BD8BB3D9D}"/>
              </a:ext>
            </a:extLst>
          </p:cNvPr>
          <p:cNvSpPr txBox="1">
            <a:spLocks/>
          </p:cNvSpPr>
          <p:nvPr/>
        </p:nvSpPr>
        <p:spPr>
          <a:xfrm>
            <a:off x="660037" y="2411186"/>
            <a:ext cx="23863300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Spatial GPM (SGPM) for</a:t>
            </a:r>
            <a:r>
              <a:rPr lang="zh-CN" altLang="en-US" sz="4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intra</a:t>
            </a:r>
            <a:r>
              <a:rPr lang="zh-CN" altLang="en-US" sz="4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prediction</a:t>
            </a:r>
            <a:endParaRPr kumimoji="0" lang="en-US" altLang="zh-CN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two intra predictors are blended according to a partition mode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an SGPM candidate list is built and reordered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Wingdings" panose="05000000000000000000" pitchFamily="2" charset="2"/>
              </a:rPr>
              <a:t> 16 candidates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4400" dirty="0">
              <a:latin typeface="+mn-lt"/>
              <a:cs typeface="Calibri" panose="020F0502020204030204" pitchFamily="34" charset="0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R="0" lvl="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Regression-based GPM blending for inter GPM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3600" dirty="0">
                <a:latin typeface="+mn-lt"/>
                <a:cs typeface="Calibri" panose="020F0502020204030204" pitchFamily="34" charset="0"/>
              </a:rPr>
              <a:t>a blending matrix is derived from the template and used to blend two inter predictors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644052E-84FC-4E46-A92A-E18C3568D403}"/>
              </a:ext>
            </a:extLst>
          </p:cNvPr>
          <p:cNvSpPr txBox="1">
            <a:spLocks/>
          </p:cNvSpPr>
          <p:nvPr/>
        </p:nvSpPr>
        <p:spPr>
          <a:xfrm>
            <a:off x="3673764" y="310651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Introduction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6B7BBD8-B60F-4F97-B98B-4584DC38C0BB}"/>
              </a:ext>
            </a:extLst>
          </p:cNvPr>
          <p:cNvGrpSpPr/>
          <p:nvPr/>
        </p:nvGrpSpPr>
        <p:grpSpPr>
          <a:xfrm>
            <a:off x="1565602" y="9940367"/>
            <a:ext cx="14905381" cy="2138110"/>
            <a:chOff x="1713033" y="10038402"/>
            <a:chExt cx="14905381" cy="213811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063B638C-81F3-41E0-A010-5C27D318135D}"/>
                    </a:ext>
                  </a:extLst>
                </p:cNvPr>
                <p:cNvSpPr txBox="1"/>
                <p:nvPr/>
              </p:nvSpPr>
              <p:spPr>
                <a:xfrm>
                  <a:off x="5201722" y="10038402"/>
                  <a:ext cx="6195147" cy="58477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d>
                          <m:dPr>
                            <m:ctrlP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=32−</m:t>
                        </m:r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d>
                          <m:dPr>
                            <m:ctrlP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oMath>
                    </m:oMathPara>
                  </a14:m>
                  <a:endParaRPr lang="zh-CN" altLang="en-US" sz="3200" i="1" dirty="0">
                    <a:solidFill>
                      <a:schemeClr val="bg1"/>
                    </a:solidFill>
                    <a:latin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063B638C-81F3-41E0-A010-5C27D31813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01722" y="10038402"/>
                  <a:ext cx="6195147" cy="58477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D7F57C20-2EEF-4DFF-890D-3F06D6B9C29D}"/>
                    </a:ext>
                  </a:extLst>
                </p:cNvPr>
                <p:cNvSpPr txBox="1"/>
                <p:nvPr/>
              </p:nvSpPr>
              <p:spPr>
                <a:xfrm>
                  <a:off x="5065643" y="10780334"/>
                  <a:ext cx="6331226" cy="58477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32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zh-CN" altLang="en-US" sz="32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d>
                          <m:dPr>
                            <m:ctrlP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zh-CN" altLang="en-US" sz="32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zh-CN" altLang="en-US" sz="32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zh-CN" altLang="en-US" sz="32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zh-CN" altLang="en-US" sz="32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zh-CN" altLang="en-US" sz="32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zh-CN" altLang="en-US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D7F57C20-2EEF-4DFF-890D-3F06D6B9C2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65643" y="10780334"/>
                  <a:ext cx="6331226" cy="58477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254F1399-71AB-4B5F-9E57-3BB670C26874}"/>
                    </a:ext>
                  </a:extLst>
                </p:cNvPr>
                <p:cNvSpPr txBox="1"/>
                <p:nvPr/>
              </p:nvSpPr>
              <p:spPr>
                <a:xfrm>
                  <a:off x="1713033" y="11591737"/>
                  <a:ext cx="14905381" cy="58477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32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𝑝𝑟𝑒𝑑</m:t>
                        </m:r>
                        <m:d>
                          <m:dPr>
                            <m:ctrlP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zh-CN" altLang="en-US" sz="32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  <m:d>
                              <m:dPr>
                                <m:ctrlP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zh-CN" altLang="en-US" sz="3200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𝑝𝑟𝑒𝑑</m:t>
                            </m:r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  <m:d>
                              <m:dPr>
                                <m:ctrlP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zh-CN" altLang="en-US" sz="3200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d>
                              <m:dPr>
                                <m:ctrlP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zh-CN" altLang="en-US" sz="3200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zh-CN" altLang="en-US" sz="3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𝑝𝑟𝑒𝑑</m:t>
                            </m:r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d>
                              <m:dPr>
                                <m:ctrlP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zh-CN" altLang="en-US" sz="3200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zh-CN" altLang="en-US" sz="32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  <m:r>
                              <a:rPr lang="zh-CN" altLang="en-US" sz="32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+16</m:t>
                            </m:r>
                          </m:e>
                        </m:d>
                        <m:r>
                          <a:rPr lang="zh-CN" altLang="en-US" sz="32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≫5</m:t>
                        </m:r>
                      </m:oMath>
                    </m:oMathPara>
                  </a14:m>
                  <a:endParaRPr lang="zh-CN" altLang="en-US" sz="32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254F1399-71AB-4B5F-9E57-3BB670C2687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13033" y="11591737"/>
                  <a:ext cx="14905381" cy="58477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3F8236D7-8F59-4DDF-9BAF-A3FB5D159B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1006" y="4932745"/>
            <a:ext cx="15109500" cy="257750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86E83064-BB7E-405D-AC38-98104514946F}"/>
              </a:ext>
            </a:extLst>
          </p:cNvPr>
          <p:cNvSpPr txBox="1">
            <a:spLocks/>
          </p:cNvSpPr>
          <p:nvPr/>
        </p:nvSpPr>
        <p:spPr>
          <a:xfrm>
            <a:off x="520700" y="2781300"/>
            <a:ext cx="23863300" cy="9963150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indent="-857250" algn="l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non-CCP chroma intra prediction modes reordering was proposed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-0.05% luma gain for camera-captured contents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-0.18% </a:t>
            </a: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luma gain for class F</a:t>
            </a: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-0.22% luma gain for class TGM</a:t>
            </a:r>
          </a:p>
          <a:p>
            <a:pPr marL="857250" indent="-857250" algn="l" hangingPunct="1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 hangingPunct="1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 hangingPunct="1"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It is recommend to further study this proposal in EE2cross-checking</a:t>
            </a:r>
          </a:p>
          <a:p>
            <a:pPr marL="857250" indent="-857250" hangingPunct="1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hangingPunct="1">
              <a:buFont typeface="Arial" panose="020B0604020202020204" pitchFamily="34" charset="0"/>
              <a:buChar char="•"/>
            </a:pPr>
            <a:endParaRPr lang="en-US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hangingPunct="1">
              <a:buFont typeface="Arial" panose="020B0604020202020204" pitchFamily="34" charset="0"/>
              <a:buChar char="•"/>
            </a:pPr>
            <a:endParaRPr lang="en-US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hangingPunct="1"/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CFDCBCDA-C162-44F4-A85E-7E5BD8BB3D9D}"/>
              </a:ext>
            </a:extLst>
          </p:cNvPr>
          <p:cNvSpPr txBox="1">
            <a:spLocks/>
          </p:cNvSpPr>
          <p:nvPr/>
        </p:nvSpPr>
        <p:spPr>
          <a:xfrm>
            <a:off x="660037" y="2411186"/>
            <a:ext cx="23863300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R="0" lvl="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It is proposed to extend the idea of regression-based GPM blending method to SGPM</a:t>
            </a:r>
          </a:p>
          <a:p>
            <a:pPr marL="571500" marR="0" lvl="0" indent="-57150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600" dirty="0">
                <a:latin typeface="+mn-lt"/>
                <a:cs typeface="Calibri" panose="020F0502020204030204" pitchFamily="34" charset="0"/>
              </a:rPr>
              <a:t>the SGPM candidate list is extended with regression-based SGPM (RSGPM) candidates and 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reordered together</a:t>
            </a:r>
            <a:endParaRPr lang="en-US" sz="3600" dirty="0">
              <a:latin typeface="+mn-lt"/>
              <a:cs typeface="Calibri" panose="020F0502020204030204" pitchFamily="34" charset="0"/>
            </a:endParaRP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+mn-lt"/>
                <a:cs typeface="Calibri" panose="020F0502020204030204" pitchFamily="34" charset="0"/>
              </a:rPr>
              <a:t>for each </a:t>
            </a:r>
            <a:r>
              <a:rPr lang="en-US" altLang="zh-CN" sz="3600" dirty="0">
                <a:latin typeface="+mn-lt"/>
                <a:cs typeface="Calibri" panose="020F0502020204030204" pitchFamily="34" charset="0"/>
              </a:rPr>
              <a:t>RSGPM candidate:</a:t>
            </a:r>
            <a:endParaRPr lang="en-US" sz="3600" dirty="0">
              <a:latin typeface="+mn-lt"/>
              <a:cs typeface="Calibri" panose="020F0502020204030204" pitchFamily="34" charset="0"/>
            </a:endParaRP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+mn-lt"/>
                <a:cs typeface="Calibri" panose="020F0502020204030204" pitchFamily="34" charset="0"/>
              </a:rPr>
              <a:t>two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intra modes are selected from the primary MPM list and up to 6 BVs</a:t>
            </a:r>
          </a:p>
          <a:p>
            <a:pPr marL="1485900" lvl="1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the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</a:t>
            </a: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blending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</a:t>
            </a: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matrix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</a:t>
            </a: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is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</a:t>
            </a: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derived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</a:t>
            </a:r>
            <a:r>
              <a:rPr lang="en-US" altLang="zh-CN" sz="3200" dirty="0">
                <a:latin typeface="+mn-lt"/>
                <a:cs typeface="Calibri" panose="020F0502020204030204" pitchFamily="34" charset="0"/>
              </a:rPr>
              <a:t>based on 1 line template to blend the two intra predictors </a:t>
            </a: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sz="3600" dirty="0">
              <a:latin typeface="+mn-lt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sz="3600" dirty="0">
              <a:latin typeface="+mn-lt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US" sz="3600" dirty="0">
              <a:latin typeface="+mn-lt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hangingPunct="1">
              <a:spcBef>
                <a:spcPts val="1200"/>
              </a:spcBef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571500" indent="-571500" hangingPunct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Wingdings" panose="05000000000000000000" pitchFamily="2" charset="2"/>
              </a:rPr>
              <a:t>up to two RDOs are added to select from the proposed SGPM candidate list</a:t>
            </a:r>
          </a:p>
          <a:p>
            <a:pPr marL="571500" marR="0" lvl="0" indent="-57150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600" dirty="0">
                <a:latin typeface="+mn-lt"/>
                <a:cs typeface="Calibri" panose="020F0502020204030204" pitchFamily="34" charset="0"/>
              </a:rPr>
              <a:t>the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DIMD mode is </a:t>
            </a:r>
            <a:r>
              <a:rPr lang="en-US" sz="3600" dirty="0">
                <a:latin typeface="+mn-lt"/>
                <a:cs typeface="Calibri" panose="020F0502020204030204" pitchFamily="34" charset="0"/>
              </a:rPr>
              <a:t>used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to select the transform kernel for RSGPM</a:t>
            </a:r>
          </a:p>
          <a:p>
            <a:pPr marL="571500" marR="0" lvl="0" indent="-57150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the matrix-based intra prediction mode replacement is applied to SGPM</a:t>
            </a:r>
          </a:p>
          <a:p>
            <a:pPr marL="571500" marR="0" lvl="0" indent="-57150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644052E-84FC-4E46-A92A-E18C3568D403}"/>
              </a:ext>
            </a:extLst>
          </p:cNvPr>
          <p:cNvSpPr txBox="1">
            <a:spLocks/>
          </p:cNvSpPr>
          <p:nvPr/>
        </p:nvSpPr>
        <p:spPr>
          <a:xfrm>
            <a:off x="3673764" y="328683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Proposed Method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3CF404B-6F15-44E8-8F14-577F40104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172" y="5933389"/>
            <a:ext cx="9601200" cy="459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9659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644052E-84FC-4E46-A92A-E18C3568D403}"/>
              </a:ext>
            </a:extLst>
          </p:cNvPr>
          <p:cNvSpPr txBox="1">
            <a:spLocks/>
          </p:cNvSpPr>
          <p:nvPr/>
        </p:nvSpPr>
        <p:spPr>
          <a:xfrm>
            <a:off x="3673764" y="332740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Simulation results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96E1806-1F32-47E3-A2D4-A06CC4A317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409291"/>
              </p:ext>
            </p:extLst>
          </p:nvPr>
        </p:nvGraphicFramePr>
        <p:xfrm>
          <a:off x="4650828" y="2128345"/>
          <a:ext cx="14583100" cy="11254915"/>
        </p:xfrm>
        <a:graphic>
          <a:graphicData uri="http://schemas.openxmlformats.org/drawingml/2006/table">
            <a:tbl>
              <a:tblPr/>
              <a:tblGrid>
                <a:gridCol w="1834787">
                  <a:extLst>
                    <a:ext uri="{9D8B030D-6E8A-4147-A177-3AD203B41FA5}">
                      <a16:colId xmlns:a16="http://schemas.microsoft.com/office/drawing/2014/main" val="559836523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690827627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832073510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3314712493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1576393494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4250676436"/>
                    </a:ext>
                  </a:extLst>
                </a:gridCol>
                <a:gridCol w="1817479">
                  <a:extLst>
                    <a:ext uri="{9D8B030D-6E8A-4147-A177-3AD203B41FA5}">
                      <a16:colId xmlns:a16="http://schemas.microsoft.com/office/drawing/2014/main" val="1738986788"/>
                    </a:ext>
                  </a:extLst>
                </a:gridCol>
                <a:gridCol w="1843439">
                  <a:extLst>
                    <a:ext uri="{9D8B030D-6E8A-4147-A177-3AD203B41FA5}">
                      <a16:colId xmlns:a16="http://schemas.microsoft.com/office/drawing/2014/main" val="4238045547"/>
                    </a:ext>
                  </a:extLst>
                </a:gridCol>
              </a:tblGrid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192624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ECM-13.0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61858"/>
                  </a:ext>
                </a:extLst>
              </a:tr>
              <a:tr h="81310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381427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103.4%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101.3%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530510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102.7%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101.8%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286656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104.3%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102.7%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103.3%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101.0%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469151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103.9%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102.9%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101.3%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99204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104.8%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102.5%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288070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103.9%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102.3%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101.0%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011149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103.9%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103.9%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101.4%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671789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102.6%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102.1%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101.3%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414334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102.7%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102.6%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101.1%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167446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494811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318775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ECM-13.0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3485599"/>
                  </a:ext>
                </a:extLst>
              </a:tr>
              <a:tr h="81310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735" marR="3735" marT="373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735" marR="3735" marT="373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3735" marR="3735" marT="3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202486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787060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*-0.05%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980771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848648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809306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590234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*-0.07%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858978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156288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718903"/>
                  </a:ext>
                </a:extLst>
              </a:tr>
              <a:tr h="418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3735" marR="3735" marT="37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468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82763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CFDCBCDA-C162-44F4-A85E-7E5BD8BB3D9D}"/>
              </a:ext>
            </a:extLst>
          </p:cNvPr>
          <p:cNvSpPr txBox="1">
            <a:spLocks/>
          </p:cNvSpPr>
          <p:nvPr/>
        </p:nvSpPr>
        <p:spPr>
          <a:xfrm>
            <a:off x="660037" y="2411186"/>
            <a:ext cx="23863300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a regression-based SGPM blending method is proposed</a:t>
            </a:r>
            <a:endParaRPr kumimoji="0" lang="en-US" altLang="zh-CN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-0.12% luma gain in AI</a:t>
            </a:r>
          </a:p>
          <a:p>
            <a:pPr marL="1771650" lvl="1" indent="-857250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000" i="1" dirty="0">
                <a:latin typeface="+mn-lt"/>
                <a:cs typeface="Calibri" panose="020F0502020204030204" pitchFamily="34" charset="0"/>
              </a:rPr>
              <a:t>*-0.07% </a:t>
            </a:r>
            <a:r>
              <a:rPr lang="en-US" sz="4000" dirty="0">
                <a:latin typeface="+mn-lt"/>
                <a:cs typeface="Calibri" panose="020F0502020204030204" pitchFamily="34" charset="0"/>
              </a:rPr>
              <a:t>luma gain in RA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indent="-857250" hangingPunct="1">
              <a:buFont typeface="Arial" panose="020B0604020202020204" pitchFamily="34" charset="0"/>
              <a:buChar char="•"/>
            </a:pP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It is recommend to further study this proposal in EE2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4400" dirty="0">
              <a:latin typeface="+mn-lt"/>
              <a:cs typeface="Calibri" panose="020F0502020204030204" pitchFamily="34" charset="0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Thanks </a:t>
            </a: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vivo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for crosschecking</a:t>
            </a: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644052E-84FC-4E46-A92A-E18C3568D403}"/>
              </a:ext>
            </a:extLst>
          </p:cNvPr>
          <p:cNvSpPr txBox="1">
            <a:spLocks/>
          </p:cNvSpPr>
          <p:nvPr/>
        </p:nvSpPr>
        <p:spPr>
          <a:xfrm>
            <a:off x="3673764" y="332740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92705742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97" name="感谢观看！"/>
          <p:cNvSpPr txBox="1"/>
          <p:nvPr/>
        </p:nvSpPr>
        <p:spPr>
          <a:xfrm>
            <a:off x="11361747" y="5590986"/>
            <a:ext cx="7928452" cy="25340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8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r>
              <a:rPr lang="en-US" dirty="0"/>
              <a:t>T</a:t>
            </a:r>
            <a:r>
              <a:rPr lang="en-US" altLang="zh-CN" dirty="0"/>
              <a:t>hanks</a:t>
            </a:r>
            <a:r>
              <a:rPr dirty="0"/>
              <a:t>！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628</Words>
  <Application>Microsoft Office PowerPoint</Application>
  <PresentationFormat>自定义</PresentationFormat>
  <Paragraphs>220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Alibaba PuHuiTi 2 65 Medium</vt:lpstr>
      <vt:lpstr>Alibaba PuHuiTi 2 85 Bold</vt:lpstr>
      <vt:lpstr>Alibaba PuHuiTi R</vt:lpstr>
      <vt:lpstr>Helvetica Neue</vt:lpstr>
      <vt:lpstr>Helvetica Neue Light</vt:lpstr>
      <vt:lpstr>Helvetica Neue Medium</vt:lpstr>
      <vt:lpstr>DengXian</vt:lpstr>
      <vt:lpstr>Arial</vt:lpstr>
      <vt:lpstr>Calibri</vt:lpstr>
      <vt:lpstr>Cambria Math</vt:lpstr>
      <vt:lpstr>Black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xinwei</cp:lastModifiedBy>
  <cp:revision>23</cp:revision>
  <dcterms:modified xsi:type="dcterms:W3CDTF">2024-07-14T08:08:02Z</dcterms:modified>
</cp:coreProperties>
</file>