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262" r:id="rId2"/>
    <p:sldId id="2147309456" r:id="rId3"/>
    <p:sldId id="2147309457" r:id="rId4"/>
    <p:sldId id="2147309462" r:id="rId5"/>
    <p:sldId id="2147309461" r:id="rId6"/>
    <p:sldId id="2147309459" r:id="rId7"/>
    <p:sldId id="2147309460" r:id="rId8"/>
  </p:sldIdLst>
  <p:sldSz cx="12192000" cy="6858000"/>
  <p:notesSz cx="6858000" cy="9144000"/>
  <p:defaultTextStyle>
    <a:defPPr>
      <a:defRPr lang="ko-KR"/>
    </a:defPPr>
    <a:lvl1pPr marL="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임국일" initials="임" lastIdx="1" clrIdx="0"/>
  <p:cmAuthor id="1" name="Taegyu Lee" initials="T.G. Lee" lastIdx="2" clrIdx="1"/>
  <p:cmAuthor id="2" name="Luke" initials="L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5456F"/>
    <a:srgbClr val="C67915"/>
    <a:srgbClr val="7E0000"/>
    <a:srgbClr val="D60000"/>
    <a:srgbClr val="CC0000"/>
    <a:srgbClr val="B80000"/>
    <a:srgbClr val="990000"/>
    <a:srgbClr val="33CC33"/>
    <a:srgbClr val="A9C6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72" autoAdjust="0"/>
    <p:restoredTop sz="93294" autoAdjust="0"/>
  </p:normalViewPr>
  <p:slideViewPr>
    <p:cSldViewPr>
      <p:cViewPr varScale="1">
        <p:scale>
          <a:sx n="68" d="100"/>
          <a:sy n="68" d="100"/>
        </p:scale>
        <p:origin x="883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938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190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D58B7-6532-0543-93DC-FC0014876FA7}" type="datetimeFigureOut">
              <a:rPr lang="en-US" smtClean="0"/>
              <a:t>7/13/2024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8F8B0-3515-7148-BDB0-66FE6431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74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26225" cy="372745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5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28F8B0-3515-7148-BDB0-66FE6431EF8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53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394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A6931758-6F9B-0CD6-FEAB-31506817B14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467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F96910D0-E934-3D77-ABCC-11ACC08B95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204368"/>
            <a:ext cx="1224136" cy="119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193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-3488"/>
            <a:ext cx="12193473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2ED5B9-D4D1-9DE6-9C19-CF8A7AAA9473}"/>
              </a:ext>
            </a:extLst>
          </p:cNvPr>
          <p:cNvSpPr txBox="1"/>
          <p:nvPr userDrawn="1"/>
        </p:nvSpPr>
        <p:spPr>
          <a:xfrm>
            <a:off x="551384" y="6441657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84673"/>
                </a:solidFill>
                <a:latin typeface="Century Gothic"/>
                <a:cs typeface="Century Gothic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45875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3F07A79-ED2A-7010-EB9D-D46355B788AD}"/>
              </a:ext>
            </a:extLst>
          </p:cNvPr>
          <p:cNvSpPr txBox="1"/>
          <p:nvPr userDrawn="1"/>
        </p:nvSpPr>
        <p:spPr>
          <a:xfrm>
            <a:off x="551384" y="6441657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84673"/>
                </a:solidFill>
                <a:latin typeface="Century Gothic"/>
                <a:cs typeface="Century Gothic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630871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7A3F45A-4F31-AEEE-4FF6-C2B2BF70DF6D}"/>
              </a:ext>
            </a:extLst>
          </p:cNvPr>
          <p:cNvSpPr/>
          <p:nvPr userDrawn="1"/>
        </p:nvSpPr>
        <p:spPr>
          <a:xfrm>
            <a:off x="119336" y="6381328"/>
            <a:ext cx="720080" cy="360040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5662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EF89F3-770E-399A-2F7F-7DA94C210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13342469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/>
          <p:cNvSpPr/>
          <p:nvPr userDrawn="1"/>
        </p:nvSpPr>
        <p:spPr>
          <a:xfrm>
            <a:off x="263352" y="260648"/>
            <a:ext cx="11665296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360" y="2780928"/>
            <a:ext cx="1152128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2083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-3488"/>
            <a:ext cx="12193473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ectangle 6"/>
          <p:cNvSpPr/>
          <p:nvPr userDrawn="1"/>
        </p:nvSpPr>
        <p:spPr>
          <a:xfrm>
            <a:off x="263352" y="260648"/>
            <a:ext cx="11665296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360" y="2780928"/>
            <a:ext cx="1152128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3090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199456" y="332656"/>
            <a:ext cx="10273141" cy="720080"/>
          </a:xfrm>
        </p:spPr>
        <p:txBody>
          <a:bodyPr>
            <a:normAutofit/>
          </a:bodyPr>
          <a:lstStyle>
            <a:lvl1pPr algn="l">
              <a:defRPr sz="25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268761"/>
            <a:ext cx="10972800" cy="4857403"/>
          </a:xfrm>
        </p:spPr>
        <p:txBody>
          <a:bodyPr>
            <a:normAutofit/>
          </a:bodyPr>
          <a:lstStyle>
            <a:lvl1pPr latinLnBrk="0">
              <a:defRPr sz="20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>
              <a:defRPr sz="1800" b="0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>
              <a:defRPr sz="1600" b="0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>
              <a:defRPr sz="14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>
              <a:defRPr sz="1400" b="0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원형: 비어 있음 3">
            <a:extLst>
              <a:ext uri="{FF2B5EF4-FFF2-40B4-BE49-F238E27FC236}">
                <a16:creationId xmlns:a16="http://schemas.microsoft.com/office/drawing/2014/main" id="{272A9E26-53F1-3990-9448-C9264BDE9D78}"/>
              </a:ext>
            </a:extLst>
          </p:cNvPr>
          <p:cNvSpPr/>
          <p:nvPr userDrawn="1"/>
        </p:nvSpPr>
        <p:spPr>
          <a:xfrm>
            <a:off x="609600" y="476672"/>
            <a:ext cx="432048" cy="432048"/>
          </a:xfrm>
          <a:prstGeom prst="donut">
            <a:avLst/>
          </a:prstGeom>
          <a:solidFill>
            <a:srgbClr val="28467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CFEB57-ABF5-0AB5-E753-386045B71A78}"/>
              </a:ext>
            </a:extLst>
          </p:cNvPr>
          <p:cNvSpPr txBox="1"/>
          <p:nvPr userDrawn="1"/>
        </p:nvSpPr>
        <p:spPr>
          <a:xfrm>
            <a:off x="551384" y="6441657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84673"/>
                </a:solidFill>
                <a:latin typeface="Century Gothic"/>
                <a:cs typeface="Century Gothic"/>
              </a:rPr>
              <a:t>Confidential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7C8EC5-A1C3-2D08-36A0-69EDF2A2F5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604" y="6258825"/>
            <a:ext cx="496199" cy="4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28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286933" cy="720080"/>
          </a:xfrm>
        </p:spPr>
        <p:txBody>
          <a:bodyPr>
            <a:normAutofit/>
          </a:bodyPr>
          <a:lstStyle>
            <a:lvl1pPr algn="l">
              <a:defRPr sz="25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원형: 비어 있음 7">
            <a:extLst>
              <a:ext uri="{FF2B5EF4-FFF2-40B4-BE49-F238E27FC236}">
                <a16:creationId xmlns:a16="http://schemas.microsoft.com/office/drawing/2014/main" id="{4C65F321-C390-5133-21F2-34D84CA43AF6}"/>
              </a:ext>
            </a:extLst>
          </p:cNvPr>
          <p:cNvSpPr/>
          <p:nvPr userDrawn="1"/>
        </p:nvSpPr>
        <p:spPr>
          <a:xfrm>
            <a:off x="609600" y="476672"/>
            <a:ext cx="432048" cy="432048"/>
          </a:xfrm>
          <a:prstGeom prst="donut">
            <a:avLst/>
          </a:prstGeom>
          <a:solidFill>
            <a:srgbClr val="28467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7BD8A-E4A2-B5F0-971B-A00F0D850838}"/>
              </a:ext>
            </a:extLst>
          </p:cNvPr>
          <p:cNvSpPr txBox="1"/>
          <p:nvPr userDrawn="1"/>
        </p:nvSpPr>
        <p:spPr>
          <a:xfrm>
            <a:off x="551384" y="6441657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84673"/>
                </a:solidFill>
                <a:latin typeface="Century Gothic"/>
                <a:cs typeface="Century Gothic"/>
              </a:rPr>
              <a:t>Confidential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D6547CF-9B13-44B8-FDB6-450D9F2F2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604" y="6258825"/>
            <a:ext cx="496199" cy="4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91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199456" y="332656"/>
            <a:ext cx="10273141" cy="720080"/>
          </a:xfrm>
        </p:spPr>
        <p:txBody>
          <a:bodyPr>
            <a:normAutofit/>
          </a:bodyPr>
          <a:lstStyle>
            <a:lvl1pPr algn="l">
              <a:defRPr sz="25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268761"/>
            <a:ext cx="10972800" cy="4857403"/>
          </a:xfrm>
        </p:spPr>
        <p:txBody>
          <a:bodyPr>
            <a:normAutofit/>
          </a:bodyPr>
          <a:lstStyle>
            <a:lvl1pPr latinLnBrk="0">
              <a:defRPr sz="20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>
              <a:defRPr sz="1800" b="0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>
              <a:defRPr sz="1600" b="0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>
              <a:defRPr sz="14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>
              <a:defRPr sz="1400" b="0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원형: 비어 있음 3">
            <a:extLst>
              <a:ext uri="{FF2B5EF4-FFF2-40B4-BE49-F238E27FC236}">
                <a16:creationId xmlns:a16="http://schemas.microsoft.com/office/drawing/2014/main" id="{272A9E26-53F1-3990-9448-C9264BDE9D78}"/>
              </a:ext>
            </a:extLst>
          </p:cNvPr>
          <p:cNvSpPr/>
          <p:nvPr userDrawn="1"/>
        </p:nvSpPr>
        <p:spPr>
          <a:xfrm>
            <a:off x="609600" y="476672"/>
            <a:ext cx="432048" cy="432048"/>
          </a:xfrm>
          <a:prstGeom prst="donut">
            <a:avLst/>
          </a:prstGeom>
          <a:solidFill>
            <a:srgbClr val="28467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7C8EC5-A1C3-2D08-36A0-69EDF2A2F5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604" y="6258825"/>
            <a:ext cx="496199" cy="4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0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286933" cy="720080"/>
          </a:xfrm>
        </p:spPr>
        <p:txBody>
          <a:bodyPr>
            <a:normAutofit/>
          </a:bodyPr>
          <a:lstStyle>
            <a:lvl1pPr algn="l">
              <a:defRPr sz="25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원형: 비어 있음 7">
            <a:extLst>
              <a:ext uri="{FF2B5EF4-FFF2-40B4-BE49-F238E27FC236}">
                <a16:creationId xmlns:a16="http://schemas.microsoft.com/office/drawing/2014/main" id="{4C65F321-C390-5133-21F2-34D84CA43AF6}"/>
              </a:ext>
            </a:extLst>
          </p:cNvPr>
          <p:cNvSpPr/>
          <p:nvPr userDrawn="1"/>
        </p:nvSpPr>
        <p:spPr>
          <a:xfrm>
            <a:off x="609600" y="476672"/>
            <a:ext cx="432048" cy="432048"/>
          </a:xfrm>
          <a:prstGeom prst="donut">
            <a:avLst/>
          </a:prstGeom>
          <a:solidFill>
            <a:srgbClr val="28467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D6547CF-9B13-44B8-FDB6-450D9F2F2B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604" y="6258825"/>
            <a:ext cx="496199" cy="4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7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-3488"/>
            <a:ext cx="12193473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199456" y="332656"/>
            <a:ext cx="10273141" cy="720080"/>
          </a:xfrm>
        </p:spPr>
        <p:txBody>
          <a:bodyPr>
            <a:normAutofit/>
          </a:bodyPr>
          <a:lstStyle>
            <a:lvl1pPr algn="l">
              <a:defRPr sz="25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09600" y="1268761"/>
            <a:ext cx="109728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원형: 비어 있음 8">
            <a:extLst>
              <a:ext uri="{FF2B5EF4-FFF2-40B4-BE49-F238E27FC236}">
                <a16:creationId xmlns:a16="http://schemas.microsoft.com/office/drawing/2014/main" id="{D5BFE70A-61B0-D0BC-8E57-D443C02EC895}"/>
              </a:ext>
            </a:extLst>
          </p:cNvPr>
          <p:cNvSpPr/>
          <p:nvPr userDrawn="1"/>
        </p:nvSpPr>
        <p:spPr>
          <a:xfrm>
            <a:off x="609600" y="476672"/>
            <a:ext cx="432048" cy="432048"/>
          </a:xfrm>
          <a:prstGeom prst="donut">
            <a:avLst/>
          </a:prstGeom>
          <a:solidFill>
            <a:srgbClr val="28467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500311-A96E-E563-8A9F-B48F3F8C1833}"/>
              </a:ext>
            </a:extLst>
          </p:cNvPr>
          <p:cNvSpPr txBox="1"/>
          <p:nvPr userDrawn="1"/>
        </p:nvSpPr>
        <p:spPr>
          <a:xfrm>
            <a:off x="551384" y="6441657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84673"/>
                </a:solidFill>
                <a:latin typeface="Century Gothic"/>
                <a:cs typeface="Century Gothic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871352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" y="-3488"/>
            <a:ext cx="12193473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332656"/>
            <a:ext cx="10286933" cy="720080"/>
          </a:xfrm>
        </p:spPr>
        <p:txBody>
          <a:bodyPr>
            <a:normAutofit/>
          </a:bodyPr>
          <a:lstStyle>
            <a:lvl1pPr algn="l">
              <a:defRPr sz="25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원형: 비어 있음 10">
            <a:extLst>
              <a:ext uri="{FF2B5EF4-FFF2-40B4-BE49-F238E27FC236}">
                <a16:creationId xmlns:a16="http://schemas.microsoft.com/office/drawing/2014/main" id="{A74C0B87-E077-0186-CD7F-24579EC4A330}"/>
              </a:ext>
            </a:extLst>
          </p:cNvPr>
          <p:cNvSpPr/>
          <p:nvPr userDrawn="1"/>
        </p:nvSpPr>
        <p:spPr>
          <a:xfrm>
            <a:off x="609600" y="476672"/>
            <a:ext cx="432048" cy="432048"/>
          </a:xfrm>
          <a:prstGeom prst="donut">
            <a:avLst/>
          </a:prstGeom>
          <a:solidFill>
            <a:srgbClr val="28467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8049DF-3316-57B0-E27D-F2953F43B155}"/>
              </a:ext>
            </a:extLst>
          </p:cNvPr>
          <p:cNvSpPr txBox="1"/>
          <p:nvPr userDrawn="1"/>
        </p:nvSpPr>
        <p:spPr>
          <a:xfrm>
            <a:off x="551384" y="6441657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284673"/>
                </a:solidFill>
                <a:latin typeface="Century Gothic"/>
                <a:cs typeface="Century Gothic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40241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5AA19D17-2600-715D-D112-5A9D20C3FD25}"/>
              </a:ext>
            </a:extLst>
          </p:cNvPr>
          <p:cNvSpPr txBox="1">
            <a:spLocks/>
          </p:cNvSpPr>
          <p:nvPr userDrawn="1"/>
        </p:nvSpPr>
        <p:spPr>
          <a:xfrm>
            <a:off x="143339" y="6389900"/>
            <a:ext cx="28448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defPPr>
              <a:defRPr lang="ko-KR"/>
            </a:defPPr>
            <a:lvl1pPr marL="0" algn="l" defTabSz="914353" rtl="0" eaLnBrk="1" latinLnBrk="1" hangingPunct="1">
              <a:defRPr sz="800" i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77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0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6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3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0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36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3" algn="l" defTabSz="914353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AF8CD6E-25A2-4D24-B8CF-F9EFEBE4303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701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45" r:id="rId6"/>
    <p:sldLayoutId id="2147483746" r:id="rId7"/>
    <p:sldLayoutId id="2147483739" r:id="rId8"/>
    <p:sldLayoutId id="2147483740" r:id="rId9"/>
    <p:sldLayoutId id="2147483741" r:id="rId10"/>
    <p:sldLayoutId id="2147483742" r:id="rId11"/>
    <p:sldLayoutId id="2147483744" r:id="rId12"/>
    <p:sldLayoutId id="2147483743" r:id="rId13"/>
  </p:sldLayoutIdLst>
  <p:hf hdr="0" ftr="0" dt="0"/>
  <p:txStyles>
    <p:titleStyle>
      <a:lvl1pPr algn="ctr" defTabSz="91435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lusgroup.com/" TargetMode="External"/><Relationship Id="rId2" Type="http://schemas.openxmlformats.org/officeDocument/2006/relationships/hyperlink" Target="mailto:info@wilusgroup.com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43672" y="2060848"/>
            <a:ext cx="8064896" cy="1569656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3200" b="1" dirty="0">
                <a:solidFill>
                  <a:srgbClr val="FFFF00"/>
                </a:solidFill>
                <a:latin typeface="Century Gothic"/>
              </a:rPr>
              <a:t>JVET-AI0101</a:t>
            </a:r>
          </a:p>
          <a:p>
            <a:r>
              <a:rPr lang="en-US" altLang="ko-KR" sz="3200" b="1" dirty="0">
                <a:solidFill>
                  <a:schemeClr val="bg1">
                    <a:lumMod val="95000"/>
                  </a:schemeClr>
                </a:solidFill>
                <a:latin typeface="Century Gothic"/>
                <a:cs typeface="Century Gothic"/>
              </a:rPr>
              <a:t>Non-EE2: High-level control of intra prediction methods for screen contents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55098" y="4184503"/>
            <a:ext cx="5153517" cy="1200325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marL="0" marR="0" lvl="0" indent="0" defTabSz="91435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dirty="0">
                <a:solidFill>
                  <a:srgbClr val="C87819"/>
                </a:solidFill>
                <a:latin typeface="Century Gothic"/>
              </a:rPr>
              <a:t>K. Kim (Kyle), J. Son, J. Kwak </a:t>
            </a:r>
          </a:p>
          <a:p>
            <a:pPr marL="0" marR="0" lvl="0" indent="0" defTabSz="91435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b="1" dirty="0">
                <a:solidFill>
                  <a:schemeClr val="bg1">
                    <a:lumMod val="95000"/>
                  </a:schemeClr>
                </a:solidFill>
                <a:latin typeface="Century Gothic"/>
                <a:ea typeface="맑은 고딕" panose="020B0503020000020004" pitchFamily="34" charset="-127"/>
                <a:cs typeface="Century Gothic"/>
              </a:rPr>
              <a:t>July 2024</a:t>
            </a:r>
          </a:p>
          <a:p>
            <a:pPr>
              <a:defRPr/>
            </a:pPr>
            <a:r>
              <a:rPr lang="en-US" altLang="ko-KR" sz="2400" b="1" dirty="0">
                <a:solidFill>
                  <a:srgbClr val="C87819"/>
                </a:solidFill>
                <a:latin typeface="Century Gothic"/>
              </a:rPr>
              <a:t>WILUS Inc.</a:t>
            </a:r>
          </a:p>
        </p:txBody>
      </p:sp>
    </p:spTree>
    <p:extLst>
      <p:ext uri="{BB962C8B-B14F-4D97-AF65-F5344CB8AC3E}">
        <p14:creationId xmlns:p14="http://schemas.microsoft.com/office/powerpoint/2010/main" val="1281947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EF607-B502-80B0-5E80-063B930CB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KR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3F0F5F-3FBC-B759-EA99-AD85FB966F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Reference sample filtering reduces artifacts caused by edges in the reference sample. </a:t>
            </a:r>
          </a:p>
          <a:p>
            <a:r>
              <a:rPr lang="en-US" dirty="0"/>
              <a:t>Position-dependent prediction combination (PDPC) reduces prediction errors along the block boundary. </a:t>
            </a:r>
          </a:p>
          <a:p>
            <a:r>
              <a:rPr lang="en-US" dirty="0"/>
              <a:t>Intra prediction fusion method derives predicted samples as a weighted combination of multiple predictors generated from different reference lines. </a:t>
            </a:r>
          </a:p>
          <a:p>
            <a:r>
              <a:rPr lang="en-US" dirty="0"/>
              <a:t>While these methods provide gains in natural contents, reference sample filtering, PDPC and intra prediction fusion may not be effective for prediction of screen contents.</a:t>
            </a:r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3275440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E82B8-E3B2-84A6-3CEC-F5C454308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KR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66191-1893-15A1-A07C-87913938D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In this contribution, it is proposed to </a:t>
            </a:r>
            <a:r>
              <a:rPr lang="en-US" dirty="0">
                <a:solidFill>
                  <a:srgbClr val="0000FF"/>
                </a:solidFill>
              </a:rPr>
              <a:t>disable several methods (reference sample filtering, PDPC (and gradient PDPC), and intra prediction fusion)</a:t>
            </a:r>
            <a:r>
              <a:rPr lang="en-US" dirty="0"/>
              <a:t> in intra prediction for screen contents. </a:t>
            </a:r>
          </a:p>
          <a:p>
            <a:r>
              <a:rPr lang="en-US" dirty="0"/>
              <a:t>The application of methods for screen content is controlled by individual SPS flags, as illustrated in Fig. 1.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Each SPS flag is set based on the hash block hit percentage at encoder, which is already available in ECM and used in other tools. </a:t>
            </a:r>
          </a:p>
          <a:p>
            <a:r>
              <a:rPr lang="en-US" dirty="0"/>
              <a:t>If it is larger than a threshold, the video sequence is interpreted as screen content and several methods (reference sample filtering, PDPC (and gradient PDPC), and intra prediction fusion) are not applied in the sequence.</a:t>
            </a:r>
          </a:p>
          <a:p>
            <a:endParaRPr lang="en-KR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8E583A8-CE8E-0B9A-57CF-DDC507AF1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020" y="2348880"/>
            <a:ext cx="3997960" cy="20027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505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E82B8-E3B2-84A6-3CEC-F5C454308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en-K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66191-1893-15A1-A07C-87913938D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result for Test 1. Disable </a:t>
            </a:r>
            <a:r>
              <a:rPr lang="en-US" dirty="0">
                <a:solidFill>
                  <a:srgbClr val="0000FF"/>
                </a:solidFill>
              </a:rPr>
              <a:t>reference sample filtering, PDPC and intra prediction fusion </a:t>
            </a:r>
            <a:r>
              <a:rPr lang="en-US" dirty="0"/>
              <a:t>in screen contents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Test result for Test 2. Disable </a:t>
            </a:r>
            <a:r>
              <a:rPr lang="en-US" dirty="0">
                <a:solidFill>
                  <a:srgbClr val="0000FF"/>
                </a:solidFill>
              </a:rPr>
              <a:t>PDPC and intra prediction fusion </a:t>
            </a:r>
            <a:r>
              <a:rPr lang="en-US" altLang="ko-KR" dirty="0"/>
              <a:t>in screen contents</a:t>
            </a:r>
          </a:p>
          <a:p>
            <a:endParaRPr lang="en-US" dirty="0">
              <a:solidFill>
                <a:srgbClr val="0000FF"/>
              </a:solidFill>
            </a:endParaRPr>
          </a:p>
          <a:p>
            <a:endParaRPr lang="en-KR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EFB3624E-6160-AB7A-8FE7-5C6082C6AC7A}"/>
              </a:ext>
            </a:extLst>
          </p:cNvPr>
          <p:cNvGraphicFramePr>
            <a:graphicFrameLocks noGrp="1"/>
          </p:cNvGraphicFramePr>
          <p:nvPr/>
        </p:nvGraphicFramePr>
        <p:xfrm>
          <a:off x="3473450" y="2924944"/>
          <a:ext cx="5245100" cy="809625"/>
        </p:xfrm>
        <a:graphic>
          <a:graphicData uri="http://schemas.openxmlformats.org/drawingml/2006/table">
            <a:tbl>
              <a:tblPr/>
              <a:tblGrid>
                <a:gridCol w="749300">
                  <a:extLst>
                    <a:ext uri="{9D8B030D-6E8A-4147-A177-3AD203B41FA5}">
                      <a16:colId xmlns:a16="http://schemas.microsoft.com/office/drawing/2014/main" val="2395469829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86895275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62248948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087981806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128536553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259971358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3630716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9924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050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3532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39487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7842389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88332A03-7E75-7136-6320-82077F0532F4}"/>
              </a:ext>
            </a:extLst>
          </p:cNvPr>
          <p:cNvGraphicFramePr>
            <a:graphicFrameLocks noGrp="1"/>
          </p:cNvGraphicFramePr>
          <p:nvPr/>
        </p:nvGraphicFramePr>
        <p:xfrm>
          <a:off x="3473450" y="1988840"/>
          <a:ext cx="5245100" cy="809625"/>
        </p:xfrm>
        <a:graphic>
          <a:graphicData uri="http://schemas.openxmlformats.org/drawingml/2006/table">
            <a:tbl>
              <a:tblPr/>
              <a:tblGrid>
                <a:gridCol w="749300">
                  <a:extLst>
                    <a:ext uri="{9D8B030D-6E8A-4147-A177-3AD203B41FA5}">
                      <a16:colId xmlns:a16="http://schemas.microsoft.com/office/drawing/2014/main" val="3931942466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00163744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132819542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57822730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46782749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666078915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5670494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206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134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723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7172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1332621"/>
                  </a:ext>
                </a:extLst>
              </a:tr>
            </a:tbl>
          </a:graphicData>
        </a:graphic>
      </p:graphicFrame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2D60D767-924D-B0A5-9634-55DFCC305116}"/>
              </a:ext>
            </a:extLst>
          </p:cNvPr>
          <p:cNvGraphicFramePr>
            <a:graphicFrameLocks noGrp="1"/>
          </p:cNvGraphicFramePr>
          <p:nvPr/>
        </p:nvGraphicFramePr>
        <p:xfrm>
          <a:off x="3473450" y="4221088"/>
          <a:ext cx="5245100" cy="809625"/>
        </p:xfrm>
        <a:graphic>
          <a:graphicData uri="http://schemas.openxmlformats.org/drawingml/2006/table">
            <a:tbl>
              <a:tblPr/>
              <a:tblGrid>
                <a:gridCol w="749300">
                  <a:extLst>
                    <a:ext uri="{9D8B030D-6E8A-4147-A177-3AD203B41FA5}">
                      <a16:colId xmlns:a16="http://schemas.microsoft.com/office/drawing/2014/main" val="578328606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25377728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83028281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032864219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844022890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746311085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415968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856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133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227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6622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476228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A1394443-4E6D-EC44-8EC4-FC9C209CE59A}"/>
              </a:ext>
            </a:extLst>
          </p:cNvPr>
          <p:cNvGraphicFramePr>
            <a:graphicFrameLocks noGrp="1"/>
          </p:cNvGraphicFramePr>
          <p:nvPr/>
        </p:nvGraphicFramePr>
        <p:xfrm>
          <a:off x="3473450" y="5174729"/>
          <a:ext cx="5245100" cy="809625"/>
        </p:xfrm>
        <a:graphic>
          <a:graphicData uri="http://schemas.openxmlformats.org/drawingml/2006/table">
            <a:tbl>
              <a:tblPr/>
              <a:tblGrid>
                <a:gridCol w="749300">
                  <a:extLst>
                    <a:ext uri="{9D8B030D-6E8A-4147-A177-3AD203B41FA5}">
                      <a16:colId xmlns:a16="http://schemas.microsoft.com/office/drawing/2014/main" val="4025581309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606222527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968335909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3005297611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1108097014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190133477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897036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009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1122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27498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771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0452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701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E82B8-E3B2-84A6-3CEC-F5C454308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 of each method</a:t>
            </a:r>
            <a:endParaRPr lang="en-K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66191-1893-15A1-A07C-87913938D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Sub test 1 result for disable of </a:t>
            </a:r>
            <a:r>
              <a:rPr lang="en-US" dirty="0">
                <a:solidFill>
                  <a:srgbClr val="0000FF"/>
                </a:solidFill>
              </a:rPr>
              <a:t>reference sample filtering </a:t>
            </a:r>
            <a:r>
              <a:rPr lang="en-US" dirty="0"/>
              <a:t>in screen contents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Sub test 2 result for disable of </a:t>
            </a:r>
            <a:r>
              <a:rPr lang="en-US" dirty="0">
                <a:solidFill>
                  <a:srgbClr val="0000FF"/>
                </a:solidFill>
              </a:rPr>
              <a:t>PDPC</a:t>
            </a:r>
            <a:r>
              <a:rPr lang="en-US" dirty="0"/>
              <a:t> </a:t>
            </a:r>
            <a:r>
              <a:rPr lang="en-US" altLang="ko-KR" dirty="0"/>
              <a:t>in screen contents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Sub test 3 result for disable of </a:t>
            </a:r>
            <a:r>
              <a:rPr lang="en-US" dirty="0">
                <a:solidFill>
                  <a:srgbClr val="0000FF"/>
                </a:solidFill>
              </a:rPr>
              <a:t>intra prediction fusion </a:t>
            </a:r>
            <a:r>
              <a:rPr lang="en-US" altLang="ko-KR" dirty="0"/>
              <a:t>in screen contents</a:t>
            </a:r>
            <a:endParaRPr lang="en-US" dirty="0"/>
          </a:p>
          <a:p>
            <a:endParaRPr lang="en-KR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E55EA8F-6E35-044B-E084-F7887956D5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468690"/>
              </p:ext>
            </p:extLst>
          </p:nvPr>
        </p:nvGraphicFramePr>
        <p:xfrm>
          <a:off x="3443184" y="1665362"/>
          <a:ext cx="5245104" cy="971550"/>
        </p:xfrm>
        <a:graphic>
          <a:graphicData uri="http://schemas.openxmlformats.org/drawingml/2006/table">
            <a:tbl>
              <a:tblPr/>
              <a:tblGrid>
                <a:gridCol w="655638">
                  <a:extLst>
                    <a:ext uri="{9D8B030D-6E8A-4147-A177-3AD203B41FA5}">
                      <a16:colId xmlns:a16="http://schemas.microsoft.com/office/drawing/2014/main" val="3278853985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931942466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1001637441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132819542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57822730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1467827491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666078915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5670494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134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72388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71728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133262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680975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159852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88EB35E7-D0D5-5E6A-79FC-526A3A4053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818528"/>
              </p:ext>
            </p:extLst>
          </p:nvPr>
        </p:nvGraphicFramePr>
        <p:xfrm>
          <a:off x="3443184" y="3501566"/>
          <a:ext cx="5245104" cy="971550"/>
        </p:xfrm>
        <a:graphic>
          <a:graphicData uri="http://schemas.openxmlformats.org/drawingml/2006/table">
            <a:tbl>
              <a:tblPr/>
              <a:tblGrid>
                <a:gridCol w="655638">
                  <a:extLst>
                    <a:ext uri="{9D8B030D-6E8A-4147-A177-3AD203B41FA5}">
                      <a16:colId xmlns:a16="http://schemas.microsoft.com/office/drawing/2014/main" val="3278853985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931942466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1001637441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132819542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57822730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1467827491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666078915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5670494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134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72388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71728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133262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680975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159852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C1215E1-0351-239E-5E94-6CC5A2041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500332"/>
              </p:ext>
            </p:extLst>
          </p:nvPr>
        </p:nvGraphicFramePr>
        <p:xfrm>
          <a:off x="3443184" y="5337770"/>
          <a:ext cx="5245104" cy="971550"/>
        </p:xfrm>
        <a:graphic>
          <a:graphicData uri="http://schemas.openxmlformats.org/drawingml/2006/table">
            <a:tbl>
              <a:tblPr/>
              <a:tblGrid>
                <a:gridCol w="655638">
                  <a:extLst>
                    <a:ext uri="{9D8B030D-6E8A-4147-A177-3AD203B41FA5}">
                      <a16:colId xmlns:a16="http://schemas.microsoft.com/office/drawing/2014/main" val="3278853985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931942466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1001637441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132819542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357822730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1467827491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666078915"/>
                    </a:ext>
                  </a:extLst>
                </a:gridCol>
                <a:gridCol w="655638">
                  <a:extLst>
                    <a:ext uri="{9D8B030D-6E8A-4147-A177-3AD203B41FA5}">
                      <a16:colId xmlns:a16="http://schemas.microsoft.com/office/drawing/2014/main" val="25670494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4134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472388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71728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1332621"/>
                  </a:ext>
                </a:extLst>
              </a:tr>
              <a:tr h="16192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9680975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159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97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E82B8-E3B2-84A6-3CEC-F5C454308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en-K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466191-1893-15A1-A07C-87913938D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contribution proposes to disable several methods (reference sample filtering, PDPC (and gradient PDPC), and intra prediction fusion) in intra prediction for screen contents. </a:t>
            </a:r>
          </a:p>
          <a:p>
            <a:r>
              <a:rPr lang="en-US" dirty="0"/>
              <a:t>It is recommended to adopt the proposed methods into the next EE2.</a:t>
            </a:r>
          </a:p>
          <a:p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117299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103438"/>
            <a:ext cx="12192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/>
                <a:ea typeface="서울한강체 L" charset="0"/>
                <a:cs typeface="Century Gothic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/>
              <a:ea typeface="ヒラギノ明朝 ProN W3" charset="0"/>
              <a:cs typeface="Century Gothic"/>
              <a:sym typeface="서울한강체 L" charset="0"/>
            </a:endParaRPr>
          </a:p>
        </p:txBody>
      </p:sp>
      <p:sp>
        <p:nvSpPr>
          <p:cNvPr id="44034" name="Rectangle 2"/>
          <p:cNvSpPr>
            <a:spLocks/>
          </p:cNvSpPr>
          <p:nvPr/>
        </p:nvSpPr>
        <p:spPr bwMode="auto">
          <a:xfrm>
            <a:off x="1631504" y="6514714"/>
            <a:ext cx="892899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5</a:t>
            </a:r>
            <a:r>
              <a:rPr lang="en-US" sz="900" baseline="300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th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 Fl., 216 Hwangsaeul-ro, Bundang-gu, Seongnam-si, Gyeonggi-do 13595, Korea, +82-31-712-0523, 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  <a:hlinkClick r:id="rId2"/>
              </a:rPr>
              <a:t>info@wilusgroup.com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  <a:hlinkClick r:id="rId3"/>
              </a:rPr>
              <a:t>www.wilusgroup.com</a:t>
            </a:r>
            <a:endParaRPr lang="en-US" sz="900" dirty="0">
              <a:solidFill>
                <a:srgbClr val="7F7F7F"/>
              </a:solidFill>
              <a:latin typeface="Century Gothic"/>
              <a:ea typeface="서울한강체 B" charset="0"/>
              <a:cs typeface="Century Gothic"/>
              <a:sym typeface="서울한강체 B" charset="0"/>
            </a:endParaRPr>
          </a:p>
          <a:p>
            <a:pPr algn="ctr"/>
            <a:endParaRPr lang="en-US" sz="900" dirty="0">
              <a:solidFill>
                <a:srgbClr val="7F7F7F"/>
              </a:solidFill>
              <a:latin typeface="Century Gothic"/>
              <a:ea typeface="서울한강체 B" charset="0"/>
              <a:cs typeface="Century Gothic"/>
              <a:sym typeface="서울한강체 B" charset="0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AD35826-F75E-D973-BB83-2C81DDBC49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387" y="4400896"/>
            <a:ext cx="695227" cy="69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2655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9D9D9"/>
        </a:solidFill>
        <a:ln w="28575" cmpd="sng">
          <a:solidFill>
            <a:srgbClr val="284673"/>
          </a:solidFill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 cmpd="sng">
          <a:solidFill>
            <a:srgbClr val="28467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>
        <a:noAutofit/>
      </a:bodyPr>
      <a:lstStyle>
        <a:defPPr>
          <a:lnSpc>
            <a:spcPts val="2000"/>
          </a:lnSpc>
          <a:defRPr sz="2000" b="1" dirty="0" smtClean="0">
            <a:solidFill>
              <a:srgbClr val="284673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22518</TotalTime>
  <Words>735</Words>
  <Application>Microsoft Office PowerPoint</Application>
  <PresentationFormat>와이드스크린</PresentationFormat>
  <Paragraphs>224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Century Gothic</vt:lpstr>
      <vt:lpstr>1_Office 테마</vt:lpstr>
      <vt:lpstr>PowerPoint 프레젠테이션</vt:lpstr>
      <vt:lpstr>Motivation</vt:lpstr>
      <vt:lpstr>Proposed method</vt:lpstr>
      <vt:lpstr>Experimental results</vt:lpstr>
      <vt:lpstr>Experimental results of each method</vt:lpstr>
      <vt:lpstr>Conclusion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>WILUS</dc:creator>
  <cp:keywords/>
  <dc:description/>
  <cp:lastModifiedBy>Kyle</cp:lastModifiedBy>
  <cp:revision>2457</cp:revision>
  <cp:lastPrinted>2014-03-18T03:32:15Z</cp:lastPrinted>
  <dcterms:created xsi:type="dcterms:W3CDTF">2013-05-09T00:07:27Z</dcterms:created>
  <dcterms:modified xsi:type="dcterms:W3CDTF">2024-07-13T02:37:15Z</dcterms:modified>
  <cp:category/>
</cp:coreProperties>
</file>