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5"/>
  </p:notesMasterIdLst>
  <p:handoutMasterIdLst>
    <p:handoutMasterId r:id="rId16"/>
  </p:handoutMasterIdLst>
  <p:sldIdLst>
    <p:sldId id="256" r:id="rId2"/>
    <p:sldId id="555" r:id="rId3"/>
    <p:sldId id="606" r:id="rId4"/>
    <p:sldId id="557" r:id="rId5"/>
    <p:sldId id="585" r:id="rId6"/>
    <p:sldId id="611" r:id="rId7"/>
    <p:sldId id="608" r:id="rId8"/>
    <p:sldId id="609" r:id="rId9"/>
    <p:sldId id="610" r:id="rId10"/>
    <p:sldId id="597" r:id="rId11"/>
    <p:sldId id="613" r:id="rId12"/>
    <p:sldId id="607" r:id="rId13"/>
    <p:sldId id="283" r:id="rId14"/>
  </p:sldIdLst>
  <p:sldSz cx="9144000" cy="5143500" type="screen16x9"/>
  <p:notesSz cx="7010400" cy="9296400"/>
  <p:defaultTextStyle>
    <a:defPPr>
      <a:defRPr lang="en-US"/>
    </a:defPPr>
    <a:lvl1pPr algn="l" rtl="0" fontAlgn="base">
      <a:spcBef>
        <a:spcPct val="0"/>
      </a:spcBef>
      <a:spcAft>
        <a:spcPct val="0"/>
      </a:spcAft>
      <a:defRPr sz="1900" kern="1200">
        <a:solidFill>
          <a:schemeClr val="tx1"/>
        </a:solidFill>
        <a:latin typeface="Tahoma" pitchFamily="34" charset="0"/>
        <a:ea typeface="+mn-ea"/>
        <a:cs typeface="+mn-cs"/>
      </a:defRPr>
    </a:lvl1pPr>
    <a:lvl2pPr marL="457200" algn="l" rtl="0" fontAlgn="base">
      <a:spcBef>
        <a:spcPct val="0"/>
      </a:spcBef>
      <a:spcAft>
        <a:spcPct val="0"/>
      </a:spcAft>
      <a:defRPr sz="1900" kern="1200">
        <a:solidFill>
          <a:schemeClr val="tx1"/>
        </a:solidFill>
        <a:latin typeface="Tahoma" pitchFamily="34" charset="0"/>
        <a:ea typeface="+mn-ea"/>
        <a:cs typeface="+mn-cs"/>
      </a:defRPr>
    </a:lvl2pPr>
    <a:lvl3pPr marL="914400" algn="l" rtl="0" fontAlgn="base">
      <a:spcBef>
        <a:spcPct val="0"/>
      </a:spcBef>
      <a:spcAft>
        <a:spcPct val="0"/>
      </a:spcAft>
      <a:defRPr sz="1900" kern="1200">
        <a:solidFill>
          <a:schemeClr val="tx1"/>
        </a:solidFill>
        <a:latin typeface="Tahoma" pitchFamily="34" charset="0"/>
        <a:ea typeface="+mn-ea"/>
        <a:cs typeface="+mn-cs"/>
      </a:defRPr>
    </a:lvl3pPr>
    <a:lvl4pPr marL="1371600" algn="l" rtl="0" fontAlgn="base">
      <a:spcBef>
        <a:spcPct val="0"/>
      </a:spcBef>
      <a:spcAft>
        <a:spcPct val="0"/>
      </a:spcAft>
      <a:defRPr sz="1900" kern="1200">
        <a:solidFill>
          <a:schemeClr val="tx1"/>
        </a:solidFill>
        <a:latin typeface="Tahoma" pitchFamily="34" charset="0"/>
        <a:ea typeface="+mn-ea"/>
        <a:cs typeface="+mn-cs"/>
      </a:defRPr>
    </a:lvl4pPr>
    <a:lvl5pPr marL="1828800" algn="l" rtl="0" fontAlgn="base">
      <a:spcBef>
        <a:spcPct val="0"/>
      </a:spcBef>
      <a:spcAft>
        <a:spcPct val="0"/>
      </a:spcAft>
      <a:defRPr sz="1900" kern="1200">
        <a:solidFill>
          <a:schemeClr val="tx1"/>
        </a:solidFill>
        <a:latin typeface="Tahoma" pitchFamily="34" charset="0"/>
        <a:ea typeface="+mn-ea"/>
        <a:cs typeface="+mn-cs"/>
      </a:defRPr>
    </a:lvl5pPr>
    <a:lvl6pPr marL="2286000" algn="l" defTabSz="914400" rtl="0" eaLnBrk="1" latinLnBrk="0" hangingPunct="1">
      <a:defRPr sz="1900" kern="1200">
        <a:solidFill>
          <a:schemeClr val="tx1"/>
        </a:solidFill>
        <a:latin typeface="Tahoma" pitchFamily="34" charset="0"/>
        <a:ea typeface="+mn-ea"/>
        <a:cs typeface="+mn-cs"/>
      </a:defRPr>
    </a:lvl6pPr>
    <a:lvl7pPr marL="2743200" algn="l" defTabSz="914400" rtl="0" eaLnBrk="1" latinLnBrk="0" hangingPunct="1">
      <a:defRPr sz="1900" kern="1200">
        <a:solidFill>
          <a:schemeClr val="tx1"/>
        </a:solidFill>
        <a:latin typeface="Tahoma" pitchFamily="34" charset="0"/>
        <a:ea typeface="+mn-ea"/>
        <a:cs typeface="+mn-cs"/>
      </a:defRPr>
    </a:lvl7pPr>
    <a:lvl8pPr marL="3200400" algn="l" defTabSz="914400" rtl="0" eaLnBrk="1" latinLnBrk="0" hangingPunct="1">
      <a:defRPr sz="1900" kern="1200">
        <a:solidFill>
          <a:schemeClr val="tx1"/>
        </a:solidFill>
        <a:latin typeface="Tahoma" pitchFamily="34" charset="0"/>
        <a:ea typeface="+mn-ea"/>
        <a:cs typeface="+mn-cs"/>
      </a:defRPr>
    </a:lvl8pPr>
    <a:lvl9pPr marL="3657600" algn="l" defTabSz="914400" rtl="0" eaLnBrk="1" latinLnBrk="0" hangingPunct="1">
      <a:defRPr sz="19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1627">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lasny, Daryl" initials="H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7D31"/>
    <a:srgbClr val="F8CBAD"/>
    <a:srgbClr val="2F528F"/>
    <a:srgbClr val="4472C4"/>
    <a:srgbClr val="FFFFCC"/>
    <a:srgbClr val="CCECFF"/>
    <a:srgbClr val="CCFFFF"/>
    <a:srgbClr val="CCFF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98" autoAdjust="0"/>
    <p:restoredTop sz="90074" autoAdjust="0"/>
  </p:normalViewPr>
  <p:slideViewPr>
    <p:cSldViewPr>
      <p:cViewPr>
        <p:scale>
          <a:sx n="125" d="100"/>
          <a:sy n="125" d="100"/>
        </p:scale>
        <p:origin x="468" y="-75"/>
      </p:cViewPr>
      <p:guideLst>
        <p:guide orient="horz" pos="1627"/>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varScale="1">
        <p:scale>
          <a:sx n="73" d="100"/>
          <a:sy n="73" d="100"/>
        </p:scale>
        <p:origin x="3450" y="60"/>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an Samuelsson-Allendes" userId="75e0b6ca966c75fe" providerId="LiveId" clId="{340B5C2B-68F6-4702-B30A-79AFD507C4F0}"/>
    <pc:docChg chg="delSld">
      <pc:chgData name="Jonatan Samuelsson-Allendes" userId="75e0b6ca966c75fe" providerId="LiveId" clId="{340B5C2B-68F6-4702-B30A-79AFD507C4F0}" dt="2024-07-15T06:00:10.993" v="1" actId="47"/>
      <pc:docMkLst>
        <pc:docMk/>
      </pc:docMkLst>
      <pc:sldChg chg="del">
        <pc:chgData name="Jonatan Samuelsson-Allendes" userId="75e0b6ca966c75fe" providerId="LiveId" clId="{340B5C2B-68F6-4702-B30A-79AFD507C4F0}" dt="2024-07-15T06:00:09.308" v="0" actId="47"/>
        <pc:sldMkLst>
          <pc:docMk/>
          <pc:sldMk cId="2870025688" sldId="614"/>
        </pc:sldMkLst>
      </pc:sldChg>
      <pc:sldChg chg="del">
        <pc:chgData name="Jonatan Samuelsson-Allendes" userId="75e0b6ca966c75fe" providerId="LiveId" clId="{340B5C2B-68F6-4702-B30A-79AFD507C4F0}" dt="2024-07-15T06:00:10.993" v="1" actId="47"/>
        <pc:sldMkLst>
          <pc:docMk/>
          <pc:sldMk cId="955915242" sldId="61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1"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defTabSz="931863">
              <a:defRPr sz="1200"/>
            </a:lvl1pPr>
          </a:lstStyle>
          <a:p>
            <a:endParaRPr lang="en-US"/>
          </a:p>
        </p:txBody>
      </p:sp>
      <p:sp>
        <p:nvSpPr>
          <p:cNvPr id="101379" name="Rectangle 3"/>
          <p:cNvSpPr>
            <a:spLocks noGrp="1" noChangeArrowheads="1"/>
          </p:cNvSpPr>
          <p:nvPr>
            <p:ph type="dt" sz="quarter" idx="1"/>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algn="r" defTabSz="931863">
              <a:defRPr sz="1200"/>
            </a:lvl1pPr>
          </a:lstStyle>
          <a:p>
            <a:endParaRPr lang="en-US"/>
          </a:p>
        </p:txBody>
      </p:sp>
      <p:sp>
        <p:nvSpPr>
          <p:cNvPr id="101380" name="Rectangle 4"/>
          <p:cNvSpPr>
            <a:spLocks noGrp="1" noChangeArrowheads="1"/>
          </p:cNvSpPr>
          <p:nvPr>
            <p:ph type="ftr" sz="quarter" idx="2"/>
          </p:nvPr>
        </p:nvSpPr>
        <p:spPr bwMode="auto">
          <a:xfrm>
            <a:off x="1"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defTabSz="931863">
              <a:defRPr sz="1200"/>
            </a:lvl1pPr>
          </a:lstStyle>
          <a:p>
            <a:endParaRPr lang="en-US"/>
          </a:p>
        </p:txBody>
      </p:sp>
      <p:sp>
        <p:nvSpPr>
          <p:cNvPr id="101381" name="Rectangle 5"/>
          <p:cNvSpPr>
            <a:spLocks noGrp="1" noChangeArrowheads="1"/>
          </p:cNvSpPr>
          <p:nvPr>
            <p:ph type="sldNum" sz="quarter" idx="3"/>
          </p:nvPr>
        </p:nvSpPr>
        <p:spPr bwMode="auto">
          <a:xfrm>
            <a:off x="3971925"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algn="r" defTabSz="931863">
              <a:defRPr sz="1200"/>
            </a:lvl1pPr>
          </a:lstStyle>
          <a:p>
            <a:fld id="{F781F78A-6DA5-4E5C-B7DA-CC0FBB00C99F}" type="slidenum">
              <a:rPr lang="en-US"/>
              <a:pPr/>
              <a:t>‹#›</a:t>
            </a:fld>
            <a:endParaRPr lang="en-US"/>
          </a:p>
        </p:txBody>
      </p:sp>
    </p:spTree>
    <p:extLst>
      <p:ext uri="{BB962C8B-B14F-4D97-AF65-F5344CB8AC3E}">
        <p14:creationId xmlns:p14="http://schemas.microsoft.com/office/powerpoint/2010/main" val="3283334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1"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defTabSz="931863">
              <a:defRPr sz="1200"/>
            </a:lvl1pPr>
          </a:lstStyle>
          <a:p>
            <a:endParaRPr lang="en-US"/>
          </a:p>
        </p:txBody>
      </p:sp>
      <p:sp>
        <p:nvSpPr>
          <p:cNvPr id="97283" name="Rectangle 3"/>
          <p:cNvSpPr>
            <a:spLocks noGrp="1" noChangeArrowheads="1"/>
          </p:cNvSpPr>
          <p:nvPr>
            <p:ph type="dt" idx="1"/>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algn="r" defTabSz="931863">
              <a:defRPr sz="1200"/>
            </a:lvl1pPr>
          </a:lstStyle>
          <a:p>
            <a:endParaRPr lang="en-US"/>
          </a:p>
        </p:txBody>
      </p:sp>
      <p:sp>
        <p:nvSpPr>
          <p:cNvPr id="32772" name="Rectangle 4"/>
          <p:cNvSpPr>
            <a:spLocks noGrp="1" noRot="1" noChangeAspect="1" noChangeArrowheads="1" noTextEdit="1"/>
          </p:cNvSpPr>
          <p:nvPr>
            <p:ph type="sldImg" idx="2"/>
          </p:nvPr>
        </p:nvSpPr>
        <p:spPr bwMode="auto">
          <a:xfrm>
            <a:off x="511175" y="511175"/>
            <a:ext cx="6040438" cy="3397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5" name="Rectangle 5"/>
          <p:cNvSpPr>
            <a:spLocks noGrp="1" noChangeArrowheads="1"/>
          </p:cNvSpPr>
          <p:nvPr>
            <p:ph type="body" sz="quarter" idx="3"/>
          </p:nvPr>
        </p:nvSpPr>
        <p:spPr bwMode="auto">
          <a:xfrm>
            <a:off x="587828" y="4376060"/>
            <a:ext cx="6259286" cy="441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7286" name="Rectangle 6"/>
          <p:cNvSpPr>
            <a:spLocks noGrp="1" noChangeArrowheads="1"/>
          </p:cNvSpPr>
          <p:nvPr>
            <p:ph type="ftr" sz="quarter" idx="4"/>
          </p:nvPr>
        </p:nvSpPr>
        <p:spPr bwMode="auto">
          <a:xfrm>
            <a:off x="1"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defTabSz="931863">
              <a:defRPr sz="1200"/>
            </a:lvl1pPr>
          </a:lstStyle>
          <a:p>
            <a:endParaRPr lang="en-US"/>
          </a:p>
        </p:txBody>
      </p:sp>
      <p:sp>
        <p:nvSpPr>
          <p:cNvPr id="97287" name="Rectangle 7"/>
          <p:cNvSpPr>
            <a:spLocks noGrp="1" noChangeArrowheads="1"/>
          </p:cNvSpPr>
          <p:nvPr>
            <p:ph type="sldNum" sz="quarter" idx="5"/>
          </p:nvPr>
        </p:nvSpPr>
        <p:spPr bwMode="auto">
          <a:xfrm>
            <a:off x="3971925"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algn="r" defTabSz="931863">
              <a:defRPr sz="1200"/>
            </a:lvl1pPr>
          </a:lstStyle>
          <a:p>
            <a:fld id="{14BF4540-F070-4ED6-A048-E38C81298C37}" type="slidenum">
              <a:rPr lang="en-US"/>
              <a:pPr/>
              <a:t>‹#›</a:t>
            </a:fld>
            <a:endParaRPr lang="en-US"/>
          </a:p>
        </p:txBody>
      </p:sp>
    </p:spTree>
    <p:extLst>
      <p:ext uri="{BB962C8B-B14F-4D97-AF65-F5344CB8AC3E}">
        <p14:creationId xmlns:p14="http://schemas.microsoft.com/office/powerpoint/2010/main" val="131064778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charset="0"/>
        <a:ea typeface="+mn-ea"/>
        <a:cs typeface="+mn-cs"/>
      </a:defRPr>
    </a:lvl1pPr>
    <a:lvl2pPr marL="457200" algn="l" rtl="0" fontAlgn="base">
      <a:spcBef>
        <a:spcPct val="30000"/>
      </a:spcBef>
      <a:spcAft>
        <a:spcPct val="0"/>
      </a:spcAft>
      <a:defRPr kumimoji="1" sz="1200" kern="1200">
        <a:solidFill>
          <a:schemeClr val="tx1"/>
        </a:solidFill>
        <a:latin typeface="Arial" charset="0"/>
        <a:ea typeface="+mn-ea"/>
        <a:cs typeface="+mn-cs"/>
      </a:defRPr>
    </a:lvl2pPr>
    <a:lvl3pPr marL="914400" algn="l" rtl="0" fontAlgn="base">
      <a:spcBef>
        <a:spcPct val="30000"/>
      </a:spcBef>
      <a:spcAft>
        <a:spcPct val="0"/>
      </a:spcAft>
      <a:defRPr kumimoji="1" sz="1200" kern="1200">
        <a:solidFill>
          <a:schemeClr val="tx1"/>
        </a:solidFill>
        <a:latin typeface="Arial" charset="0"/>
        <a:ea typeface="+mn-ea"/>
        <a:cs typeface="+mn-cs"/>
      </a:defRPr>
    </a:lvl3pPr>
    <a:lvl4pPr marL="1371600" algn="l" rtl="0" fontAlgn="base">
      <a:spcBef>
        <a:spcPct val="30000"/>
      </a:spcBef>
      <a:spcAft>
        <a:spcPct val="0"/>
      </a:spcAft>
      <a:defRPr kumimoji="1" sz="1200" kern="1200">
        <a:solidFill>
          <a:schemeClr val="tx1"/>
        </a:solidFill>
        <a:latin typeface="Arial" charset="0"/>
        <a:ea typeface="+mn-ea"/>
        <a:cs typeface="+mn-cs"/>
      </a:defRPr>
    </a:lvl4pPr>
    <a:lvl5pPr marL="1828800" algn="l" rtl="0" fontAlgn="base">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1175" y="511175"/>
            <a:ext cx="6040438" cy="33972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F4540-F070-4ED6-A048-E38C81298C37}" type="slidenum">
              <a:rPr lang="en-US" smtClean="0"/>
              <a:pPr/>
              <a:t>1</a:t>
            </a:fld>
            <a:endParaRPr lang="en-US"/>
          </a:p>
        </p:txBody>
      </p:sp>
    </p:spTree>
    <p:extLst>
      <p:ext uri="{BB962C8B-B14F-4D97-AF65-F5344CB8AC3E}">
        <p14:creationId xmlns:p14="http://schemas.microsoft.com/office/powerpoint/2010/main" val="466628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10</a:t>
            </a:fld>
            <a:endParaRPr lang="en-US"/>
          </a:p>
        </p:txBody>
      </p:sp>
    </p:spTree>
    <p:extLst>
      <p:ext uri="{BB962C8B-B14F-4D97-AF65-F5344CB8AC3E}">
        <p14:creationId xmlns:p14="http://schemas.microsoft.com/office/powerpoint/2010/main" val="4238009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11</a:t>
            </a:fld>
            <a:endParaRPr lang="en-US"/>
          </a:p>
        </p:txBody>
      </p:sp>
    </p:spTree>
    <p:extLst>
      <p:ext uri="{BB962C8B-B14F-4D97-AF65-F5344CB8AC3E}">
        <p14:creationId xmlns:p14="http://schemas.microsoft.com/office/powerpoint/2010/main" val="3494318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12</a:t>
            </a:fld>
            <a:endParaRPr lang="en-US"/>
          </a:p>
        </p:txBody>
      </p:sp>
    </p:spTree>
    <p:extLst>
      <p:ext uri="{BB962C8B-B14F-4D97-AF65-F5344CB8AC3E}">
        <p14:creationId xmlns:p14="http://schemas.microsoft.com/office/powerpoint/2010/main" val="3763888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1175" y="511175"/>
            <a:ext cx="6040438" cy="33972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F4540-F070-4ED6-A048-E38C81298C37}" type="slidenum">
              <a:rPr lang="en-US" smtClean="0"/>
              <a:pPr/>
              <a:t>13</a:t>
            </a:fld>
            <a:endParaRPr lang="en-US"/>
          </a:p>
        </p:txBody>
      </p:sp>
    </p:spTree>
    <p:extLst>
      <p:ext uri="{BB962C8B-B14F-4D97-AF65-F5344CB8AC3E}">
        <p14:creationId xmlns:p14="http://schemas.microsoft.com/office/powerpoint/2010/main" val="2878607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2</a:t>
            </a:fld>
            <a:endParaRPr lang="en-US"/>
          </a:p>
        </p:txBody>
      </p:sp>
    </p:spTree>
    <p:extLst>
      <p:ext uri="{BB962C8B-B14F-4D97-AF65-F5344CB8AC3E}">
        <p14:creationId xmlns:p14="http://schemas.microsoft.com/office/powerpoint/2010/main" val="3765682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3</a:t>
            </a:fld>
            <a:endParaRPr lang="en-US"/>
          </a:p>
        </p:txBody>
      </p:sp>
    </p:spTree>
    <p:extLst>
      <p:ext uri="{BB962C8B-B14F-4D97-AF65-F5344CB8AC3E}">
        <p14:creationId xmlns:p14="http://schemas.microsoft.com/office/powerpoint/2010/main" val="3692173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4</a:t>
            </a:fld>
            <a:endParaRPr lang="en-US"/>
          </a:p>
        </p:txBody>
      </p:sp>
    </p:spTree>
    <p:extLst>
      <p:ext uri="{BB962C8B-B14F-4D97-AF65-F5344CB8AC3E}">
        <p14:creationId xmlns:p14="http://schemas.microsoft.com/office/powerpoint/2010/main" val="187821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5</a:t>
            </a:fld>
            <a:endParaRPr lang="en-US"/>
          </a:p>
        </p:txBody>
      </p:sp>
    </p:spTree>
    <p:extLst>
      <p:ext uri="{BB962C8B-B14F-4D97-AF65-F5344CB8AC3E}">
        <p14:creationId xmlns:p14="http://schemas.microsoft.com/office/powerpoint/2010/main" val="1758300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6</a:t>
            </a:fld>
            <a:endParaRPr lang="en-US"/>
          </a:p>
        </p:txBody>
      </p:sp>
    </p:spTree>
    <p:extLst>
      <p:ext uri="{BB962C8B-B14F-4D97-AF65-F5344CB8AC3E}">
        <p14:creationId xmlns:p14="http://schemas.microsoft.com/office/powerpoint/2010/main" val="2249303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7</a:t>
            </a:fld>
            <a:endParaRPr lang="en-US"/>
          </a:p>
        </p:txBody>
      </p:sp>
    </p:spTree>
    <p:extLst>
      <p:ext uri="{BB962C8B-B14F-4D97-AF65-F5344CB8AC3E}">
        <p14:creationId xmlns:p14="http://schemas.microsoft.com/office/powerpoint/2010/main" val="455349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8</a:t>
            </a:fld>
            <a:endParaRPr lang="en-US"/>
          </a:p>
        </p:txBody>
      </p:sp>
    </p:spTree>
    <p:extLst>
      <p:ext uri="{BB962C8B-B14F-4D97-AF65-F5344CB8AC3E}">
        <p14:creationId xmlns:p14="http://schemas.microsoft.com/office/powerpoint/2010/main" val="308682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9</a:t>
            </a:fld>
            <a:endParaRPr lang="en-US"/>
          </a:p>
        </p:txBody>
      </p:sp>
    </p:spTree>
    <p:extLst>
      <p:ext uri="{BB962C8B-B14F-4D97-AF65-F5344CB8AC3E}">
        <p14:creationId xmlns:p14="http://schemas.microsoft.com/office/powerpoint/2010/main" val="6732382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pic>
        <p:nvPicPr>
          <p:cNvPr id="4" name="Picture 13" descr="SLATITLEPAGE.jpg copy.pn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Title 1"/>
          <p:cNvSpPr>
            <a:spLocks noGrp="1"/>
          </p:cNvSpPr>
          <p:nvPr>
            <p:ph type="ctrTitle" hasCustomPrompt="1"/>
          </p:nvPr>
        </p:nvSpPr>
        <p:spPr>
          <a:xfrm>
            <a:off x="440539" y="845202"/>
            <a:ext cx="8262922" cy="1102519"/>
          </a:xfrm>
          <a:prstGeom prst="rect">
            <a:avLst/>
          </a:prstGeom>
        </p:spPr>
        <p:txBody>
          <a:bodyPr>
            <a:noAutofit/>
          </a:bodyPr>
          <a:lstStyle>
            <a:lvl1pPr algn="ctr">
              <a:defRPr lang="en-US" sz="3600" b="1" baseline="0" dirty="0">
                <a:solidFill>
                  <a:schemeClr val="tx1"/>
                </a:solidFill>
                <a:latin typeface="Calibri" pitchFamily="34" charset="0"/>
                <a:ea typeface="+mj-ea"/>
                <a:cs typeface="Calibri" pitchFamily="34" charset="0"/>
              </a:defRPr>
            </a:lvl1pPr>
          </a:lstStyle>
          <a:p>
            <a:r>
              <a:rPr lang="en-US" dirty="0"/>
              <a:t>Click to edit Title</a:t>
            </a:r>
          </a:p>
        </p:txBody>
      </p:sp>
      <p:sp>
        <p:nvSpPr>
          <p:cNvPr id="3" name="Subtitle 2"/>
          <p:cNvSpPr>
            <a:spLocks noGrp="1"/>
          </p:cNvSpPr>
          <p:nvPr>
            <p:ph type="subTitle" idx="1" hasCustomPrompt="1"/>
          </p:nvPr>
        </p:nvSpPr>
        <p:spPr>
          <a:xfrm>
            <a:off x="1903402" y="3375921"/>
            <a:ext cx="5337199" cy="1075292"/>
          </a:xfrm>
        </p:spPr>
        <p:txBody>
          <a:bodyPr>
            <a:normAutofit/>
          </a:bodyPr>
          <a:lstStyle>
            <a:lvl1pPr marL="0" indent="0" algn="ctr">
              <a:spcBef>
                <a:spcPts val="0"/>
              </a:spcBef>
              <a:buNone/>
              <a:defRPr lang="en-US" sz="1800" b="1" dirty="0">
                <a:solidFill>
                  <a:schemeClr val="accent6">
                    <a:lumMod val="75000"/>
                  </a:schemeClr>
                </a:solidFill>
                <a:latin typeface="Calibri" pitchFamily="34" charset="0"/>
                <a:ea typeface="+mj-ea"/>
                <a:cs typeface="Calibri"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Click to edit Presenter Information</a:t>
            </a:r>
          </a:p>
        </p:txBody>
      </p:sp>
      <p:sp>
        <p:nvSpPr>
          <p:cNvPr id="6" name="Text Placeholder 5"/>
          <p:cNvSpPr>
            <a:spLocks noGrp="1"/>
          </p:cNvSpPr>
          <p:nvPr>
            <p:ph type="body" sz="quarter" idx="10" hasCustomPrompt="1"/>
          </p:nvPr>
        </p:nvSpPr>
        <p:spPr>
          <a:xfrm>
            <a:off x="430078" y="2198903"/>
            <a:ext cx="8283844" cy="926702"/>
          </a:xfrm>
        </p:spPr>
        <p:txBody>
          <a:bodyPr/>
          <a:lstStyle>
            <a:lvl1pPr marL="0" indent="0" algn="ctr">
              <a:spcBef>
                <a:spcPts val="0"/>
              </a:spcBef>
              <a:buNone/>
              <a:defRPr lang="en-US" sz="2400" b="1" dirty="0">
                <a:solidFill>
                  <a:schemeClr val="tx1"/>
                </a:solidFill>
                <a:latin typeface="Calibri" pitchFamily="34" charset="0"/>
                <a:ea typeface="+mj-ea"/>
                <a:cs typeface="Calibri" pitchFamily="34" charset="0"/>
              </a:defRPr>
            </a:lvl1pPr>
          </a:lstStyle>
          <a:p>
            <a:pPr lvl="0"/>
            <a:r>
              <a:rPr lang="en-US" dirty="0"/>
              <a:t>Click to edit Subtitle</a:t>
            </a:r>
          </a:p>
        </p:txBody>
      </p:sp>
      <p:pic>
        <p:nvPicPr>
          <p:cNvPr id="7" name="Picture 6" descr="SLA Logo Vertical110728 copy.png"/>
          <p:cNvPicPr>
            <a:picLocks noChangeAspect="1"/>
          </p:cNvPicPr>
          <p:nvPr userDrawn="1"/>
        </p:nvPicPr>
        <p:blipFill>
          <a:blip r:embed="rId3" cstate="print"/>
          <a:stretch>
            <a:fillRect/>
          </a:stretch>
        </p:blipFill>
        <p:spPr>
          <a:xfrm>
            <a:off x="3657598" y="4589879"/>
            <a:ext cx="1828804" cy="470917"/>
          </a:xfrm>
          <a:prstGeom prst="rect">
            <a:avLst/>
          </a:prstGeom>
        </p:spPr>
      </p:pic>
    </p:spTree>
    <p:extLst>
      <p:ext uri="{BB962C8B-B14F-4D97-AF65-F5344CB8AC3E}">
        <p14:creationId xmlns:p14="http://schemas.microsoft.com/office/powerpoint/2010/main" val="2458601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Text">
    <p:spTree>
      <p:nvGrpSpPr>
        <p:cNvPr id="1" name=""/>
        <p:cNvGrpSpPr/>
        <p:nvPr/>
      </p:nvGrpSpPr>
      <p:grpSpPr>
        <a:xfrm>
          <a:off x="0" y="0"/>
          <a:ext cx="0" cy="0"/>
          <a:chOff x="0" y="0"/>
          <a:chExt cx="0" cy="0"/>
        </a:xfrm>
      </p:grpSpPr>
      <p:sp>
        <p:nvSpPr>
          <p:cNvPr id="7" name="Rectangle 10"/>
          <p:cNvSpPr>
            <a:spLocks noGrp="1" noChangeArrowheads="1"/>
          </p:cNvSpPr>
          <p:nvPr>
            <p:ph idx="1"/>
          </p:nvPr>
        </p:nvSpPr>
        <p:spPr bwMode="auto">
          <a:xfrm>
            <a:off x="572293" y="942268"/>
            <a:ext cx="8152608" cy="3650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4026330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Tex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85776" y="936198"/>
            <a:ext cx="3800474" cy="3692281"/>
          </a:xfrm>
        </p:spPr>
        <p:txBody>
          <a:bodyPr/>
          <a:lstStyle>
            <a:lvl1pPr>
              <a:defRPr sz="2400" baseline="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752976" y="945714"/>
            <a:ext cx="3819525" cy="3692281"/>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3593129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461267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nal Page">
    <p:spTree>
      <p:nvGrpSpPr>
        <p:cNvPr id="1" name=""/>
        <p:cNvGrpSpPr/>
        <p:nvPr/>
      </p:nvGrpSpPr>
      <p:grpSpPr>
        <a:xfrm>
          <a:off x="0" y="0"/>
          <a:ext cx="0" cy="0"/>
          <a:chOff x="0" y="0"/>
          <a:chExt cx="0" cy="0"/>
        </a:xfrm>
      </p:grpSpPr>
      <p:sp>
        <p:nvSpPr>
          <p:cNvPr id="4" name="Rectangle 3"/>
          <p:cNvSpPr/>
          <p:nvPr userDrawn="1"/>
        </p:nvSpPr>
        <p:spPr bwMode="auto">
          <a:xfrm>
            <a:off x="0" y="0"/>
            <a:ext cx="9144000" cy="5143500"/>
          </a:xfrm>
          <a:prstGeom prst="rect">
            <a:avLst/>
          </a:prstGeom>
          <a:solidFill>
            <a:schemeClr val="bg1"/>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a:ln>
                <a:noFill/>
              </a:ln>
              <a:solidFill>
                <a:schemeClr val="tx1"/>
              </a:solidFill>
              <a:effectLst/>
              <a:latin typeface="Tahoma" pitchFamily="34" charset="0"/>
            </a:endParaRPr>
          </a:p>
        </p:txBody>
      </p:sp>
      <p:pic>
        <p:nvPicPr>
          <p:cNvPr id="5" name="Picture 13" descr="SLATITLEPAGE.jpg copy.png"/>
          <p:cNvPicPr>
            <a:picLocks noChangeAspect="1"/>
          </p:cNvPicPr>
          <p:nvPr userDrawn="1"/>
        </p:nvPicPr>
        <p:blipFill>
          <a:blip r:embed="rId2" cstate="print"/>
          <a:srcRect l="15042" r="12174"/>
          <a:stretch>
            <a:fillRect/>
          </a:stretch>
        </p:blipFill>
        <p:spPr bwMode="auto">
          <a:xfrm>
            <a:off x="0" y="-961611"/>
            <a:ext cx="9144000" cy="7066722"/>
          </a:xfrm>
          <a:prstGeom prst="rect">
            <a:avLst/>
          </a:prstGeom>
          <a:noFill/>
          <a:ln w="9525">
            <a:noFill/>
            <a:miter lim="800000"/>
            <a:headEnd/>
            <a:tailEnd/>
          </a:ln>
        </p:spPr>
      </p:pic>
      <p:pic>
        <p:nvPicPr>
          <p:cNvPr id="8" name="Picture 7" descr="SLA Logo Vertical110728 copy.png"/>
          <p:cNvPicPr>
            <a:picLocks noChangeAspect="1"/>
          </p:cNvPicPr>
          <p:nvPr userDrawn="1"/>
        </p:nvPicPr>
        <p:blipFill>
          <a:blip r:embed="rId3" cstate="print"/>
          <a:stretch>
            <a:fillRect/>
          </a:stretch>
        </p:blipFill>
        <p:spPr>
          <a:xfrm>
            <a:off x="3262267" y="2234495"/>
            <a:ext cx="2619466" cy="67451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descr="SLATITLEPAGE.jpg copy.png"/>
          <p:cNvPicPr>
            <a:picLocks noChangeAspect="1"/>
          </p:cNvPicPr>
          <p:nvPr userDrawn="1"/>
        </p:nvPicPr>
        <p:blipFill>
          <a:blip r:embed="rId7" cstate="print"/>
          <a:srcRect/>
          <a:stretch>
            <a:fillRect/>
          </a:stretch>
        </p:blipFill>
        <p:spPr bwMode="auto">
          <a:xfrm>
            <a:off x="0" y="4916837"/>
            <a:ext cx="9144000" cy="226663"/>
          </a:xfrm>
          <a:prstGeom prst="rect">
            <a:avLst/>
          </a:prstGeom>
          <a:noFill/>
          <a:ln w="9525">
            <a:noFill/>
            <a:miter lim="800000"/>
            <a:headEnd/>
            <a:tailEnd/>
          </a:ln>
        </p:spPr>
      </p:pic>
      <p:sp>
        <p:nvSpPr>
          <p:cNvPr id="64526" name="Rectangle 14"/>
          <p:cNvSpPr>
            <a:spLocks noChangeArrowheads="1"/>
          </p:cNvSpPr>
          <p:nvPr userDrawn="1"/>
        </p:nvSpPr>
        <p:spPr bwMode="auto">
          <a:xfrm>
            <a:off x="0" y="1"/>
            <a:ext cx="9144000" cy="610245"/>
          </a:xfrm>
          <a:prstGeom prst="rect">
            <a:avLst/>
          </a:prstGeom>
          <a:solidFill>
            <a:srgbClr val="000066"/>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en-US" sz="1900" b="0" i="0" u="none" strike="noStrike" kern="1200" cap="none" normalizeH="0" baseline="0" dirty="0">
              <a:ln>
                <a:noFill/>
              </a:ln>
              <a:solidFill>
                <a:schemeClr val="tx1"/>
              </a:solidFill>
              <a:effectLst/>
              <a:latin typeface="Calibri" pitchFamily="34" charset="0"/>
              <a:ea typeface="+mn-ea"/>
              <a:cs typeface="Calibri" pitchFamily="34" charset="0"/>
            </a:endParaRPr>
          </a:p>
        </p:txBody>
      </p:sp>
      <p:sp>
        <p:nvSpPr>
          <p:cNvPr id="1032"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p>
            <a:pPr lvl="0"/>
            <a:r>
              <a:rPr lang="en-US" dirty="0"/>
              <a:t>Click to edit title</a:t>
            </a:r>
          </a:p>
        </p:txBody>
      </p:sp>
      <p:sp>
        <p:nvSpPr>
          <p:cNvPr id="1036" name="Rectangle 10"/>
          <p:cNvSpPr>
            <a:spLocks noGrp="1" noChangeArrowheads="1"/>
          </p:cNvSpPr>
          <p:nvPr>
            <p:ph type="body" idx="1"/>
          </p:nvPr>
        </p:nvSpPr>
        <p:spPr bwMode="auto">
          <a:xfrm>
            <a:off x="572293" y="770812"/>
            <a:ext cx="8152608" cy="383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SLA Logo Horizontal 110728 copy.png"/>
          <p:cNvPicPr>
            <a:picLocks noChangeAspect="1"/>
          </p:cNvPicPr>
          <p:nvPr userDrawn="1"/>
        </p:nvPicPr>
        <p:blipFill>
          <a:blip r:embed="rId8" cstate="print"/>
          <a:srcRect l="3013"/>
          <a:stretch>
            <a:fillRect/>
          </a:stretch>
        </p:blipFill>
        <p:spPr>
          <a:xfrm>
            <a:off x="69528" y="4947551"/>
            <a:ext cx="2291120" cy="171516"/>
          </a:xfrm>
          <a:prstGeom prst="rect">
            <a:avLst/>
          </a:prstGeom>
        </p:spPr>
      </p:pic>
      <p:sp>
        <p:nvSpPr>
          <p:cNvPr id="13" name="Footer Placeholder 3"/>
          <p:cNvSpPr txBox="1">
            <a:spLocks/>
          </p:cNvSpPr>
          <p:nvPr userDrawn="1"/>
        </p:nvSpPr>
        <p:spPr>
          <a:xfrm>
            <a:off x="2895600" y="4929344"/>
            <a:ext cx="6248401" cy="214155"/>
          </a:xfrm>
          <a:prstGeom prst="rect">
            <a:avLst/>
          </a:prstGeom>
          <a:noFill/>
        </p:spPr>
        <p:txBody>
          <a:bodyPr anchor="ctr"/>
          <a:lstStyle>
            <a:defPPr>
              <a:defRPr lang="en-US"/>
            </a:defPPr>
            <a:lvl1pPr algn="r" rtl="0" fontAlgn="base">
              <a:spcBef>
                <a:spcPct val="0"/>
              </a:spcBef>
              <a:spcAft>
                <a:spcPct val="0"/>
              </a:spcAft>
              <a:defRPr sz="600" b="1" kern="1200">
                <a:solidFill>
                  <a:srgbClr val="000066"/>
                </a:solidFill>
                <a:latin typeface="Verdana" pitchFamily="34" charset="0"/>
                <a:ea typeface="+mn-ea"/>
                <a:cs typeface="+mn-cs"/>
              </a:defRPr>
            </a:lvl1pPr>
            <a:lvl2pPr marL="457200" algn="l" rtl="0" fontAlgn="base">
              <a:spcBef>
                <a:spcPct val="0"/>
              </a:spcBef>
              <a:spcAft>
                <a:spcPct val="0"/>
              </a:spcAft>
              <a:defRPr sz="1900" kern="1200">
                <a:solidFill>
                  <a:schemeClr val="tx1"/>
                </a:solidFill>
                <a:latin typeface="Tahoma" pitchFamily="34" charset="0"/>
                <a:ea typeface="+mn-ea"/>
                <a:cs typeface="+mn-cs"/>
              </a:defRPr>
            </a:lvl2pPr>
            <a:lvl3pPr marL="914400" algn="l" rtl="0" fontAlgn="base">
              <a:spcBef>
                <a:spcPct val="0"/>
              </a:spcBef>
              <a:spcAft>
                <a:spcPct val="0"/>
              </a:spcAft>
              <a:defRPr sz="1900" kern="1200">
                <a:solidFill>
                  <a:schemeClr val="tx1"/>
                </a:solidFill>
                <a:latin typeface="Tahoma" pitchFamily="34" charset="0"/>
                <a:ea typeface="+mn-ea"/>
                <a:cs typeface="+mn-cs"/>
              </a:defRPr>
            </a:lvl3pPr>
            <a:lvl4pPr marL="1371600" algn="l" rtl="0" fontAlgn="base">
              <a:spcBef>
                <a:spcPct val="0"/>
              </a:spcBef>
              <a:spcAft>
                <a:spcPct val="0"/>
              </a:spcAft>
              <a:defRPr sz="1900" kern="1200">
                <a:solidFill>
                  <a:schemeClr val="tx1"/>
                </a:solidFill>
                <a:latin typeface="Tahoma" pitchFamily="34" charset="0"/>
                <a:ea typeface="+mn-ea"/>
                <a:cs typeface="+mn-cs"/>
              </a:defRPr>
            </a:lvl4pPr>
            <a:lvl5pPr marL="1828800" algn="l" rtl="0" fontAlgn="base">
              <a:spcBef>
                <a:spcPct val="0"/>
              </a:spcBef>
              <a:spcAft>
                <a:spcPct val="0"/>
              </a:spcAft>
              <a:defRPr sz="1900" kern="1200">
                <a:solidFill>
                  <a:schemeClr val="tx1"/>
                </a:solidFill>
                <a:latin typeface="Tahoma" pitchFamily="34" charset="0"/>
                <a:ea typeface="+mn-ea"/>
                <a:cs typeface="+mn-cs"/>
              </a:defRPr>
            </a:lvl5pPr>
            <a:lvl6pPr marL="2286000" algn="l" defTabSz="914400" rtl="0" eaLnBrk="1" latinLnBrk="0" hangingPunct="1">
              <a:defRPr sz="1900" kern="1200">
                <a:solidFill>
                  <a:schemeClr val="tx1"/>
                </a:solidFill>
                <a:latin typeface="Tahoma" pitchFamily="34" charset="0"/>
                <a:ea typeface="+mn-ea"/>
                <a:cs typeface="+mn-cs"/>
              </a:defRPr>
            </a:lvl6pPr>
            <a:lvl7pPr marL="2743200" algn="l" defTabSz="914400" rtl="0" eaLnBrk="1" latinLnBrk="0" hangingPunct="1">
              <a:defRPr sz="1900" kern="1200">
                <a:solidFill>
                  <a:schemeClr val="tx1"/>
                </a:solidFill>
                <a:latin typeface="Tahoma" pitchFamily="34" charset="0"/>
                <a:ea typeface="+mn-ea"/>
                <a:cs typeface="+mn-cs"/>
              </a:defRPr>
            </a:lvl7pPr>
            <a:lvl8pPr marL="3200400" algn="l" defTabSz="914400" rtl="0" eaLnBrk="1" latinLnBrk="0" hangingPunct="1">
              <a:defRPr sz="1900" kern="1200">
                <a:solidFill>
                  <a:schemeClr val="tx1"/>
                </a:solidFill>
                <a:latin typeface="Tahoma" pitchFamily="34" charset="0"/>
                <a:ea typeface="+mn-ea"/>
                <a:cs typeface="+mn-cs"/>
              </a:defRPr>
            </a:lvl8pPr>
            <a:lvl9pPr marL="3657600" algn="l" defTabSz="914400" rtl="0" eaLnBrk="1" latinLnBrk="0" hangingPunct="1">
              <a:defRPr sz="1900" kern="1200">
                <a:solidFill>
                  <a:schemeClr val="tx1"/>
                </a:solidFill>
                <a:latin typeface="Tahoma" pitchFamily="34" charset="0"/>
                <a:ea typeface="+mn-ea"/>
                <a:cs typeface="+mn-cs"/>
              </a:defRPr>
            </a:lvl9pPr>
          </a:lstStyle>
          <a:p>
            <a:pPr fontAlgn="auto">
              <a:spcBef>
                <a:spcPts val="0"/>
              </a:spcBef>
              <a:spcAft>
                <a:spcPts val="0"/>
              </a:spcAft>
            </a:pPr>
            <a:r>
              <a:rPr lang="en-US" sz="800" kern="0" dirty="0"/>
              <a:t>JVET-AI0096 </a:t>
            </a:r>
            <a:r>
              <a:rPr lang="en-GB" sz="800" kern="0" dirty="0"/>
              <a:t>Fixes for Adaptive Clipping and Sign Prediction </a:t>
            </a:r>
            <a:r>
              <a:rPr lang="en-US" sz="800" kern="0" dirty="0"/>
              <a:t>|    </a:t>
            </a:r>
            <a:fld id="{95F343B4-3827-46CB-BBEB-8360B6C13ADE}" type="slidenum">
              <a:rPr lang="en-US" sz="800" kern="0" smtClean="0"/>
              <a:pPr fontAlgn="auto">
                <a:spcBef>
                  <a:spcPts val="0"/>
                </a:spcBef>
                <a:spcAft>
                  <a:spcPts val="0"/>
                </a:spcAft>
              </a:pPr>
              <a:t>‹#›</a:t>
            </a:fld>
            <a:r>
              <a:rPr lang="en-US" sz="800" kern="0" dirty="0"/>
              <a:t> </a:t>
            </a:r>
          </a:p>
        </p:txBody>
      </p:sp>
    </p:spTree>
  </p:cSld>
  <p:clrMap bg1="lt1" tx1="dk1" bg2="lt2" tx2="dk2" accent1="accent1" accent2="accent2" accent3="accent3" accent4="accent4" accent5="accent5" accent6="accent6" hlink="hlink" folHlink="folHlink"/>
  <p:sldLayoutIdLst>
    <p:sldLayoutId id="2147483697" r:id="rId1"/>
    <p:sldLayoutId id="2147483668" r:id="rId2"/>
    <p:sldLayoutId id="2147483696" r:id="rId3"/>
    <p:sldLayoutId id="2147483669" r:id="rId4"/>
    <p:sldLayoutId id="2147483699" r:id="rId5"/>
  </p:sldLayoutIdLst>
  <p:hf hdr="0" dt="0"/>
  <p:txStyles>
    <p:titleStyle>
      <a:lvl1pPr algn="ctr" defTabSz="871538" rtl="0" eaLnBrk="0" fontAlgn="base" hangingPunct="0">
        <a:spcBef>
          <a:spcPct val="0"/>
        </a:spcBef>
        <a:spcAft>
          <a:spcPct val="0"/>
        </a:spcAft>
        <a:defRPr sz="3200" b="1">
          <a:solidFill>
            <a:schemeClr val="bg1"/>
          </a:solidFill>
          <a:latin typeface="Calibri" pitchFamily="34" charset="0"/>
          <a:ea typeface="+mj-ea"/>
          <a:cs typeface="Calibri" pitchFamily="34" charset="0"/>
        </a:defRPr>
      </a:lvl1pPr>
      <a:lvl2pPr algn="l" defTabSz="871538" rtl="0" eaLnBrk="0" fontAlgn="base" hangingPunct="0">
        <a:spcBef>
          <a:spcPct val="0"/>
        </a:spcBef>
        <a:spcAft>
          <a:spcPct val="0"/>
        </a:spcAft>
        <a:defRPr sz="2800" b="1">
          <a:solidFill>
            <a:schemeClr val="bg1"/>
          </a:solidFill>
          <a:latin typeface="Tahoma" pitchFamily="34" charset="0"/>
        </a:defRPr>
      </a:lvl2pPr>
      <a:lvl3pPr algn="l" defTabSz="871538" rtl="0" eaLnBrk="0" fontAlgn="base" hangingPunct="0">
        <a:spcBef>
          <a:spcPct val="0"/>
        </a:spcBef>
        <a:spcAft>
          <a:spcPct val="0"/>
        </a:spcAft>
        <a:defRPr sz="2800" b="1">
          <a:solidFill>
            <a:schemeClr val="bg1"/>
          </a:solidFill>
          <a:latin typeface="Tahoma" pitchFamily="34" charset="0"/>
        </a:defRPr>
      </a:lvl3pPr>
      <a:lvl4pPr algn="l" defTabSz="871538" rtl="0" eaLnBrk="0" fontAlgn="base" hangingPunct="0">
        <a:spcBef>
          <a:spcPct val="0"/>
        </a:spcBef>
        <a:spcAft>
          <a:spcPct val="0"/>
        </a:spcAft>
        <a:defRPr sz="2800" b="1">
          <a:solidFill>
            <a:schemeClr val="bg1"/>
          </a:solidFill>
          <a:latin typeface="Tahoma" pitchFamily="34" charset="0"/>
        </a:defRPr>
      </a:lvl4pPr>
      <a:lvl5pPr algn="l" defTabSz="871538" rtl="0" eaLnBrk="0" fontAlgn="base" hangingPunct="0">
        <a:spcBef>
          <a:spcPct val="0"/>
        </a:spcBef>
        <a:spcAft>
          <a:spcPct val="0"/>
        </a:spcAft>
        <a:defRPr sz="2800" b="1">
          <a:solidFill>
            <a:schemeClr val="bg1"/>
          </a:solidFill>
          <a:latin typeface="Tahoma" pitchFamily="34" charset="0"/>
        </a:defRPr>
      </a:lvl5pPr>
      <a:lvl6pPr marL="457200" algn="l" defTabSz="871538" rtl="0" fontAlgn="base">
        <a:spcBef>
          <a:spcPct val="0"/>
        </a:spcBef>
        <a:spcAft>
          <a:spcPct val="0"/>
        </a:spcAft>
        <a:defRPr sz="2800" b="1">
          <a:solidFill>
            <a:schemeClr val="bg1"/>
          </a:solidFill>
          <a:latin typeface="Tahoma" pitchFamily="34" charset="0"/>
        </a:defRPr>
      </a:lvl6pPr>
      <a:lvl7pPr marL="914400" algn="l" defTabSz="871538" rtl="0" fontAlgn="base">
        <a:spcBef>
          <a:spcPct val="0"/>
        </a:spcBef>
        <a:spcAft>
          <a:spcPct val="0"/>
        </a:spcAft>
        <a:defRPr sz="2800" b="1">
          <a:solidFill>
            <a:schemeClr val="bg1"/>
          </a:solidFill>
          <a:latin typeface="Tahoma" pitchFamily="34" charset="0"/>
        </a:defRPr>
      </a:lvl7pPr>
      <a:lvl8pPr marL="1371600" algn="l" defTabSz="871538" rtl="0" fontAlgn="base">
        <a:spcBef>
          <a:spcPct val="0"/>
        </a:spcBef>
        <a:spcAft>
          <a:spcPct val="0"/>
        </a:spcAft>
        <a:defRPr sz="2800" b="1">
          <a:solidFill>
            <a:schemeClr val="bg1"/>
          </a:solidFill>
          <a:latin typeface="Tahoma" pitchFamily="34" charset="0"/>
        </a:defRPr>
      </a:lvl8pPr>
      <a:lvl9pPr marL="1828800" algn="l" defTabSz="871538" rtl="0" fontAlgn="base">
        <a:spcBef>
          <a:spcPct val="0"/>
        </a:spcBef>
        <a:spcAft>
          <a:spcPct val="0"/>
        </a:spcAft>
        <a:defRPr sz="2800" b="1">
          <a:solidFill>
            <a:schemeClr val="bg1"/>
          </a:solidFill>
          <a:latin typeface="Tahoma" pitchFamily="34" charset="0"/>
        </a:defRPr>
      </a:lvl9pPr>
    </p:titleStyle>
    <p:bodyStyle>
      <a:lvl1pPr marL="325438" indent="-325438" algn="l" defTabSz="871538" rtl="0" eaLnBrk="0" fontAlgn="base" hangingPunct="0">
        <a:spcBef>
          <a:spcPct val="20000"/>
        </a:spcBef>
        <a:spcAft>
          <a:spcPct val="0"/>
        </a:spcAft>
        <a:buClr>
          <a:schemeClr val="bg1">
            <a:lumMod val="50000"/>
          </a:schemeClr>
        </a:buClr>
        <a:buSzPct val="60000"/>
        <a:buFont typeface="Wingdings" pitchFamily="2" charset="2"/>
        <a:buChar char="n"/>
        <a:defRPr sz="2800">
          <a:solidFill>
            <a:schemeClr val="tx1"/>
          </a:solidFill>
          <a:latin typeface="Calibri" pitchFamily="34" charset="0"/>
          <a:ea typeface="+mn-ea"/>
          <a:cs typeface="Calibri" pitchFamily="34" charset="0"/>
        </a:defRPr>
      </a:lvl1pPr>
      <a:lvl2pPr marL="706438" indent="-269875" algn="l" defTabSz="871538" rtl="0" eaLnBrk="0" fontAlgn="base" hangingPunct="0">
        <a:spcBef>
          <a:spcPct val="20000"/>
        </a:spcBef>
        <a:spcAft>
          <a:spcPct val="0"/>
        </a:spcAft>
        <a:buClr>
          <a:schemeClr val="bg1">
            <a:lumMod val="50000"/>
          </a:schemeClr>
        </a:buClr>
        <a:buSzPct val="55000"/>
        <a:buFont typeface="Wingdings" pitchFamily="2" charset="2"/>
        <a:buChar char="n"/>
        <a:defRPr sz="2400">
          <a:solidFill>
            <a:schemeClr val="tx1"/>
          </a:solidFill>
          <a:latin typeface="Calibri" pitchFamily="34" charset="0"/>
          <a:cs typeface="Calibri" pitchFamily="34" charset="0"/>
        </a:defRPr>
      </a:lvl2pPr>
      <a:lvl3pPr marL="1087438" indent="-215900" algn="l" defTabSz="871538" rtl="0" eaLnBrk="0" fontAlgn="base" hangingPunct="0">
        <a:spcBef>
          <a:spcPct val="20000"/>
        </a:spcBef>
        <a:spcAft>
          <a:spcPct val="0"/>
        </a:spcAft>
        <a:buClr>
          <a:schemeClr val="bg1">
            <a:lumMod val="50000"/>
          </a:schemeClr>
        </a:buClr>
        <a:buSzPct val="50000"/>
        <a:buFont typeface="Wingdings" pitchFamily="2" charset="2"/>
        <a:buChar char="n"/>
        <a:defRPr sz="2200">
          <a:solidFill>
            <a:schemeClr val="tx1"/>
          </a:solidFill>
          <a:latin typeface="Calibri" pitchFamily="34" charset="0"/>
          <a:cs typeface="Calibri" pitchFamily="34" charset="0"/>
        </a:defRPr>
      </a:lvl3pPr>
      <a:lvl4pPr marL="1524000" indent="-217488" algn="l" defTabSz="871538" rtl="0" eaLnBrk="0" fontAlgn="base" hangingPunct="0">
        <a:spcBef>
          <a:spcPct val="20000"/>
        </a:spcBef>
        <a:spcAft>
          <a:spcPct val="0"/>
        </a:spcAft>
        <a:buClr>
          <a:schemeClr val="bg1">
            <a:lumMod val="50000"/>
          </a:schemeClr>
        </a:buClr>
        <a:buSzPct val="55000"/>
        <a:buFont typeface="Wingdings" pitchFamily="2" charset="2"/>
        <a:buChar char="n"/>
        <a:defRPr sz="2000">
          <a:solidFill>
            <a:schemeClr val="tx1"/>
          </a:solidFill>
          <a:latin typeface="Calibri" pitchFamily="34" charset="0"/>
          <a:cs typeface="Calibri" pitchFamily="34" charset="0"/>
        </a:defRPr>
      </a:lvl4pPr>
      <a:lvl5pPr marL="1960563" indent="-217488" algn="l" defTabSz="871538" rtl="0" eaLnBrk="0" fontAlgn="base" hangingPunct="0">
        <a:spcBef>
          <a:spcPct val="20000"/>
        </a:spcBef>
        <a:spcAft>
          <a:spcPct val="0"/>
        </a:spcAft>
        <a:buClr>
          <a:schemeClr val="bg1">
            <a:lumMod val="50000"/>
          </a:schemeClr>
        </a:buClr>
        <a:buSzPct val="50000"/>
        <a:buFont typeface="Wingdings" pitchFamily="2" charset="2"/>
        <a:buChar char="n"/>
        <a:defRPr sz="1800">
          <a:solidFill>
            <a:schemeClr val="tx1"/>
          </a:solidFill>
          <a:latin typeface="Calibri" pitchFamily="34" charset="0"/>
          <a:cs typeface="Calibri" pitchFamily="34" charset="0"/>
        </a:defRPr>
      </a:lvl5pPr>
      <a:lvl6pPr marL="24177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6pPr>
      <a:lvl7pPr marL="28749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7pPr>
      <a:lvl8pPr marL="33321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8pPr>
      <a:lvl9pPr marL="37893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371" y="819150"/>
            <a:ext cx="9029258" cy="1204771"/>
          </a:xfrm>
        </p:spPr>
        <p:txBody>
          <a:bodyPr/>
          <a:lstStyle/>
          <a:p>
            <a:r>
              <a:rPr lang="en-US" b="0" dirty="0"/>
              <a:t>JVET-AI0096 </a:t>
            </a:r>
            <a:br>
              <a:rPr lang="en-US" b="0" dirty="0"/>
            </a:br>
            <a:r>
              <a:rPr lang="en-GB" b="0" dirty="0"/>
              <a:t>Fixes for Adaptive Clipping and Sign Prediction</a:t>
            </a:r>
            <a:endParaRPr lang="en-US" sz="4000" dirty="0">
              <a:solidFill>
                <a:srgbClr val="0070C0"/>
              </a:solidFill>
            </a:endParaRPr>
          </a:p>
        </p:txBody>
      </p:sp>
      <p:sp>
        <p:nvSpPr>
          <p:cNvPr id="3" name="Subtitle 2"/>
          <p:cNvSpPr>
            <a:spLocks noGrp="1"/>
          </p:cNvSpPr>
          <p:nvPr>
            <p:ph type="subTitle" idx="1"/>
          </p:nvPr>
        </p:nvSpPr>
        <p:spPr>
          <a:xfrm>
            <a:off x="1066803" y="3429000"/>
            <a:ext cx="7010398" cy="1075292"/>
          </a:xfrm>
        </p:spPr>
        <p:txBody>
          <a:bodyPr>
            <a:normAutofit/>
          </a:bodyPr>
          <a:lstStyle/>
          <a:p>
            <a:r>
              <a:rPr lang="en-US" sz="2800" dirty="0"/>
              <a:t>Jonatan Samuelsson-Allendes</a:t>
            </a:r>
          </a:p>
        </p:txBody>
      </p:sp>
    </p:spTree>
    <p:extLst>
      <p:ext uri="{BB962C8B-B14F-4D97-AF65-F5344CB8AC3E}">
        <p14:creationId xmlns:p14="http://schemas.microsoft.com/office/powerpoint/2010/main" val="2126666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Algorithm description change</a:t>
            </a:r>
          </a:p>
        </p:txBody>
      </p:sp>
      <p:sp>
        <p:nvSpPr>
          <p:cNvPr id="5" name="Content Placeholder 4">
            <a:extLst>
              <a:ext uri="{FF2B5EF4-FFF2-40B4-BE49-F238E27FC236}">
                <a16:creationId xmlns:a16="http://schemas.microsoft.com/office/drawing/2014/main" id="{C4644BB3-A720-5E38-EA91-F89B1BD6A00C}"/>
              </a:ext>
            </a:extLst>
          </p:cNvPr>
          <p:cNvSpPr>
            <a:spLocks noGrp="1"/>
          </p:cNvSpPr>
          <p:nvPr>
            <p:ph idx="1"/>
          </p:nvPr>
        </p:nvSpPr>
        <p:spPr>
          <a:xfrm>
            <a:off x="572293" y="942268"/>
            <a:ext cx="8152608" cy="3610682"/>
          </a:xfrm>
        </p:spPr>
        <p:txBody>
          <a:bodyPr/>
          <a:lstStyle/>
          <a:p>
            <a:pPr marL="0" indent="0">
              <a:buNone/>
            </a:pPr>
            <a:r>
              <a:rPr lang="en-GB" sz="1800" dirty="0">
                <a:effectLst/>
                <a:latin typeface="Times New Roman" panose="02020603050405020304" pitchFamily="18" charset="0"/>
                <a:ea typeface="SimSun" panose="02010600030101010101" pitchFamily="2" charset="-122"/>
              </a:rPr>
              <a:t>The range [min, max] of the clipping is signalled as delta values in picture header. For I pictures, the min/max is signalled as delta values compared to </a:t>
            </a:r>
            <a:r>
              <a:rPr lang="en-GB" sz="1800" strike="sngStrike" dirty="0">
                <a:solidFill>
                  <a:srgbClr val="FF0000"/>
                </a:solidFill>
                <a:effectLst/>
                <a:latin typeface="Times New Roman" panose="02020603050405020304" pitchFamily="18" charset="0"/>
                <a:ea typeface="SimSun" panose="02010600030101010101" pitchFamily="2" charset="-122"/>
              </a:rPr>
              <a:t>[64, 940]</a:t>
            </a:r>
            <a:r>
              <a:rPr lang="en-GB" sz="1800" dirty="0">
                <a:effectLst/>
                <a:latin typeface="Times New Roman" panose="02020603050405020304" pitchFamily="18" charset="0"/>
                <a:ea typeface="SimSun" panose="02010600030101010101" pitchFamily="2" charset="-122"/>
              </a:rPr>
              <a:t> </a:t>
            </a:r>
            <a:br>
              <a:rPr lang="en-GB" sz="1800" dirty="0">
                <a:effectLst/>
                <a:latin typeface="Times New Roman" panose="02020603050405020304" pitchFamily="18" charset="0"/>
                <a:ea typeface="SimSun" panose="02010600030101010101" pitchFamily="2" charset="-122"/>
              </a:rPr>
            </a:br>
            <a:r>
              <a:rPr lang="en-GB" sz="1800" dirty="0">
                <a:effectLst/>
                <a:highlight>
                  <a:srgbClr val="FFFF00"/>
                </a:highlight>
                <a:latin typeface="Times New Roman" panose="02020603050405020304" pitchFamily="18" charset="0"/>
                <a:ea typeface="SimSun" panose="02010600030101010101" pitchFamily="2" charset="-122"/>
              </a:rPr>
              <a:t>[(16 * (1 &lt;&lt; (</a:t>
            </a:r>
            <a:r>
              <a:rPr lang="en-GB" sz="1800" dirty="0" err="1">
                <a:effectLst/>
                <a:highlight>
                  <a:srgbClr val="FFFF00"/>
                </a:highlight>
                <a:latin typeface="Times New Roman" panose="02020603050405020304" pitchFamily="18" charset="0"/>
                <a:ea typeface="SimSun" panose="02010600030101010101" pitchFamily="2" charset="-122"/>
              </a:rPr>
              <a:t>bitDepth</a:t>
            </a:r>
            <a:r>
              <a:rPr lang="en-GB" sz="1800" dirty="0">
                <a:effectLst/>
                <a:highlight>
                  <a:srgbClr val="FFFF00"/>
                </a:highlight>
                <a:latin typeface="Times New Roman" panose="02020603050405020304" pitchFamily="18" charset="0"/>
                <a:ea typeface="SimSun" panose="02010600030101010101" pitchFamily="2" charset="-122"/>
              </a:rPr>
              <a:t> - 8))), (235 * (1 &lt;&lt; (</a:t>
            </a:r>
            <a:r>
              <a:rPr lang="en-GB" sz="1800" dirty="0" err="1">
                <a:effectLst/>
                <a:highlight>
                  <a:srgbClr val="FFFF00"/>
                </a:highlight>
                <a:latin typeface="Times New Roman" panose="02020603050405020304" pitchFamily="18" charset="0"/>
                <a:ea typeface="SimSun" panose="02010600030101010101" pitchFamily="2" charset="-122"/>
              </a:rPr>
              <a:t>bitDepth</a:t>
            </a:r>
            <a:r>
              <a:rPr lang="en-GB" sz="1800" dirty="0">
                <a:effectLst/>
                <a:highlight>
                  <a:srgbClr val="FFFF00"/>
                </a:highlight>
                <a:latin typeface="Times New Roman" panose="02020603050405020304" pitchFamily="18" charset="0"/>
                <a:ea typeface="SimSun" panose="02010600030101010101" pitchFamily="2" charset="-122"/>
              </a:rPr>
              <a:t> - 8)))]</a:t>
            </a:r>
            <a:r>
              <a:rPr lang="en-GB" sz="1800" dirty="0">
                <a:effectLst/>
                <a:latin typeface="Times New Roman" panose="02020603050405020304" pitchFamily="18" charset="0"/>
                <a:ea typeface="SimSun" panose="02010600030101010101" pitchFamily="2" charset="-122"/>
              </a:rPr>
              <a:t>, for other pictures, the delta values compared to the min/max values of the collocated picture are signalled.</a:t>
            </a:r>
          </a:p>
          <a:p>
            <a:pPr marL="0" indent="0">
              <a:buNone/>
            </a:pPr>
            <a:endParaRPr lang="en-GB" dirty="0"/>
          </a:p>
          <a:p>
            <a:endParaRPr lang="LID4096" baseline="-25000" dirty="0"/>
          </a:p>
        </p:txBody>
      </p:sp>
    </p:spTree>
    <p:extLst>
      <p:ext uri="{BB962C8B-B14F-4D97-AF65-F5344CB8AC3E}">
        <p14:creationId xmlns:p14="http://schemas.microsoft.com/office/powerpoint/2010/main" val="2495662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5C64BD-AA2C-9259-2847-0C0E5EAD0D2F}"/>
              </a:ext>
            </a:extLst>
          </p:cNvPr>
          <p:cNvSpPr/>
          <p:nvPr/>
        </p:nvSpPr>
        <p:spPr bwMode="auto">
          <a:xfrm>
            <a:off x="6099573" y="3169439"/>
            <a:ext cx="1993105" cy="27980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Algorithm description change</a:t>
            </a:r>
          </a:p>
        </p:txBody>
      </p:sp>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C4644BB3-A720-5E38-EA91-F89B1BD6A00C}"/>
                  </a:ext>
                </a:extLst>
              </p:cNvPr>
              <p:cNvSpPr>
                <a:spLocks noGrp="1"/>
              </p:cNvSpPr>
              <p:nvPr>
                <p:ph idx="1"/>
              </p:nvPr>
            </p:nvSpPr>
            <p:spPr>
              <a:xfrm>
                <a:off x="572293" y="942268"/>
                <a:ext cx="8152608" cy="3610682"/>
              </a:xfrm>
            </p:spPr>
            <p:txBody>
              <a:bodyPr/>
              <a:lstStyle/>
              <a:p>
                <a:pPr marL="0" indent="0">
                  <a:buNone/>
                </a:pPr>
                <a:r>
                  <a:rPr lang="en-CA" sz="1800" dirty="0"/>
                  <a:t>The cost function is defined as a sum of absolute second derivatives in the residual domain for the above row and left column as follows:</a:t>
                </a:r>
              </a:p>
              <a:p>
                <a14:m>
                  <m:oMath xmlns:m="http://schemas.openxmlformats.org/officeDocument/2006/math">
                    <m:r>
                      <a:rPr lang="en-CA" sz="1800" i="1">
                        <a:latin typeface="Cambria Math" panose="02040503050406030204" pitchFamily="18" charset="0"/>
                      </a:rPr>
                      <m:t>𝑐𝑜𝑠𝑡</m:t>
                    </m:r>
                    <m:r>
                      <a:rPr lang="en-CA" sz="1800" i="1">
                        <a:latin typeface="Cambria Math" panose="02040503050406030204" pitchFamily="18" charset="0"/>
                      </a:rPr>
                      <m:t>=</m:t>
                    </m:r>
                    <m:nary>
                      <m:naryPr>
                        <m:chr m:val="∑"/>
                        <m:limLoc m:val="subSup"/>
                        <m:grow m:val="on"/>
                        <m:ctrlPr>
                          <a:rPr lang="ar-AE" sz="1800" i="1">
                            <a:latin typeface="Cambria Math" panose="02040503050406030204" pitchFamily="18" charset="0"/>
                          </a:rPr>
                        </m:ctrlPr>
                      </m:naryPr>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𝑜</m:t>
                        </m:r>
                      </m:sub>
                      <m:sup>
                        <m:r>
                          <a:rPr lang="ar-AE" sz="1800" i="1">
                            <a:latin typeface="Cambria Math" panose="02040503050406030204" pitchFamily="18" charset="0"/>
                          </a:rPr>
                          <m:t>𝑤</m:t>
                        </m:r>
                      </m:sup>
                      <m:e>
                        <m:d>
                          <m:dPr>
                            <m:begChr m:val="|"/>
                            <m:endChr m:val="|"/>
                            <m:ctrlPr>
                              <a:rPr lang="ar-AE" sz="1800" i="1">
                                <a:latin typeface="Cambria Math" panose="02040503050406030204" pitchFamily="18" charset="0"/>
                              </a:rPr>
                            </m:ctrlPr>
                          </m:dPr>
                          <m:e>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r>
                                  <a:rPr lang="ar-AE" sz="1800" i="1">
                                    <a:latin typeface="Cambria Math" panose="02040503050406030204" pitchFamily="18" charset="0"/>
                                  </a:rPr>
                                  <m:t>+</m:t>
                                </m:r>
                                <m:r>
                                  <a:rPr lang="ar-AE" sz="1800" i="1">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0</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e>
                            </m:d>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𝑟</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e>
                        </m:d>
                        <m:r>
                          <a:rPr lang="ar-AE" sz="1800" i="1">
                            <a:latin typeface="Cambria Math" panose="02040503050406030204" pitchFamily="18" charset="0"/>
                          </a:rPr>
                          <m:t> </m:t>
                        </m:r>
                      </m:e>
                    </m:nary>
                    <m:r>
                      <a:rPr lang="ar-AE" sz="1800" i="1">
                        <a:latin typeface="Cambria Math" panose="02040503050406030204" pitchFamily="18" charset="0"/>
                      </a:rPr>
                      <m:t>+</m:t>
                    </m:r>
                    <m:nary>
                      <m:naryPr>
                        <m:chr m:val="∑"/>
                        <m:limLoc m:val="subSup"/>
                        <m:grow m:val="on"/>
                        <m:ctrlPr>
                          <a:rPr lang="ar-AE" sz="1800" i="1">
                            <a:latin typeface="Cambria Math" panose="02040503050406030204" pitchFamily="18" charset="0"/>
                          </a:rPr>
                        </m:ctrlPr>
                      </m:naryPr>
                      <m:sub>
                        <m:r>
                          <a:rPr lang="ar-AE" sz="1800" i="1">
                            <a:latin typeface="Cambria Math" panose="02040503050406030204" pitchFamily="18" charset="0"/>
                          </a:rPr>
                          <m:t>𝑦</m:t>
                        </m:r>
                        <m:r>
                          <a:rPr lang="ar-AE" sz="1800" i="1">
                            <a:latin typeface="Cambria Math" panose="02040503050406030204" pitchFamily="18" charset="0"/>
                          </a:rPr>
                          <m:t>=</m:t>
                        </m:r>
                        <m:r>
                          <a:rPr lang="ar-AE" sz="1800" i="1">
                            <a:latin typeface="Cambria Math" panose="02040503050406030204" pitchFamily="18" charset="0"/>
                          </a:rPr>
                          <m:t>𝑜</m:t>
                        </m:r>
                      </m:sub>
                      <m:sup>
                        <m:r>
                          <a:rPr lang="ar-AE" sz="1800" i="1">
                            <a:latin typeface="Cambria Math" panose="02040503050406030204" pitchFamily="18" charset="0"/>
                          </a:rPr>
                          <m:t>h</m:t>
                        </m:r>
                      </m:sup>
                      <m:e>
                        <m:d>
                          <m:dPr>
                            <m:begChr m:val="|"/>
                            <m:endChr m:val="|"/>
                            <m:ctrlPr>
                              <a:rPr lang="ar-AE" sz="1800" i="1">
                                <a:latin typeface="Cambria Math" panose="02040503050406030204" pitchFamily="18" charset="0"/>
                              </a:rPr>
                            </m:ctrlPr>
                          </m:dPr>
                          <m:e>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m:t>
                                    </m:r>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r>
                                  <a:rPr lang="ar-AE" sz="1800" i="1">
                                    <a:latin typeface="Cambria Math" panose="02040503050406030204" pitchFamily="18" charset="0"/>
                                  </a:rPr>
                                  <m:t>+</m:t>
                                </m:r>
                                <m:r>
                                  <a:rPr lang="ar-AE" sz="1800" i="1">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0</m:t>
                                    </m:r>
                                    <m:r>
                                      <a:rPr lang="ar-AE" sz="1800" i="1">
                                        <a:latin typeface="Cambria Math" panose="02040503050406030204" pitchFamily="18" charset="0"/>
                                      </a:rPr>
                                      <m:t>,</m:t>
                                    </m:r>
                                    <m:r>
                                      <a:rPr lang="ar-AE" sz="1800" i="1">
                                        <a:latin typeface="Cambria Math" panose="02040503050406030204" pitchFamily="18" charset="0"/>
                                      </a:rPr>
                                      <m:t>𝑦</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e>
                            </m:d>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𝑟</m:t>
                                </m:r>
                              </m:e>
                              <m:sub>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e>
                        </m:d>
                        <m:r>
                          <a:rPr lang="ar-AE" sz="1800" i="1">
                            <a:latin typeface="Cambria Math" panose="02040503050406030204" pitchFamily="18" charset="0"/>
                          </a:rPr>
                          <m:t> </m:t>
                        </m:r>
                      </m:e>
                    </m:nary>
                  </m:oMath>
                </a14:m>
                <a:endParaRPr lang="ar-AE" sz="1800" dirty="0"/>
              </a:p>
              <a:p>
                <a:pPr marL="0" indent="0">
                  <a:buNone/>
                </a:pPr>
                <a:r>
                  <a:rPr lang="en-CA" sz="1800" dirty="0"/>
                  <a:t>where </a:t>
                </a:r>
                <a:r>
                  <a:rPr lang="en-CA" sz="1800" i="1" dirty="0"/>
                  <a:t>R</a:t>
                </a:r>
                <a:r>
                  <a:rPr lang="en-CA" sz="1800" dirty="0"/>
                  <a:t> is reconstructed neighbors, </a:t>
                </a:r>
                <a:r>
                  <a:rPr lang="en-CA" sz="1800" i="1" dirty="0"/>
                  <a:t>P</a:t>
                </a:r>
                <a:r>
                  <a:rPr lang="en-CA" sz="1800" dirty="0"/>
                  <a:t> is prediction of the current block, and </a:t>
                </a:r>
                <a:r>
                  <a:rPr lang="en-CA" sz="1800" i="1" dirty="0"/>
                  <a:t>r</a:t>
                </a:r>
                <a:r>
                  <a:rPr lang="en-CA" sz="1800" dirty="0"/>
                  <a:t> is the residual hypothesis. The term </a:t>
                </a:r>
                <a14:m>
                  <m:oMath xmlns:m="http://schemas.openxmlformats.org/officeDocument/2006/math">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m:t>
                            </m:r>
                            <m:r>
                              <a:rPr lang="ar-AE" sz="1800" i="1">
                                <a:latin typeface="Cambria Math" panose="02040503050406030204" pitchFamily="18" charset="0"/>
                              </a:rPr>
                              <m:t>1</m:t>
                            </m:r>
                          </m:sub>
                        </m:sSub>
                        <m:r>
                          <a:rPr lang="ar-AE" sz="1800" i="1">
                            <a:latin typeface="Cambria Math" panose="02040503050406030204" pitchFamily="18" charset="0"/>
                          </a:rPr>
                          <m:t>+</m:t>
                        </m:r>
                        <m:r>
                          <a:rPr lang="ar-AE" sz="1800">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0</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1</m:t>
                            </m:r>
                          </m:sub>
                        </m:sSub>
                      </m:e>
                    </m:d>
                  </m:oMath>
                </a14:m>
                <a:r>
                  <a:rPr lang="ar-AE" sz="1800" dirty="0"/>
                  <a:t> </a:t>
                </a:r>
                <a:r>
                  <a:rPr lang="en-CA" sz="1800" dirty="0"/>
                  <a:t>can be calculated only once per block and only residual hypothesis is subtracted. </a:t>
                </a:r>
                <a:r>
                  <a:rPr lang="en-CA" sz="1800" dirty="0">
                    <a:highlight>
                      <a:srgbClr val="FFFF00"/>
                    </a:highlight>
                  </a:rPr>
                  <a:t>The term </a:t>
                </a:r>
                <a14:m>
                  <m:oMath xmlns:m="http://schemas.openxmlformats.org/officeDocument/2006/math">
                    <m:d>
                      <m:dPr>
                        <m:ctrlPr>
                          <a:rPr lang="ar-AE" sz="1800" i="1">
                            <a:highlight>
                              <a:srgbClr val="FFFF00"/>
                            </a:highlight>
                            <a:latin typeface="Cambria Math" panose="02040503050406030204" pitchFamily="18" charset="0"/>
                          </a:rPr>
                        </m:ctrlPr>
                      </m:dPr>
                      <m:e>
                        <m:r>
                          <a:rPr lang="ar-AE" sz="1800" i="1">
                            <a:highlight>
                              <a:srgbClr val="FFFF00"/>
                            </a:highlight>
                            <a:latin typeface="Cambria Math" panose="02040503050406030204" pitchFamily="18" charset="0"/>
                          </a:rPr>
                          <m:t>−</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𝑅</m:t>
                            </m:r>
                          </m:e>
                          <m:sub>
                            <m:r>
                              <a:rPr lang="ar-AE" sz="1800" i="1">
                                <a:highlight>
                                  <a:srgbClr val="FFFF00"/>
                                </a:highlight>
                                <a:latin typeface="Cambria Math" panose="02040503050406030204" pitchFamily="18" charset="0"/>
                              </a:rPr>
                              <m:t>−</m:t>
                            </m:r>
                            <m:r>
                              <a:rPr lang="ar-AE" sz="1800" i="1">
                                <a:highlight>
                                  <a:srgbClr val="FFFF00"/>
                                </a:highlight>
                                <a:latin typeface="Cambria Math" panose="02040503050406030204" pitchFamily="18" charset="0"/>
                              </a:rPr>
                              <m:t>1</m:t>
                            </m:r>
                          </m:sub>
                        </m:sSub>
                        <m:r>
                          <a:rPr lang="ar-AE" sz="1800" i="1">
                            <a:highlight>
                              <a:srgbClr val="FFFF00"/>
                            </a:highlight>
                            <a:latin typeface="Cambria Math" panose="02040503050406030204" pitchFamily="18" charset="0"/>
                          </a:rPr>
                          <m:t>+</m:t>
                        </m:r>
                        <m:r>
                          <a:rPr lang="ar-AE" sz="1800">
                            <a:highlight>
                              <a:srgbClr val="FFFF00"/>
                            </a:highlight>
                            <a:latin typeface="Cambria Math" panose="02040503050406030204" pitchFamily="18" charset="0"/>
                          </a:rPr>
                          <m:t>2</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𝑅</m:t>
                            </m:r>
                          </m:e>
                          <m:sub>
                            <m:r>
                              <a:rPr lang="ar-AE" sz="1800" i="1">
                                <a:highlight>
                                  <a:srgbClr val="FFFF00"/>
                                </a:highlight>
                                <a:latin typeface="Cambria Math" panose="02040503050406030204" pitchFamily="18" charset="0"/>
                              </a:rPr>
                              <m:t>0</m:t>
                            </m:r>
                          </m:sub>
                        </m:sSub>
                        <m:r>
                          <a:rPr lang="ar-AE" sz="1800" i="1">
                            <a:highlight>
                              <a:srgbClr val="FFFF00"/>
                            </a:highlight>
                            <a:latin typeface="Cambria Math" panose="02040503050406030204" pitchFamily="18" charset="0"/>
                          </a:rPr>
                          <m:t>−</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𝑃</m:t>
                            </m:r>
                          </m:e>
                          <m:sub>
                            <m:r>
                              <a:rPr lang="ar-AE" sz="1800" i="1">
                                <a:highlight>
                                  <a:srgbClr val="FFFF00"/>
                                </a:highlight>
                                <a:latin typeface="Cambria Math" panose="02040503050406030204" pitchFamily="18" charset="0"/>
                              </a:rPr>
                              <m:t>1</m:t>
                            </m:r>
                          </m:sub>
                        </m:sSub>
                      </m:e>
                    </m:d>
                    <m:r>
                      <a:rPr lang="ar-AE" sz="1800" i="1">
                        <a:highlight>
                          <a:srgbClr val="FFFF00"/>
                        </a:highlight>
                        <a:latin typeface="Cambria Math" panose="02040503050406030204" pitchFamily="18" charset="0"/>
                      </a:rPr>
                      <m:t> </m:t>
                    </m:r>
                  </m:oMath>
                </a14:m>
                <a:r>
                  <a:rPr lang="en-CA" sz="1800" dirty="0">
                    <a:highlight>
                      <a:srgbClr val="FFFF00"/>
                    </a:highlight>
                  </a:rPr>
                  <a:t>is pre-calculated and stored with 8-bit accuracy regardless of the sample bit depth. </a:t>
                </a:r>
                <a:endParaRPr lang="LID4096" sz="1800" baseline="-25000" dirty="0">
                  <a:highlight>
                    <a:srgbClr val="FFFF00"/>
                  </a:highlight>
                </a:endParaRPr>
              </a:p>
            </p:txBody>
          </p:sp>
        </mc:Choice>
        <mc:Fallback xmlns="">
          <p:sp>
            <p:nvSpPr>
              <p:cNvPr id="5" name="Content Placeholder 4">
                <a:extLst>
                  <a:ext uri="{FF2B5EF4-FFF2-40B4-BE49-F238E27FC236}">
                    <a16:creationId xmlns:a16="http://schemas.microsoft.com/office/drawing/2014/main" id="{C4644BB3-A720-5E38-EA91-F89B1BD6A00C}"/>
                  </a:ext>
                </a:extLst>
              </p:cNvPr>
              <p:cNvSpPr>
                <a:spLocks noGrp="1" noRot="1" noChangeAspect="1" noMove="1" noResize="1" noEditPoints="1" noAdjustHandles="1" noChangeArrowheads="1" noChangeShapeType="1" noTextEdit="1"/>
              </p:cNvSpPr>
              <p:nvPr>
                <p:ph idx="1"/>
              </p:nvPr>
            </p:nvSpPr>
            <p:spPr>
              <a:xfrm>
                <a:off x="572293" y="942268"/>
                <a:ext cx="8152608" cy="3610682"/>
              </a:xfrm>
              <a:blipFill>
                <a:blip r:embed="rId3"/>
                <a:stretch>
                  <a:fillRect l="-673" t="-1014" r="-524"/>
                </a:stretch>
              </a:blipFill>
            </p:spPr>
            <p:txBody>
              <a:bodyPr/>
              <a:lstStyle/>
              <a:p>
                <a:r>
                  <a:rPr lang="LID4096">
                    <a:noFill/>
                  </a:rPr>
                  <a:t> </a:t>
                </a:r>
              </a:p>
            </p:txBody>
          </p:sp>
        </mc:Fallback>
      </mc:AlternateContent>
      <p:sp>
        <p:nvSpPr>
          <p:cNvPr id="7" name="Rectangle 6">
            <a:extLst>
              <a:ext uri="{FF2B5EF4-FFF2-40B4-BE49-F238E27FC236}">
                <a16:creationId xmlns:a16="http://schemas.microsoft.com/office/drawing/2014/main" id="{6B932327-BC3E-4155-3B83-94C6DE4CACD4}"/>
              </a:ext>
            </a:extLst>
          </p:cNvPr>
          <p:cNvSpPr/>
          <p:nvPr/>
        </p:nvSpPr>
        <p:spPr bwMode="auto">
          <a:xfrm>
            <a:off x="533400" y="1809750"/>
            <a:ext cx="381000" cy="304800"/>
          </a:xfrm>
          <a:prstGeom prst="rect">
            <a:avLst/>
          </a:prstGeom>
          <a:solidFill>
            <a:schemeClr val="bg1"/>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651793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0" indent="0">
              <a:buClrTx/>
              <a:buSzPct val="100000"/>
              <a:buNone/>
            </a:pPr>
            <a:r>
              <a:rPr lang="en-GB" sz="1800" dirty="0"/>
              <a:t>It is suggested to include the proposed changes to Adaptive Clipping and Sign Prediction in the next version of ECM and to update the ECM algorithm description document accordingly.</a:t>
            </a: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512041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441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0" indent="0">
              <a:buClrTx/>
              <a:buSzPct val="100000"/>
              <a:buNone/>
            </a:pPr>
            <a:r>
              <a:rPr lang="en-GB" sz="1800" dirty="0"/>
              <a:t>Two parts:</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Proposed fixes Adaptive Clipping and Sign Prediction.</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Results of ECM relative to VTM for 8 bit and 12 bit internal bit depth.</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Contribution overview</a:t>
            </a:r>
          </a:p>
        </p:txBody>
      </p:sp>
    </p:spTree>
    <p:extLst>
      <p:ext uri="{BB962C8B-B14F-4D97-AF65-F5344CB8AC3E}">
        <p14:creationId xmlns:p14="http://schemas.microsoft.com/office/powerpoint/2010/main" val="97030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3300851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a:xfrm>
            <a:off x="304801" y="746353"/>
            <a:ext cx="7696199" cy="3650794"/>
          </a:xfrm>
        </p:spPr>
        <p:txBody>
          <a:bodyPr/>
          <a:lstStyle/>
          <a:p>
            <a:pPr marL="0" indent="0">
              <a:buNone/>
            </a:pPr>
            <a:r>
              <a:rPr lang="en-GB" sz="1800" dirty="0"/>
              <a:t>The ECM-13.0 encoder includes the parameter </a:t>
            </a:r>
            <a:r>
              <a:rPr lang="en-GB" sz="1800" dirty="0" err="1"/>
              <a:t>InternalBitDepth</a:t>
            </a:r>
            <a:r>
              <a:rPr lang="en-GB" sz="1800" dirty="0"/>
              <a:t> for controlling the internal bit depth of the encoder.</a:t>
            </a:r>
          </a:p>
          <a:p>
            <a:pPr marL="0" indent="0">
              <a:buNone/>
            </a:pPr>
            <a:endParaRPr lang="en-US" sz="1800" dirty="0"/>
          </a:p>
          <a:p>
            <a:pPr marL="342900" indent="-342900">
              <a:buClrTx/>
              <a:buSzPct val="100000"/>
              <a:buFont typeface="+mj-lt"/>
              <a:buAutoNum type="arabicPeriod"/>
            </a:pPr>
            <a:r>
              <a:rPr lang="en-GB" sz="1800" dirty="0"/>
              <a:t>Using internal bit depth of 8 or 12, might give interesting supplemental information of the performance of various tools.</a:t>
            </a:r>
          </a:p>
          <a:p>
            <a:pPr marL="342900" indent="-342900">
              <a:buClrTx/>
              <a:buSzPct val="100000"/>
              <a:buFont typeface="+mj-lt"/>
              <a:buAutoNum type="arabicPeriod"/>
            </a:pPr>
            <a:r>
              <a:rPr lang="en-GB" sz="1800" dirty="0"/>
              <a:t>Some tools might gain more (or less) when the internal bit depth is increased, and it might be useful to compare internal bit depth increase relative to encoding in the same bit depth as the source.</a:t>
            </a:r>
          </a:p>
          <a:p>
            <a:pPr marL="342900" indent="-342900">
              <a:buClrTx/>
              <a:buSzPct val="100000"/>
              <a:buFont typeface="+mj-lt"/>
              <a:buAutoNum type="arabicPeriod"/>
            </a:pPr>
            <a:r>
              <a:rPr lang="en-GB" sz="1800" dirty="0"/>
              <a:t>In general, we consider it to be desirable for ECM to properly support the encoder parameters inherited from VTM (to the extent that it is feasible and practical).</a:t>
            </a:r>
          </a:p>
          <a:p>
            <a:pPr marL="0" indent="0">
              <a:buNone/>
            </a:pPr>
            <a:r>
              <a:rPr lang="en-US" sz="1800" dirty="0"/>
              <a:t> </a:t>
            </a:r>
          </a:p>
          <a:p>
            <a:pPr marL="0" indent="0">
              <a:buNone/>
            </a:pPr>
            <a:r>
              <a:rPr lang="en-US" sz="1800" dirty="0"/>
              <a:t>Note: We do not propose to include 8 bit and 12 bit internal bit depth in CTC</a:t>
            </a: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Introduction</a:t>
            </a:r>
          </a:p>
        </p:txBody>
      </p:sp>
    </p:spTree>
    <p:extLst>
      <p:ext uri="{BB962C8B-B14F-4D97-AF65-F5344CB8AC3E}">
        <p14:creationId xmlns:p14="http://schemas.microsoft.com/office/powerpoint/2010/main" val="2804668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a:xfrm>
            <a:off x="304800" y="746353"/>
            <a:ext cx="8534399" cy="3650794"/>
          </a:xfrm>
        </p:spPr>
        <p:txBody>
          <a:bodyPr/>
          <a:lstStyle/>
          <a:p>
            <a:pPr marL="0" indent="0">
              <a:buNone/>
            </a:pPr>
            <a:r>
              <a:rPr lang="en-GB" sz="1800" dirty="0"/>
              <a:t>Using internal bit depth 8 or 12 can cause the encoder to crash.</a:t>
            </a:r>
          </a:p>
          <a:p>
            <a:pPr marL="0" indent="0">
              <a:buNone/>
            </a:pPr>
            <a:endParaRPr lang="en-GB" sz="1800" dirty="0"/>
          </a:p>
          <a:p>
            <a:pPr marL="0" indent="0">
              <a:buNone/>
            </a:pPr>
            <a:r>
              <a:rPr lang="en-GB" sz="1800" dirty="0"/>
              <a:t>For 8 bit internal bit depth:</a:t>
            </a:r>
          </a:p>
          <a:p>
            <a:pPr marL="0" indent="0">
              <a:buNone/>
            </a:pPr>
            <a:endParaRPr lang="en-GB" sz="1800" dirty="0"/>
          </a:p>
          <a:p>
            <a:pPr marL="0" indent="0">
              <a:buNone/>
            </a:pP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ERROR: In function "</a:t>
            </a:r>
            <a:r>
              <a:rPr lang="en-GB" sz="1200" dirty="0" err="1">
                <a:effectLst/>
                <a:latin typeface="Lucida Console" panose="020B0609040504020204" pitchFamily="49" charset="0"/>
                <a:ea typeface="Times New Roman" panose="02020603050405020304" pitchFamily="18" charset="0"/>
                <a:cs typeface="Lucida Console" panose="020B0609040504020204" pitchFamily="49" charset="0"/>
              </a:rPr>
              <a:t>EncSlice</a:t>
            </a: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a:t>
            </a:r>
            <a:r>
              <a:rPr lang="en-GB" sz="1200" dirty="0" err="1">
                <a:effectLst/>
                <a:latin typeface="Lucida Console" panose="020B0609040504020204" pitchFamily="49" charset="0"/>
                <a:ea typeface="Times New Roman" panose="02020603050405020304" pitchFamily="18" charset="0"/>
                <a:cs typeface="Lucida Console" panose="020B0609040504020204" pitchFamily="49" charset="0"/>
              </a:rPr>
              <a:t>encodeCtus</a:t>
            </a: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 in EncSlice.cpp:1959: this is not possible</a:t>
            </a:r>
            <a:endParaRPr lang="en-GB" sz="1200" dirty="0">
              <a:effectLst/>
              <a:latin typeface="Times New Roman" panose="02020603050405020304" pitchFamily="18" charset="0"/>
              <a:ea typeface="Times New Roman" panose="02020603050405020304" pitchFamily="18" charset="0"/>
            </a:endParaRPr>
          </a:p>
          <a:p>
            <a:pPr marL="0" indent="0">
              <a:buNone/>
            </a:pPr>
            <a:endParaRPr lang="en-GB" sz="1800" dirty="0"/>
          </a:p>
          <a:p>
            <a:pPr marL="0" indent="0">
              <a:buNone/>
            </a:pPr>
            <a:r>
              <a:rPr lang="en-GB" sz="1800" dirty="0"/>
              <a:t>For 12 bit internal bit depth:</a:t>
            </a:r>
          </a:p>
          <a:p>
            <a:pPr marL="0" indent="0">
              <a:buNone/>
            </a:pPr>
            <a:endParaRPr lang="en-GB" sz="1800" dirty="0"/>
          </a:p>
          <a:p>
            <a:pPr marL="0" indent="0">
              <a:buNone/>
            </a:pP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ERROR: In function "</a:t>
            </a:r>
            <a:r>
              <a:rPr lang="en-US" sz="1200" dirty="0" err="1">
                <a:effectLst/>
                <a:latin typeface="Lucida Console" panose="020B0609040504020204" pitchFamily="49" charset="0"/>
                <a:ea typeface="Times New Roman" panose="02020603050405020304" pitchFamily="18" charset="0"/>
                <a:cs typeface="Lucida Console" panose="020B0609040504020204" pitchFamily="49" charset="0"/>
              </a:rPr>
              <a:t>TrQuant</a:t>
            </a: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a:t>
            </a:r>
            <a:r>
              <a:rPr lang="en-US" sz="1200" dirty="0" err="1">
                <a:effectLst/>
                <a:latin typeface="Lucida Console" panose="020B0609040504020204" pitchFamily="49" charset="0"/>
                <a:ea typeface="Times New Roman" panose="02020603050405020304" pitchFamily="18" charset="0"/>
                <a:cs typeface="Lucida Console" panose="020B0609040504020204" pitchFamily="49" charset="0"/>
              </a:rPr>
              <a:t>predCoeffSigns</a:t>
            </a: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::&lt;lambda_4b776bf4c04fc6d6061fd0c1edb94e69&gt;</a:t>
            </a:r>
            <a:b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b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::operator ()" in TrQuant.cpp:2357: value exceeds 8-bit range</a:t>
            </a:r>
            <a:endParaRPr lang="en-US" sz="1200" dirty="0">
              <a:effectLst/>
              <a:latin typeface="Times New Roman" panose="02020603050405020304" pitchFamily="18" charset="0"/>
              <a:ea typeface="Times New Roman" panose="02020603050405020304" pitchFamily="18" charset="0"/>
            </a:endParaRPr>
          </a:p>
          <a:p>
            <a:pPr marL="0" indent="0">
              <a:buNone/>
            </a:pPr>
            <a:endParaRPr lang="en-GB" sz="1800" dirty="0"/>
          </a:p>
          <a:p>
            <a:pPr marL="0" indent="0">
              <a:buNone/>
            </a:pPr>
            <a:endParaRPr lang="en-GB" sz="1800" dirty="0">
              <a:ea typeface="Calibri" panose="020F0502020204030204" pitchFamily="34" charset="0"/>
            </a:endParaRPr>
          </a:p>
          <a:p>
            <a:pPr marL="0" indent="0">
              <a:buNone/>
            </a:pPr>
            <a:endParaRPr lang="en-US" sz="1800" dirty="0">
              <a:ea typeface="Calibri" panose="020F0502020204030204"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Problem</a:t>
            </a:r>
          </a:p>
        </p:txBody>
      </p:sp>
    </p:spTree>
    <p:extLst>
      <p:ext uri="{BB962C8B-B14F-4D97-AF65-F5344CB8AC3E}">
        <p14:creationId xmlns:p14="http://schemas.microsoft.com/office/powerpoint/2010/main" val="493641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668516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Intra</a:t>
            </a:r>
          </a:p>
        </p:txBody>
      </p:sp>
      <p:pic>
        <p:nvPicPr>
          <p:cNvPr id="7" name="Picture 6">
            <a:extLst>
              <a:ext uri="{FF2B5EF4-FFF2-40B4-BE49-F238E27FC236}">
                <a16:creationId xmlns:a16="http://schemas.microsoft.com/office/drawing/2014/main" id="{DF18C973-6989-A5AB-B36D-B49D0BF8FE28}"/>
              </a:ext>
            </a:extLst>
          </p:cNvPr>
          <p:cNvPicPr>
            <a:picLocks noChangeAspect="1"/>
          </p:cNvPicPr>
          <p:nvPr/>
        </p:nvPicPr>
        <p:blipFill>
          <a:blip r:embed="rId3"/>
          <a:stretch>
            <a:fillRect/>
          </a:stretch>
        </p:blipFill>
        <p:spPr>
          <a:xfrm>
            <a:off x="-609600" y="1733550"/>
            <a:ext cx="4374072" cy="1746927"/>
          </a:xfrm>
          <a:prstGeom prst="rect">
            <a:avLst/>
          </a:prstGeom>
        </p:spPr>
      </p:pic>
      <p:pic>
        <p:nvPicPr>
          <p:cNvPr id="8" name="Picture 7">
            <a:extLst>
              <a:ext uri="{FF2B5EF4-FFF2-40B4-BE49-F238E27FC236}">
                <a16:creationId xmlns:a16="http://schemas.microsoft.com/office/drawing/2014/main" id="{A8FF5040-F041-2383-47A4-69C05F1F22A5}"/>
              </a:ext>
            </a:extLst>
          </p:cNvPr>
          <p:cNvPicPr>
            <a:picLocks noChangeAspect="1"/>
          </p:cNvPicPr>
          <p:nvPr/>
        </p:nvPicPr>
        <p:blipFill>
          <a:blip r:embed="rId4"/>
          <a:stretch>
            <a:fillRect/>
          </a:stretch>
        </p:blipFill>
        <p:spPr>
          <a:xfrm>
            <a:off x="5379530" y="1733549"/>
            <a:ext cx="4374072" cy="1746928"/>
          </a:xfrm>
          <a:prstGeom prst="rect">
            <a:avLst/>
          </a:prstGeom>
        </p:spPr>
      </p:pic>
      <p:pic>
        <p:nvPicPr>
          <p:cNvPr id="10" name="Picture 9">
            <a:extLst>
              <a:ext uri="{FF2B5EF4-FFF2-40B4-BE49-F238E27FC236}">
                <a16:creationId xmlns:a16="http://schemas.microsoft.com/office/drawing/2014/main" id="{ECF6ED44-EDDB-CDA6-9BFB-8EF5F22260F5}"/>
              </a:ext>
            </a:extLst>
          </p:cNvPr>
          <p:cNvPicPr>
            <a:picLocks noChangeAspect="1"/>
          </p:cNvPicPr>
          <p:nvPr/>
        </p:nvPicPr>
        <p:blipFill>
          <a:blip r:embed="rId5"/>
          <a:stretch>
            <a:fillRect/>
          </a:stretch>
        </p:blipFill>
        <p:spPr>
          <a:xfrm>
            <a:off x="3290246" y="1733550"/>
            <a:ext cx="3819615" cy="1752601"/>
          </a:xfrm>
          <a:prstGeom prst="rect">
            <a:avLst/>
          </a:prstGeom>
        </p:spPr>
      </p:pic>
      <p:sp>
        <p:nvSpPr>
          <p:cNvPr id="15" name="TextBox 14">
            <a:extLst>
              <a:ext uri="{FF2B5EF4-FFF2-40B4-BE49-F238E27FC236}">
                <a16:creationId xmlns:a16="http://schemas.microsoft.com/office/drawing/2014/main" id="{CCC157CF-D96A-C494-CE35-4B8F172A7069}"/>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16" name="TextBox 15">
            <a:extLst>
              <a:ext uri="{FF2B5EF4-FFF2-40B4-BE49-F238E27FC236}">
                <a16:creationId xmlns:a16="http://schemas.microsoft.com/office/drawing/2014/main" id="{2C5C7EDB-F9C0-433B-0435-21CBE1AB778F}"/>
              </a:ext>
            </a:extLst>
          </p:cNvPr>
          <p:cNvSpPr txBox="1"/>
          <p:nvPr/>
        </p:nvSpPr>
        <p:spPr>
          <a:xfrm>
            <a:off x="6172200" y="3466356"/>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endParaRPr lang="LID4096" sz="1800" dirty="0">
              <a:latin typeface="Calibri" pitchFamily="34" charset="0"/>
              <a:cs typeface="Calibri" pitchFamily="34" charset="0"/>
            </a:endParaRPr>
          </a:p>
        </p:txBody>
      </p:sp>
      <p:sp>
        <p:nvSpPr>
          <p:cNvPr id="17" name="TextBox 16">
            <a:extLst>
              <a:ext uri="{FF2B5EF4-FFF2-40B4-BE49-F238E27FC236}">
                <a16:creationId xmlns:a16="http://schemas.microsoft.com/office/drawing/2014/main" id="{730A3504-07E2-5BD6-D4E8-65544B8C71B7}"/>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spTree>
    <p:extLst>
      <p:ext uri="{BB962C8B-B14F-4D97-AF65-F5344CB8AC3E}">
        <p14:creationId xmlns:p14="http://schemas.microsoft.com/office/powerpoint/2010/main" val="2349421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Random Access</a:t>
            </a:r>
          </a:p>
        </p:txBody>
      </p:sp>
      <p:pic>
        <p:nvPicPr>
          <p:cNvPr id="14" name="Picture 13">
            <a:extLst>
              <a:ext uri="{FF2B5EF4-FFF2-40B4-BE49-F238E27FC236}">
                <a16:creationId xmlns:a16="http://schemas.microsoft.com/office/drawing/2014/main" id="{33D3ADEA-8DC6-C56E-B410-7981646AB889}"/>
              </a:ext>
            </a:extLst>
          </p:cNvPr>
          <p:cNvPicPr>
            <a:picLocks noChangeAspect="1"/>
          </p:cNvPicPr>
          <p:nvPr/>
        </p:nvPicPr>
        <p:blipFill>
          <a:blip r:embed="rId3"/>
          <a:stretch>
            <a:fillRect/>
          </a:stretch>
        </p:blipFill>
        <p:spPr>
          <a:xfrm>
            <a:off x="168249" y="1963972"/>
            <a:ext cx="2768573" cy="1316596"/>
          </a:xfrm>
          <a:prstGeom prst="rect">
            <a:avLst/>
          </a:prstGeom>
        </p:spPr>
      </p:pic>
      <p:pic>
        <p:nvPicPr>
          <p:cNvPr id="16" name="Picture 15">
            <a:extLst>
              <a:ext uri="{FF2B5EF4-FFF2-40B4-BE49-F238E27FC236}">
                <a16:creationId xmlns:a16="http://schemas.microsoft.com/office/drawing/2014/main" id="{F62404D5-A71B-6266-6CCD-8F379C4A621E}"/>
              </a:ext>
            </a:extLst>
          </p:cNvPr>
          <p:cNvPicPr>
            <a:picLocks noChangeAspect="1"/>
          </p:cNvPicPr>
          <p:nvPr/>
        </p:nvPicPr>
        <p:blipFill>
          <a:blip r:embed="rId4"/>
          <a:stretch>
            <a:fillRect/>
          </a:stretch>
        </p:blipFill>
        <p:spPr>
          <a:xfrm>
            <a:off x="3048000" y="1963972"/>
            <a:ext cx="2776314" cy="1313489"/>
          </a:xfrm>
          <a:prstGeom prst="rect">
            <a:avLst/>
          </a:prstGeom>
        </p:spPr>
      </p:pic>
      <p:pic>
        <p:nvPicPr>
          <p:cNvPr id="18" name="Picture 17">
            <a:extLst>
              <a:ext uri="{FF2B5EF4-FFF2-40B4-BE49-F238E27FC236}">
                <a16:creationId xmlns:a16="http://schemas.microsoft.com/office/drawing/2014/main" id="{266EE1EB-D2C9-E873-CF07-A1AA47D82B00}"/>
              </a:ext>
            </a:extLst>
          </p:cNvPr>
          <p:cNvPicPr>
            <a:picLocks noChangeAspect="1"/>
          </p:cNvPicPr>
          <p:nvPr/>
        </p:nvPicPr>
        <p:blipFill>
          <a:blip r:embed="rId5"/>
          <a:stretch>
            <a:fillRect/>
          </a:stretch>
        </p:blipFill>
        <p:spPr>
          <a:xfrm>
            <a:off x="6019800" y="1967635"/>
            <a:ext cx="2768573" cy="1309826"/>
          </a:xfrm>
          <a:prstGeom prst="rect">
            <a:avLst/>
          </a:prstGeom>
        </p:spPr>
      </p:pic>
      <p:sp>
        <p:nvSpPr>
          <p:cNvPr id="19" name="TextBox 18">
            <a:extLst>
              <a:ext uri="{FF2B5EF4-FFF2-40B4-BE49-F238E27FC236}">
                <a16:creationId xmlns:a16="http://schemas.microsoft.com/office/drawing/2014/main" id="{92B44332-C325-462D-51B3-51B3582C4C24}"/>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20" name="TextBox 19">
            <a:extLst>
              <a:ext uri="{FF2B5EF4-FFF2-40B4-BE49-F238E27FC236}">
                <a16:creationId xmlns:a16="http://schemas.microsoft.com/office/drawing/2014/main" id="{4D8CCF66-CC34-C3FF-D0CA-BADEF2D3E038}"/>
              </a:ext>
            </a:extLst>
          </p:cNvPr>
          <p:cNvSpPr txBox="1"/>
          <p:nvPr/>
        </p:nvSpPr>
        <p:spPr>
          <a:xfrm>
            <a:off x="6172200" y="3466356"/>
            <a:ext cx="1630318" cy="830997"/>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p>
          <a:p>
            <a:r>
              <a:rPr lang="en-GB" sz="1200" i="1" dirty="0">
                <a:latin typeface="Calibri" pitchFamily="34" charset="0"/>
                <a:cs typeface="Calibri" pitchFamily="34" charset="0"/>
              </a:rPr>
              <a:t>*Tango2 QP 22 missing</a:t>
            </a:r>
            <a:endParaRPr lang="LID4096" sz="1200" i="1" dirty="0">
              <a:latin typeface="Calibri" pitchFamily="34" charset="0"/>
              <a:cs typeface="Calibri" pitchFamily="34" charset="0"/>
            </a:endParaRPr>
          </a:p>
        </p:txBody>
      </p:sp>
      <p:sp>
        <p:nvSpPr>
          <p:cNvPr id="21" name="TextBox 20">
            <a:extLst>
              <a:ext uri="{FF2B5EF4-FFF2-40B4-BE49-F238E27FC236}">
                <a16:creationId xmlns:a16="http://schemas.microsoft.com/office/drawing/2014/main" id="{2FCD5928-7BEA-5EBF-AF46-8142F0E2B6A6}"/>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spTree>
    <p:extLst>
      <p:ext uri="{BB962C8B-B14F-4D97-AF65-F5344CB8AC3E}">
        <p14:creationId xmlns:p14="http://schemas.microsoft.com/office/powerpoint/2010/main" val="624066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Low Delay B</a:t>
            </a:r>
          </a:p>
        </p:txBody>
      </p:sp>
      <p:pic>
        <p:nvPicPr>
          <p:cNvPr id="16" name="Picture 15">
            <a:extLst>
              <a:ext uri="{FF2B5EF4-FFF2-40B4-BE49-F238E27FC236}">
                <a16:creationId xmlns:a16="http://schemas.microsoft.com/office/drawing/2014/main" id="{F62404D5-A71B-6266-6CCD-8F379C4A621E}"/>
              </a:ext>
            </a:extLst>
          </p:cNvPr>
          <p:cNvPicPr>
            <a:picLocks noChangeAspect="1"/>
          </p:cNvPicPr>
          <p:nvPr/>
        </p:nvPicPr>
        <p:blipFill>
          <a:blip r:embed="rId3"/>
          <a:stretch>
            <a:fillRect/>
          </a:stretch>
        </p:blipFill>
        <p:spPr>
          <a:xfrm>
            <a:off x="3101385" y="1890090"/>
            <a:ext cx="2941229" cy="1391511"/>
          </a:xfrm>
          <a:prstGeom prst="rect">
            <a:avLst/>
          </a:prstGeom>
        </p:spPr>
      </p:pic>
      <p:pic>
        <p:nvPicPr>
          <p:cNvPr id="10" name="Picture 9">
            <a:extLst>
              <a:ext uri="{FF2B5EF4-FFF2-40B4-BE49-F238E27FC236}">
                <a16:creationId xmlns:a16="http://schemas.microsoft.com/office/drawing/2014/main" id="{4B877429-B133-C95A-4027-0943C504FC01}"/>
              </a:ext>
            </a:extLst>
          </p:cNvPr>
          <p:cNvPicPr>
            <a:picLocks noChangeAspect="1"/>
          </p:cNvPicPr>
          <p:nvPr/>
        </p:nvPicPr>
        <p:blipFill>
          <a:blip r:embed="rId4"/>
          <a:stretch>
            <a:fillRect/>
          </a:stretch>
        </p:blipFill>
        <p:spPr>
          <a:xfrm>
            <a:off x="104776" y="1885949"/>
            <a:ext cx="2941229" cy="1391511"/>
          </a:xfrm>
          <a:prstGeom prst="rect">
            <a:avLst/>
          </a:prstGeom>
        </p:spPr>
      </p:pic>
      <p:pic>
        <p:nvPicPr>
          <p:cNvPr id="12" name="Picture 11">
            <a:extLst>
              <a:ext uri="{FF2B5EF4-FFF2-40B4-BE49-F238E27FC236}">
                <a16:creationId xmlns:a16="http://schemas.microsoft.com/office/drawing/2014/main" id="{46016563-674B-2A1C-D418-064FA5A05979}"/>
              </a:ext>
            </a:extLst>
          </p:cNvPr>
          <p:cNvPicPr>
            <a:picLocks noChangeAspect="1"/>
          </p:cNvPicPr>
          <p:nvPr/>
        </p:nvPicPr>
        <p:blipFill>
          <a:blip r:embed="rId5"/>
          <a:stretch>
            <a:fillRect/>
          </a:stretch>
        </p:blipFill>
        <p:spPr>
          <a:xfrm>
            <a:off x="6097999" y="1885950"/>
            <a:ext cx="2941224" cy="1391509"/>
          </a:xfrm>
          <a:prstGeom prst="rect">
            <a:avLst/>
          </a:prstGeom>
        </p:spPr>
      </p:pic>
      <p:sp>
        <p:nvSpPr>
          <p:cNvPr id="13" name="TextBox 12">
            <a:extLst>
              <a:ext uri="{FF2B5EF4-FFF2-40B4-BE49-F238E27FC236}">
                <a16:creationId xmlns:a16="http://schemas.microsoft.com/office/drawing/2014/main" id="{1D3AA198-27C5-639B-5FFE-9AB6848FEF5E}"/>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15" name="TextBox 14">
            <a:extLst>
              <a:ext uri="{FF2B5EF4-FFF2-40B4-BE49-F238E27FC236}">
                <a16:creationId xmlns:a16="http://schemas.microsoft.com/office/drawing/2014/main" id="{310477FD-3B2C-03B6-D6EA-162DCC1FED0D}"/>
              </a:ext>
            </a:extLst>
          </p:cNvPr>
          <p:cNvSpPr txBox="1"/>
          <p:nvPr/>
        </p:nvSpPr>
        <p:spPr>
          <a:xfrm>
            <a:off x="6172200" y="3466356"/>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endParaRPr lang="LID4096" sz="1800" dirty="0">
              <a:latin typeface="Calibri" pitchFamily="34" charset="0"/>
              <a:cs typeface="Calibri" pitchFamily="34" charset="0"/>
            </a:endParaRPr>
          </a:p>
        </p:txBody>
      </p:sp>
      <p:sp>
        <p:nvSpPr>
          <p:cNvPr id="17" name="TextBox 16">
            <a:extLst>
              <a:ext uri="{FF2B5EF4-FFF2-40B4-BE49-F238E27FC236}">
                <a16:creationId xmlns:a16="http://schemas.microsoft.com/office/drawing/2014/main" id="{38CB76B4-AD84-336F-4D32-5FFADDBA67CC}"/>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spTree>
    <p:extLst>
      <p:ext uri="{BB962C8B-B14F-4D97-AF65-F5344CB8AC3E}">
        <p14:creationId xmlns:p14="http://schemas.microsoft.com/office/powerpoint/2010/main" val="3706680349"/>
      </p:ext>
    </p:extLst>
  </p:cSld>
  <p:clrMapOvr>
    <a:masterClrMapping/>
  </p:clrMapOvr>
</p:sld>
</file>

<file path=ppt/theme/theme1.xml><?xml version="1.0" encoding="utf-8"?>
<a:theme xmlns:a="http://schemas.openxmlformats.org/drawingml/2006/main" name="CST July Monthly Dept Meeting 073008">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ST July Monthly Dept Meeting 073008">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87153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87153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ahoma" pitchFamily="34" charset="0"/>
          </a:defRPr>
        </a:defPPr>
      </a:lstStyle>
    </a:lnDef>
    <a:txDef>
      <a:spPr>
        <a:noFill/>
      </a:spPr>
      <a:bodyPr wrap="none" rtlCol="0">
        <a:spAutoFit/>
      </a:bodyPr>
      <a:lstStyle>
        <a:defPPr>
          <a:defRPr sz="1800" dirty="0" smtClean="0">
            <a:latin typeface="Calibri" pitchFamily="34" charset="0"/>
            <a:cs typeface="Calibri" pitchFamily="34" charset="0"/>
          </a:defRPr>
        </a:defPPr>
      </a:lstStyle>
    </a:txDef>
  </a:objectDefaults>
  <a:extraClrSchemeLst>
    <a:extraClrScheme>
      <a:clrScheme name="CST July Monthly Dept Meeting 073008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ST July Monthly Dept Meeting 07300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ST July Monthly Dept Meeting 073008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ST July Monthly Dept Meeting 073008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ST July Monthly Dept Meeting 073008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ST July Monthly Dept Meeting 073008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ST July Monthly Dept Meeting 073008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CST July Monthly Dept Meeting 073008</Template>
  <TotalTime>49719</TotalTime>
  <Words>742</Words>
  <Application>Microsoft Office PowerPoint</Application>
  <PresentationFormat>On-screen Show (16:9)</PresentationFormat>
  <Paragraphs>82</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Calibri</vt:lpstr>
      <vt:lpstr>Cambria Math</vt:lpstr>
      <vt:lpstr>Lucida Console</vt:lpstr>
      <vt:lpstr>Tahoma</vt:lpstr>
      <vt:lpstr>Times New Roman</vt:lpstr>
      <vt:lpstr>Verdana</vt:lpstr>
      <vt:lpstr>Wingdings</vt:lpstr>
      <vt:lpstr>CST July Monthly Dept Meeting 073008</vt:lpstr>
      <vt:lpstr>JVET-AI0096  Fixes for Adaptive Clipping and Sign Prediction</vt:lpstr>
      <vt:lpstr>Contribution overview</vt:lpstr>
      <vt:lpstr>Proposal summary</vt:lpstr>
      <vt:lpstr>Introduction</vt:lpstr>
      <vt:lpstr>Problem</vt:lpstr>
      <vt:lpstr>Proposal summary</vt:lpstr>
      <vt:lpstr>Results - Intra</vt:lpstr>
      <vt:lpstr>Results – Random Access</vt:lpstr>
      <vt:lpstr>Results – Low Delay B</vt:lpstr>
      <vt:lpstr>Algorithm description change</vt:lpstr>
      <vt:lpstr>Algorithm description change</vt:lpstr>
      <vt:lpstr>Proposal summary</vt:lpstr>
      <vt:lpstr>PowerPoint Presentation</vt:lpstr>
    </vt:vector>
  </TitlesOfParts>
  <Company>Sharp Labs of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JVET-AA0110</dc:title>
  <dc:creator>Larry Meixner</dc:creator>
  <dc:description>Letter Paper size
Meets sharp Logo Reqt. 2007</dc:description>
  <cp:lastModifiedBy>Jonatan Samuelsson-Allendes</cp:lastModifiedBy>
  <cp:revision>861</cp:revision>
  <cp:lastPrinted>2012-05-17T23:57:45Z</cp:lastPrinted>
  <dcterms:created xsi:type="dcterms:W3CDTF">2008-07-29T15:54:01Z</dcterms:created>
  <dcterms:modified xsi:type="dcterms:W3CDTF">2024-07-15T06:00:14Z</dcterms:modified>
</cp:coreProperties>
</file>