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56" r:id="rId5"/>
  </p:sldMasterIdLst>
  <p:notesMasterIdLst>
    <p:notesMasterId r:id="rId9"/>
  </p:notesMasterIdLst>
  <p:handoutMasterIdLst>
    <p:handoutMasterId r:id="rId16"/>
  </p:handoutMasterIdLst>
  <p:sldIdLst>
    <p:sldId id="262" r:id="rId6"/>
    <p:sldId id="273" r:id="rId7"/>
    <p:sldId id="279" r:id="rId8"/>
    <p:sldId id="274" r:id="rId10"/>
    <p:sldId id="280" r:id="rId11"/>
    <p:sldId id="282" r:id="rId12"/>
    <p:sldId id="275" r:id="rId13"/>
    <p:sldId id="277" r:id="rId14"/>
    <p:sldId id="261" r:id="rId15"/>
  </p:sldIdLst>
  <p:sldSz cx="9144000" cy="6858000" type="screen4x3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CD"/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709" y="-39"/>
      </p:cViewPr>
      <p:guideLst>
        <p:guide orient="horz" pos="2198"/>
        <p:guide pos="2843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DBB1F30-D4F2-4E95-8CC5-2961C493C95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25176F1-1209-4F30-8B48-CB87B069301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336550" y="2820988"/>
            <a:ext cx="4478338" cy="1343025"/>
          </a:xfrm>
          <a:prstGeom prst="rect">
            <a:avLst/>
          </a:prstGeom>
        </p:spPr>
        <p:txBody>
          <a:bodyPr/>
          <a:lstStyle/>
          <a:p>
            <a:pPr marL="0" lvl="0" indent="0" eaLnBrk="1" hangingPunct="1"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rgbClr val="FFFFFF"/>
                </a:solidFill>
                <a:latin typeface="微软雅黑" panose="020B0503020204020204" charset="-122"/>
              </a:rPr>
              <a:t>单击此处编辑母版文本样式</a:t>
            </a:r>
            <a:endParaRPr lang="zh-CN" altLang="en-US" sz="1400" smtClean="0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3" name="Subtitle 1"/>
          <p:cNvSpPr>
            <a:spLocks noGrp="1"/>
          </p:cNvSpPr>
          <p:nvPr userDrawn="1">
            <p:ph type="subTitle" idx="9"/>
          </p:nvPr>
        </p:nvSpPr>
        <p:spPr>
          <a:xfrm>
            <a:off x="336550" y="1147763"/>
            <a:ext cx="6400800" cy="749300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zh-CN" altLang="en-US" smtClean="0">
                <a:solidFill>
                  <a:srgbClr val="8CC63E"/>
                </a:solidFill>
              </a:rPr>
              <a:t>单击此处编辑母版副标题样式</a:t>
            </a:r>
            <a:endParaRPr lang="en-US" altLang="zh-CN" dirty="0" smtClean="0">
              <a:solidFill>
                <a:srgbClr val="8CC63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 userDrawn="1">
            <p:ph type="ctrTitle" idx="19"/>
          </p:nvPr>
        </p:nvSpPr>
        <p:spPr>
          <a:xfrm>
            <a:off x="336550" y="542925"/>
            <a:ext cx="6400800" cy="592138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chemeClr val="bg1"/>
                </a:solidFill>
              </a:rPr>
              <a:t>单击此处编辑母版标题样式</a:t>
            </a:r>
            <a:endParaRPr lang="en-US" altLang="zh-CN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430338" y="820271"/>
            <a:ext cx="7419975" cy="597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  <a:endParaRPr lang="zh-CN" dirty="0" smtClean="0"/>
          </a:p>
        </p:txBody>
      </p:sp>
      <p:sp>
        <p:nvSpPr>
          <p:cNvPr id="3" name="文本占位符 2"/>
          <p:cNvSpPr>
            <a:spLocks noGrp="1" noChangeArrowheads="1"/>
          </p:cNvSpPr>
          <p:nvPr>
            <p:ph idx="1"/>
          </p:nvPr>
        </p:nvSpPr>
        <p:spPr bwMode="auto">
          <a:xfrm>
            <a:off x="1452563" y="1600200"/>
            <a:ext cx="7397750" cy="4252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 marL="342900" marR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lvl1pPr>
            <a:lvl2pPr marL="742950" marR="0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lvl2pPr>
            <a:lvl3pPr marL="11430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lvl3pPr>
            <a:lvl4pPr marL="16002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lvl4pPr>
            <a:lvl5pPr marL="2057400" marR="0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lvl5pPr>
          </a:lstStyle>
          <a:p>
            <a:pPr marL="342900" marR="0" lvl="0" indent="-3429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lt"/>
                <a:ea typeface="+mj-ea"/>
                <a:cs typeface="+mn-cs"/>
              </a:rPr>
              <a:t>单击此处编辑母版文本样式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j-ea"/>
              <a:cs typeface="+mn-cs"/>
            </a:endParaRPr>
          </a:p>
          <a:p>
            <a:pPr marL="742950" marR="0" lvl="1" indent="-28575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二级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1143000" marR="0" lvl="2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三级</a:t>
            </a:r>
            <a:endParaRPr kumimoji="0" lang="zh-CN" altLang="en-US" sz="16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1600200" marR="0" lvl="3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四级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  <a:p>
            <a:pPr marL="2057400" marR="0" lvl="4" indent="-22860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微软雅黑" panose="020B0503020204020204" charset="-122"/>
              </a:rPr>
              <a:t>五级</a:t>
            </a: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775012"/>
            <a:ext cx="8516938" cy="4424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600200"/>
            <a:ext cx="4168775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600200"/>
            <a:ext cx="4170363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455613"/>
            <a:ext cx="8516938" cy="962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600200"/>
            <a:ext cx="4925919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59506" y="1600200"/>
            <a:ext cx="3390807" cy="4252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1112838" y="2003425"/>
            <a:ext cx="4843462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谢谢</a:t>
            </a:r>
            <a:r>
              <a:rPr lang="en-US" altLang="zh-CN" dirty="0" smtClean="0"/>
              <a:t>!</a:t>
            </a:r>
            <a:endParaRPr lang="zh-CN" altLang="zh-CN" dirty="0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4.jpeg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Size：32-24-pt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5938838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5559425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485140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grpSp>
        <p:nvGrpSpPr>
          <p:cNvPr id="1030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03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7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354138"/>
            <a:ext cx="914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4503738"/>
            <a:ext cx="914400" cy="121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pic>
        <p:nvPicPr>
          <p:cNvPr id="2" name="图片 1" descr="ZTE_logo_CN含色值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745" y="303530"/>
            <a:ext cx="1878330" cy="7131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grpSp>
        <p:nvGrpSpPr>
          <p:cNvPr id="12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3" name="组 6"/>
            <p:cNvGrpSpPr/>
            <p:nvPr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19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0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组 9"/>
            <p:cNvGrpSpPr/>
            <p:nvPr/>
          </p:nvGrpSpPr>
          <p:grpSpPr bwMode="auto">
            <a:xfrm>
              <a:off x="0" y="372963"/>
              <a:ext cx="1198835" cy="254997"/>
              <a:chOff x="0" y="-497"/>
              <a:chExt cx="1198835" cy="254997"/>
            </a:xfrm>
          </p:grpSpPr>
          <p:sp>
            <p:nvSpPr>
              <p:cNvPr id="17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TE-PPT-16x9-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763" y="1716088"/>
            <a:ext cx="9144001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16"/>
          <p:cNvSpPr txBox="1">
            <a:spLocks noChangeArrowheads="1"/>
          </p:cNvSpPr>
          <p:nvPr/>
        </p:nvSpPr>
        <p:spPr bwMode="auto">
          <a:xfrm>
            <a:off x="5059363" y="6564313"/>
            <a:ext cx="2190750" cy="169862"/>
          </a:xfrm>
          <a:prstGeom prst="rect">
            <a:avLst/>
          </a:prstGeom>
          <a:noFill/>
          <a:ln w="9525" cap="flat" cmpd="sng">
            <a:noFill/>
            <a:bevel/>
          </a:ln>
          <a:effectLst/>
        </p:spPr>
        <p:txBody>
          <a:bodyPr lIns="0" tIns="0" rIns="0" bIns="0"/>
          <a:lstStyle/>
          <a:p>
            <a:pPr>
              <a:defRPr/>
            </a:pP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8" name="Rectangle 8"/>
          <p:cNvSpPr>
            <a:spLocks noChangeArrowheads="1"/>
          </p:cNvSpPr>
          <p:nvPr/>
        </p:nvSpPr>
        <p:spPr bwMode="auto">
          <a:xfrm>
            <a:off x="9236075" y="3833813"/>
            <a:ext cx="1360488" cy="1249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Type: 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Size：24-32pt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9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Type</a:t>
            </a:r>
            <a:r>
              <a:rPr lang="zh-CN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：微软雅黑</a:t>
            </a:r>
            <a:endParaRPr lang="zh-CN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Size：18pt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en-US" sz="800" noProof="1">
                <a:solidFill>
                  <a:schemeClr val="bg1"/>
                </a:solidFill>
                <a:latin typeface="Heiti SC Light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Heiti SC Light"/>
              <a:ea typeface="Heiti SC Light"/>
              <a:cs typeface="Heiti SC Light"/>
            </a:endParaRPr>
          </a:p>
        </p:txBody>
      </p:sp>
      <p:sp>
        <p:nvSpPr>
          <p:cNvPr id="6158" name="Slide Number Placeholder 5"/>
          <p:cNvSpPr>
            <a:spLocks noGrp="1" noChangeArrowheads="1"/>
          </p:cNvSpPr>
          <p:nvPr/>
        </p:nvSpPr>
        <p:spPr bwMode="auto">
          <a:xfrm>
            <a:off x="238125" y="6540500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08058874-FB71-43B4-AABD-6FDF89E2EF74}" type="slidenum">
              <a:rPr lang="en-US" sz="80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</a:fld>
            <a:endParaRPr lang="en-US" sz="800"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159" name="TextBox 18"/>
          <p:cNvSpPr txBox="1">
            <a:spLocks noChangeArrowheads="1"/>
          </p:cNvSpPr>
          <p:nvPr/>
        </p:nvSpPr>
        <p:spPr bwMode="auto">
          <a:xfrm>
            <a:off x="8341995" y="215900"/>
            <a:ext cx="640715" cy="405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lang="zh-CN" altLang="en-US" sz="1000" b="1" dirty="0" smtClean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秘密</a:t>
            </a:r>
            <a:r>
              <a:rPr lang="en-US" sz="1000" b="1" dirty="0" smtClean="0">
                <a:solidFill>
                  <a:srgbClr val="404040"/>
                </a:solidFill>
                <a:latin typeface="微软雅黑" panose="020B0503020204020204" charset="-122"/>
                <a:ea typeface="Heiti SC Light"/>
                <a:cs typeface="Heiti SC Light"/>
              </a:rPr>
              <a:t>▲</a:t>
            </a:r>
            <a:endParaRPr lang="en-US" sz="1000" b="1" dirty="0">
              <a:solidFill>
                <a:srgbClr val="404040"/>
              </a:solidFill>
              <a:latin typeface="微软雅黑" panose="020B0503020204020204" charset="-122"/>
              <a:ea typeface="Heiti SC Light"/>
              <a:cs typeface="Heiti SC Light"/>
            </a:endParaRPr>
          </a:p>
        </p:txBody>
      </p:sp>
      <p:sp>
        <p:nvSpPr>
          <p:cNvPr id="308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455613"/>
            <a:ext cx="8516938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单击此处编辑母版标题样式</a:t>
            </a:r>
            <a:endParaRPr lang="zh-CN" dirty="0" smtClean="0"/>
          </a:p>
        </p:txBody>
      </p:sp>
      <p:sp>
        <p:nvSpPr>
          <p:cNvPr id="308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600200"/>
            <a:ext cx="8491538" cy="4252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二级</a:t>
            </a:r>
            <a:endParaRPr lang="zh-CN" dirty="0" smtClean="0"/>
          </a:p>
          <a:p>
            <a:pPr lvl="2"/>
            <a:r>
              <a:rPr lang="zh-CN" dirty="0" smtClean="0"/>
              <a:t>三级</a:t>
            </a:r>
            <a:endParaRPr lang="zh-CN" dirty="0" smtClean="0"/>
          </a:p>
          <a:p>
            <a:pPr lvl="3"/>
            <a:r>
              <a:rPr lang="zh-CN" dirty="0" smtClean="0"/>
              <a:t>四级</a:t>
            </a:r>
            <a:endParaRPr lang="zh-CN" dirty="0" smtClean="0"/>
          </a:p>
          <a:p>
            <a:pPr lvl="4"/>
            <a:r>
              <a:rPr lang="zh-CN" dirty="0" smtClean="0"/>
              <a:t>五级</a:t>
            </a:r>
            <a:endParaRPr lang="zh-CN" dirty="0" smtClean="0"/>
          </a:p>
        </p:txBody>
      </p:sp>
      <p:grpSp>
        <p:nvGrpSpPr>
          <p:cNvPr id="18" name="组 5"/>
          <p:cNvGrpSpPr/>
          <p:nvPr/>
        </p:nvGrpSpPr>
        <p:grpSpPr bwMode="auto">
          <a:xfrm>
            <a:off x="9364663" y="5135563"/>
            <a:ext cx="1392237" cy="1317625"/>
            <a:chOff x="0" y="0"/>
            <a:chExt cx="1392554" cy="989008"/>
          </a:xfrm>
        </p:grpSpPr>
        <p:grpSp>
          <p:nvGrpSpPr>
            <p:cNvPr id="19" name="组 6"/>
            <p:cNvGrpSpPr/>
            <p:nvPr/>
          </p:nvGrpSpPr>
          <p:grpSpPr bwMode="auto">
            <a:xfrm>
              <a:off x="0" y="0"/>
              <a:ext cx="935250" cy="253805"/>
              <a:chOff x="0" y="0"/>
              <a:chExt cx="935250" cy="253805"/>
            </a:xfrm>
          </p:grpSpPr>
          <p:sp>
            <p:nvSpPr>
              <p:cNvPr id="25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805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6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0981"/>
                <a:ext cx="717713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G142, B211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组 9"/>
            <p:cNvGrpSpPr/>
            <p:nvPr/>
          </p:nvGrpSpPr>
          <p:grpSpPr bwMode="auto">
            <a:xfrm>
              <a:off x="0" y="372963"/>
              <a:ext cx="1198835" cy="254997"/>
              <a:chOff x="0" y="-497"/>
              <a:chExt cx="1198835" cy="254997"/>
            </a:xfrm>
          </p:grpSpPr>
          <p:sp>
            <p:nvSpPr>
              <p:cNvPr id="23" name="矩形 14"/>
              <p:cNvSpPr>
                <a:spLocks noChangeArrowheads="1"/>
              </p:cNvSpPr>
              <p:nvPr/>
            </p:nvSpPr>
            <p:spPr bwMode="auto">
              <a:xfrm>
                <a:off x="0" y="-497"/>
                <a:ext cx="254058" cy="254997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4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0484"/>
                <a:ext cx="981298" cy="15013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700" i="1" dirty="0" smtClean="0">
                    <a:solidFill>
                      <a:schemeClr val="bg1"/>
                    </a:solidFill>
                    <a:latin typeface="Times" pitchFamily="2" charset="0"/>
                    <a:cs typeface="Arial" panose="020B0604020202020204" pitchFamily="34" charset="0"/>
                  </a:rPr>
                  <a:t>R154,G202, B60</a:t>
                </a:r>
                <a:endParaRPr lang="zh-CN" alt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矩形 10"/>
            <p:cNvSpPr>
              <a:spLocks noChangeArrowheads="1"/>
            </p:cNvSpPr>
            <p:nvPr/>
          </p:nvSpPr>
          <p:spPr bwMode="auto">
            <a:xfrm>
              <a:off x="0" y="735202"/>
              <a:ext cx="254058" cy="253806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文本框 12"/>
            <p:cNvSpPr txBox="1">
              <a:spLocks noChangeArrowheads="1"/>
            </p:cNvSpPr>
            <p:nvPr/>
          </p:nvSpPr>
          <p:spPr bwMode="auto">
            <a:xfrm>
              <a:off x="217537" y="766183"/>
              <a:ext cx="1175017" cy="150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700" i="1" dirty="0" smtClean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R68,G200, </a:t>
              </a:r>
              <a:r>
                <a:rPr lang="en-US" sz="700" i="1" dirty="0">
                  <a:solidFill>
                    <a:schemeClr val="bg1"/>
                  </a:solidFill>
                  <a:latin typeface="Times" pitchFamily="2" charset="0"/>
                  <a:cs typeface="Arial" panose="020B0604020202020204" pitchFamily="34" charset="0"/>
                </a:rPr>
                <a:t>B245</a:t>
              </a:r>
              <a:endParaRPr lang="zh-CN" altLang="en-US" sz="700" i="1" dirty="0">
                <a:solidFill>
                  <a:schemeClr val="bg1"/>
                </a:solidFill>
                <a:latin typeface="Times" pitchFamily="2" charset="0"/>
                <a:cs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+mn-ea"/>
          <a:ea typeface="+mn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微软雅黑" panose="020B0503020204020204" charset="-122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641985" y="2605405"/>
            <a:ext cx="4883150" cy="1343025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 err="1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Menghu</a:t>
            </a:r>
            <a:r>
              <a:rPr lang="en-US" altLang="zh-CN" sz="1400" b="1" dirty="0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 Jia,</a:t>
            </a:r>
            <a:endParaRPr lang="en-US" altLang="zh-CN" sz="1400" b="1" dirty="0"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Ying Gao,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Yaxian Bai,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Shaowei </a:t>
            </a:r>
            <a:r>
              <a:rPr lang="en-US" altLang="zh-CN" sz="1400" b="1" dirty="0" err="1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Xie</a:t>
            </a: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,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Weihong Niu,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Cheng Huang</a:t>
            </a:r>
            <a:r>
              <a:rPr lang="zh-CN" altLang="en-US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，</a:t>
            </a:r>
            <a:endParaRPr lang="en-US" altLang="zh-CN" sz="1400" b="1" dirty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  <a:p>
            <a:pPr marL="0" indent="0" eaLnBrk="1" hangingPunct="1"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  <a:sym typeface="+mn-ea"/>
              </a:rPr>
              <a:t>(ZTE Corporation)</a:t>
            </a:r>
            <a:endParaRPr lang="en-US" altLang="zh-CN" sz="1400" b="1" dirty="0" smtClean="0">
              <a:solidFill>
                <a:schemeClr val="tx1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124" name="Title 3"/>
          <p:cNvSpPr>
            <a:spLocks noGrp="1"/>
          </p:cNvSpPr>
          <p:nvPr>
            <p:ph type="ctrTitle" idx="4294967295"/>
          </p:nvPr>
        </p:nvSpPr>
        <p:spPr>
          <a:xfrm>
            <a:off x="349250" y="785495"/>
            <a:ext cx="6901815" cy="59245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zh-CN" sz="3600" b="1" dirty="0" smtClean="0">
                <a:solidFill>
                  <a:schemeClr val="bg1"/>
                </a:solidFill>
              </a:rPr>
              <a:t>EE2-related: Block Vector-Guided Chain Motion Vector Prediction</a:t>
            </a:r>
            <a:endParaRPr lang="en-US" altLang="zh-CN" sz="3600" b="1" dirty="0" smtClean="0">
              <a:solidFill>
                <a:schemeClr val="bg1"/>
              </a:solidFill>
            </a:endParaRPr>
          </a:p>
        </p:txBody>
      </p:sp>
      <p:sp>
        <p:nvSpPr>
          <p:cNvPr id="2" name="Title 3"/>
          <p:cNvSpPr>
            <a:spLocks noGrp="1"/>
          </p:cNvSpPr>
          <p:nvPr/>
        </p:nvSpPr>
        <p:spPr>
          <a:xfrm>
            <a:off x="394970" y="296545"/>
            <a:ext cx="6400800" cy="592138"/>
          </a:xfrm>
          <a:prstGeom prst="rect">
            <a:avLst/>
          </a:prstGeom>
        </p:spPr>
        <p:txBody>
          <a:bodyPr/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</a:rPr>
              <a:t>JVET-AI0088</a:t>
            </a:r>
            <a:endParaRPr lang="en-US" altLang="zh-CN" sz="3200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/>
              <a:t>Intruduction</a:t>
            </a:r>
            <a:endParaRPr lang="en-US" altLang="zh-CN" sz="2800" b="1" smtClean="0"/>
          </a:p>
        </p:txBody>
      </p:sp>
      <p:sp>
        <p:nvSpPr>
          <p:cNvPr id="3" name="文本框 2"/>
          <p:cNvSpPr txBox="1"/>
          <p:nvPr/>
        </p:nvSpPr>
        <p:spPr>
          <a:xfrm>
            <a:off x="591820" y="946150"/>
            <a:ext cx="7822565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</a:rPr>
              <a:t>AR-BVP(AF0129)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 :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 an auto relocated block vector prediction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AR-BVP can be derived as a guiding BV plus a BV of reference block, allocated by the guiding BV.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The guided BV comes from the previously constructed IBC merge/AMVP list.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1" indent="457200">
              <a:buFont typeface="Arial" panose="020B0604020202020204" pitchFamily="34" charset="0"/>
              <a:buNone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42" name="Picture 14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45870" y="1971675"/>
            <a:ext cx="5972175" cy="2613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/>
              <a:t>Intruduction</a:t>
            </a:r>
            <a:endParaRPr lang="en-US" altLang="zh-CN" sz="2800" b="1" smtClean="0"/>
          </a:p>
        </p:txBody>
      </p:sp>
      <p:sp>
        <p:nvSpPr>
          <p:cNvPr id="3" name="文本框 2"/>
          <p:cNvSpPr txBox="1"/>
          <p:nvPr/>
        </p:nvSpPr>
        <p:spPr>
          <a:xfrm>
            <a:off x="591820" y="946150"/>
            <a:ext cx="7822565" cy="5384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b="1">
                <a:latin typeface="Times New Roman" panose="02020603050405020304" charset="0"/>
                <a:cs typeface="Times New Roman" panose="02020603050405020304" charset="0"/>
              </a:rPr>
              <a:t>CMVP(AG0073)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 :</a:t>
            </a:r>
            <a:r>
              <a:rPr lang="en-US" altLang="zh-CN" b="1">
                <a:latin typeface="Times New Roman" panose="02020603050405020304" charset="0"/>
                <a:cs typeface="Times New Roman" panose="02020603050405020304" charset="0"/>
              </a:rPr>
              <a:t>  a chained motion vector prediction</a:t>
            </a:r>
            <a:endParaRPr lang="en-US" altLang="zh-CN" b="1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CMVP candidates can be derived as the accumulation of the recursively traced MVs and BVs based on the pre-derived MVs for the inter merge candidate list.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>
                <a:latin typeface="Times New Roman" panose="02020603050405020304" charset="0"/>
                <a:cs typeface="Times New Roman" panose="02020603050405020304" charset="0"/>
                <a:sym typeface="+mn-ea"/>
              </a:rPr>
              <a:t>the pre-derived MVs</a:t>
            </a:r>
            <a:r>
              <a:rPr lang="en-US" altLang="zh-CN">
                <a:latin typeface="Times New Roman" panose="02020603050405020304" charset="0"/>
                <a:cs typeface="Times New Roman" panose="02020603050405020304" charset="0"/>
              </a:rPr>
              <a:t> comes from the previously constructed  inter merge list.</a:t>
            </a: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  <a:p>
            <a:pPr marL="457200" lvl="1" indent="457200">
              <a:buFont typeface="Arial" panose="020B0604020202020204" pitchFamily="34" charset="0"/>
              <a:buNone/>
            </a:pPr>
            <a:endParaRPr lang="en-US" altLang="zh-CN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33" name="図 13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400" y="2223135"/>
            <a:ext cx="5907405" cy="24599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/>
              <a:t>Proposed Method</a:t>
            </a:r>
            <a:endParaRPr lang="en-US" altLang="zh-CN" sz="2800" b="1" smtClean="0"/>
          </a:p>
        </p:txBody>
      </p:sp>
      <p:sp>
        <p:nvSpPr>
          <p:cNvPr id="10" name="文本框 9"/>
          <p:cNvSpPr txBox="1"/>
          <p:nvPr/>
        </p:nvSpPr>
        <p:spPr>
          <a:xfrm>
            <a:off x="611505" y="2327275"/>
            <a:ext cx="82581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en-US" sz="1800" b="1">
                <a:latin typeface="Times New Roman" panose="02020603050405020304" charset="0"/>
                <a:sym typeface="+mn-ea"/>
              </a:rPr>
              <a:t>1. Derive a set of BV candidates.</a:t>
            </a:r>
            <a:endParaRPr lang="en-US" altLang="en-US" sz="1800" b="1">
              <a:latin typeface="Times New Roman" panose="02020603050405020304" charset="0"/>
              <a:sym typeface="+mn-ea"/>
            </a:endParaRPr>
          </a:p>
          <a:p>
            <a:pPr indent="457200"/>
            <a:r>
              <a:rPr lang="en-US" altLang="en-US" sz="1800">
                <a:latin typeface="Times New Roman" panose="02020603050405020304" charset="0"/>
                <a:sym typeface="+mn-ea"/>
              </a:rPr>
              <a:t>BV candidates come from spatially adjacent blocks.</a:t>
            </a:r>
            <a:endParaRPr lang="en-US" altLang="en-US" sz="1800">
              <a:latin typeface="Times New Roman" panose="02020603050405020304" charset="0"/>
              <a:sym typeface="+mn-ea"/>
            </a:endParaRPr>
          </a:p>
          <a:p>
            <a:pPr indent="457200"/>
            <a:r>
              <a:rPr lang="en-US" altLang="en-US" sz="1800">
                <a:latin typeface="Times New Roman" panose="02020603050405020304" charset="0"/>
                <a:sym typeface="+mn-ea"/>
              </a:rPr>
              <a:t>The scanning order is: B1-&gt;A1-&gt;A0-&gt;B0-&gt;B2. The maximum size of BV candidates is 10.</a:t>
            </a:r>
            <a:endParaRPr lang="en-US" altLang="en-US" sz="1800">
              <a:latin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8640" y="1208405"/>
            <a:ext cx="80378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>
                <a:latin typeface="Times New Roman" panose="02020603050405020304" charset="0"/>
                <a:sym typeface="+mn-ea"/>
              </a:rPr>
              <a:t>BVG-CMVP: </a:t>
            </a:r>
            <a:r>
              <a:rPr lang="en-US" sz="1800">
                <a:latin typeface="Times New Roman" panose="02020603050405020304" charset="0"/>
                <a:sym typeface="+mn-ea"/>
              </a:rPr>
              <a:t> a block vector guided chain motion vector prediction</a:t>
            </a:r>
            <a:endParaRPr lang="en-US" sz="1800">
              <a:latin typeface="Times New Roman" panose="02020603050405020304" charset="0"/>
              <a:sym typeface="+mn-ea"/>
            </a:endParaRPr>
          </a:p>
          <a:p>
            <a:pPr lvl="2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BVG-CMVP candidates can be derived as the accumulation of the recursively traced MVs and BVs based on the pre-derived BVs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800">
              <a:latin typeface="Times New Roman" panose="02020603050405020304" charset="0"/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2999740" y="3881755"/>
            <a:ext cx="2520950" cy="22656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" name="文本框 100"/>
          <p:cNvSpPr txBox="1"/>
          <p:nvPr/>
        </p:nvSpPr>
        <p:spPr>
          <a:xfrm>
            <a:off x="1720215" y="612457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ctr"/>
            <a:r>
              <a:rPr lang="en-US" sz="1400" b="0" i="1">
                <a:solidFill>
                  <a:srgbClr val="44546A"/>
                </a:solidFill>
                <a:latin typeface="Times New Roman" panose="02020603050405020304" charset="0"/>
                <a:cs typeface="Calibri" panose="020F0502020204030204" pitchFamily="34" charset="0"/>
              </a:rPr>
              <a:t>Figure 1 </a:t>
            </a:r>
            <a:r>
              <a:rPr lang="en-US" sz="1400" b="0" i="1">
                <a:solidFill>
                  <a:srgbClr val="44546A"/>
                </a:solidFill>
                <a:latin typeface="Times New Roman" panose="02020603050405020304" charset="0"/>
              </a:rPr>
              <a:t>the position of </a:t>
            </a:r>
            <a:r>
              <a:rPr lang="en-US" sz="1400" b="0" i="1">
                <a:solidFill>
                  <a:srgbClr val="44546A"/>
                </a:solidFill>
                <a:latin typeface="Times New Roman" panose="02020603050405020304" charset="0"/>
                <a:cs typeface="Calibri" panose="020F0502020204030204" pitchFamily="34" charset="0"/>
              </a:rPr>
              <a:t>spatially adjacent blocks</a:t>
            </a:r>
            <a:r>
              <a:rPr lang="en-US" sz="1400" b="0" i="1">
                <a:solidFill>
                  <a:srgbClr val="44546A"/>
                </a:solidFill>
                <a:latin typeface="Times New Roman" panose="02020603050405020304" charset="0"/>
              </a:rPr>
              <a:t>.</a:t>
            </a:r>
            <a:endParaRPr lang="en-US" altLang="en-US" sz="1400" b="0" i="1">
              <a:solidFill>
                <a:srgbClr val="44546A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/>
              <a:t>Proposed Method</a:t>
            </a:r>
            <a:endParaRPr lang="en-US" altLang="zh-CN" sz="2800" b="1" smtClean="0"/>
          </a:p>
        </p:txBody>
      </p:sp>
      <p:sp>
        <p:nvSpPr>
          <p:cNvPr id="10" name="文本框 9"/>
          <p:cNvSpPr txBox="1"/>
          <p:nvPr/>
        </p:nvSpPr>
        <p:spPr>
          <a:xfrm>
            <a:off x="592455" y="1170940"/>
            <a:ext cx="825817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en-US" sz="1800" b="1">
                <a:latin typeface="Times New Roman" panose="02020603050405020304" charset="0"/>
                <a:sym typeface="+mn-ea"/>
              </a:rPr>
              <a:t>2. Using the derived BVs as the guiding vector, derive BVG-CMVP candidates.</a:t>
            </a:r>
            <a:endParaRPr lang="en-US" altLang="en-US" sz="1800" b="1">
              <a:latin typeface="Times New Roman" panose="02020603050405020304" charset="0"/>
              <a:sym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800">
                <a:latin typeface="Times New Roman" panose="02020603050405020304" charset="0"/>
                <a:sym typeface="+mn-ea"/>
              </a:rPr>
              <a:t>Similar to CMVP, but with the difference of using pre-derived BV as the guiding vector.</a:t>
            </a:r>
            <a:endParaRPr lang="en-US" altLang="en-US" sz="1800">
              <a:latin typeface="Times New Roman" panose="02020603050405020304" charset="0"/>
              <a:sym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sz="1800">
              <a:latin typeface="Times New Roman" panose="02020603050405020304" charset="0"/>
              <a:sym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800">
                <a:latin typeface="Times New Roman" panose="02020603050405020304" charset="0"/>
                <a:sym typeface="+mn-ea"/>
              </a:rPr>
              <a:t>In this contribution, the recursive depth is only 1.</a:t>
            </a:r>
            <a:endParaRPr lang="en-US" altLang="en-US" sz="1800">
              <a:latin typeface="Times New Roman" panose="02020603050405020304" charset="0"/>
              <a:sym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sz="1800">
              <a:latin typeface="Times New Roman" panose="02020603050405020304" charset="0"/>
              <a:sym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800">
                <a:latin typeface="Times New Roman" panose="02020603050405020304" charset="0"/>
                <a:sym typeface="+mn-ea"/>
              </a:rPr>
              <a:t>Specifically, a BVG-CMVP is obtained by adding an </a:t>
            </a: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guiding</a:t>
            </a:r>
            <a:r>
              <a:rPr lang="en-US" altLang="en-US" sz="1800">
                <a:latin typeface="Times New Roman" panose="02020603050405020304" charset="0"/>
                <a:sym typeface="+mn-ea"/>
              </a:rPr>
              <a:t> BV and a MV </a:t>
            </a: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of reference block, allocated by the guiding BV.</a:t>
            </a:r>
            <a:endParaRPr lang="en-US" altLang="en-US" sz="1800">
              <a:latin typeface="Times New Roman" panose="02020603050405020304" charset="0"/>
              <a:sym typeface="+mn-ea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977265" y="3708400"/>
            <a:ext cx="7488555" cy="2309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" name="文本框 101"/>
          <p:cNvSpPr txBox="1"/>
          <p:nvPr/>
        </p:nvSpPr>
        <p:spPr>
          <a:xfrm>
            <a:off x="1199515" y="5949950"/>
            <a:ext cx="7043420" cy="5461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marL="0" indent="0" algn="ctr"/>
            <a:r>
              <a:rPr lang="en-US" sz="1600" b="0" i="1">
                <a:solidFill>
                  <a:srgbClr val="44546A"/>
                </a:solidFill>
                <a:latin typeface="Times New Roman" panose="02020603050405020304" charset="0"/>
                <a:cs typeface="Calibri" panose="020F0502020204030204" pitchFamily="34" charset="0"/>
              </a:rPr>
              <a:t>Figure </a:t>
            </a:r>
            <a:r>
              <a:rPr lang="en-US" sz="1600" b="0" i="1">
                <a:solidFill>
                  <a:srgbClr val="44546A"/>
                </a:solidFill>
                <a:latin typeface="Times New Roman" panose="02020603050405020304" charset="0"/>
              </a:rPr>
              <a:t>2</a:t>
            </a:r>
            <a:r>
              <a:rPr lang="en-US" sz="1600" b="0" i="1">
                <a:solidFill>
                  <a:srgbClr val="44546A"/>
                </a:solidFill>
                <a:latin typeface="Times New Roman" panose="02020603050405020304" charset="0"/>
                <a:cs typeface="Calibri" panose="020F0502020204030204" pitchFamily="34" charset="0"/>
              </a:rPr>
              <a:t> An example of derivation of CMVP candidate.</a:t>
            </a:r>
            <a:endParaRPr lang="en-US" altLang="en-US" sz="1600" b="0" i="1">
              <a:solidFill>
                <a:srgbClr val="44546A"/>
              </a:solidFill>
              <a:latin typeface="Times New Roman" panose="0202060305040502030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b="1" smtClean="0"/>
              <a:t>Proposed Method</a:t>
            </a:r>
            <a:endParaRPr lang="en-US" altLang="zh-CN" sz="2800" b="1" smtClean="0"/>
          </a:p>
        </p:txBody>
      </p:sp>
      <p:sp>
        <p:nvSpPr>
          <p:cNvPr id="10" name="文本框 9"/>
          <p:cNvSpPr txBox="1"/>
          <p:nvPr/>
        </p:nvSpPr>
        <p:spPr>
          <a:xfrm>
            <a:off x="592455" y="1170940"/>
            <a:ext cx="82581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en-US" sz="1800" b="1">
                <a:latin typeface="Times New Roman" panose="02020603050405020304" charset="0"/>
                <a:sym typeface="+mn-ea"/>
              </a:rPr>
              <a:t>2. Using the derived BVs as the guiding vector, derive BVG-CMVP candidates.</a:t>
            </a:r>
            <a:endParaRPr lang="en-US" altLang="en-US" sz="1800" b="1">
              <a:latin typeface="Times New Roman" panose="02020603050405020304" charset="0"/>
              <a:sym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sz="1800">
              <a:latin typeface="Times New Roman" panose="02020603050405020304" charset="0"/>
              <a:sym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1800">
                <a:latin typeface="Times New Roman" panose="02020603050405020304" charset="0"/>
                <a:sym typeface="+mn-ea"/>
              </a:rPr>
              <a:t>When deriving BVG-CMVP, the existence of MV all five positions corresponding to the current block pointed by the guided BV will be checked.</a:t>
            </a:r>
            <a:endParaRPr lang="en-US" altLang="en-US" sz="1800">
              <a:latin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2618105" y="2369820"/>
            <a:ext cx="3011805" cy="1867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文本框 102"/>
          <p:cNvSpPr txBox="1"/>
          <p:nvPr/>
        </p:nvSpPr>
        <p:spPr>
          <a:xfrm>
            <a:off x="1781810" y="423735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ctr"/>
            <a:r>
              <a:rPr lang="en-US" sz="1400" b="0" i="1">
                <a:solidFill>
                  <a:srgbClr val="44546A"/>
                </a:solidFill>
                <a:latin typeface="Times New Roman" panose="02020603050405020304" charset="0"/>
                <a:cs typeface="Calibri" panose="020F0502020204030204" pitchFamily="34" charset="0"/>
              </a:rPr>
              <a:t>Figure </a:t>
            </a:r>
            <a:r>
              <a:rPr lang="en-US" sz="1400" b="0" i="1">
                <a:solidFill>
                  <a:srgbClr val="44546A"/>
                </a:solidFill>
                <a:latin typeface="Times New Roman" panose="02020603050405020304" charset="0"/>
              </a:rPr>
              <a:t>3</a:t>
            </a:r>
            <a:r>
              <a:rPr lang="en-US" sz="1400" b="0" i="1">
                <a:solidFill>
                  <a:srgbClr val="44546A"/>
                </a:solidFill>
                <a:latin typeface="Times New Roman" panose="02020603050405020304" charset="0"/>
                <a:cs typeface="Calibri" panose="020F0502020204030204" pitchFamily="34" charset="0"/>
              </a:rPr>
              <a:t> </a:t>
            </a:r>
            <a:r>
              <a:rPr lang="en-US" sz="1400" b="0" i="1">
                <a:solidFill>
                  <a:srgbClr val="44546A"/>
                </a:solidFill>
                <a:latin typeface="Times New Roman" panose="02020603050405020304" charset="0"/>
              </a:rPr>
              <a:t>An example of Reference source of tracing MVs relocated by guided BV</a:t>
            </a:r>
            <a:r>
              <a:rPr lang="en-US" sz="1400" b="0" i="1">
                <a:solidFill>
                  <a:srgbClr val="44546A"/>
                </a:solidFill>
                <a:latin typeface="Times New Roman" panose="02020603050405020304" charset="0"/>
                <a:cs typeface="Calibri" panose="020F0502020204030204" pitchFamily="34" charset="0"/>
              </a:rPr>
              <a:t>.</a:t>
            </a:r>
            <a:endParaRPr lang="en-US" altLang="en-US" sz="1400" b="0" i="1">
              <a:solidFill>
                <a:srgbClr val="44546A"/>
              </a:solidFill>
              <a:latin typeface="Times New Roman" panose="0202060305040502030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2455" y="4806950"/>
            <a:ext cx="82581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en-US" sz="1800" b="1">
                <a:latin typeface="Times New Roman" panose="02020603050405020304" charset="0"/>
                <a:sym typeface="+mn-ea"/>
              </a:rPr>
              <a:t>3. Insert BVG-CMVP candidates after CMVP candidate in inter merge candidate list.</a:t>
            </a:r>
            <a:endParaRPr lang="en-US" altLang="en-US" sz="1800" b="1">
              <a:latin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Results</a:t>
            </a:r>
            <a:endParaRPr lang="en-US" altLang="zh-CN" dirty="0" smtClean="0"/>
          </a:p>
        </p:txBody>
      </p:sp>
      <p:graphicFrame>
        <p:nvGraphicFramePr>
          <p:cNvPr id="2" name="表格 1"/>
          <p:cNvGraphicFramePr/>
          <p:nvPr/>
        </p:nvGraphicFramePr>
        <p:xfrm>
          <a:off x="502920" y="1599565"/>
          <a:ext cx="534098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50"/>
                <a:gridCol w="666750"/>
                <a:gridCol w="666750"/>
                <a:gridCol w="666750"/>
                <a:gridCol w="666750"/>
                <a:gridCol w="666750"/>
                <a:gridCol w="666750"/>
                <a:gridCol w="673100"/>
              </a:tblGrid>
              <a:tr h="19558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Random Access Main 10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Over ECM13.0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Y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U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V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EncT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DecT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EncVmPeak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DecVmPeak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A1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#VALUE!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#VALUE!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#VALUE!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#DIV/0!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#DIV/0!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#DIV/0!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#DIV/0!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A2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#VALUE!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#VALUE!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#VALUE!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#DIV/0!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#DIV/0!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#DIV/0!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#DIV/0!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5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B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0.00%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-0.03%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-0.08%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99.7%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99.8%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C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-0.01%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0.02%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0.12%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100.2%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99.7%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107.8%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E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Overall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#VALUE!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#VALUE!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#VALUE!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#DIV/0!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#DIV/0!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#DIV/0!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#DIV/0!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D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0.01%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-0.02%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0.04%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100.2%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99.5%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100.1%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100.7%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F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0.00%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-0.05%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-0.03%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100.2%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97.7%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99.8%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99.9%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TGM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-0.03%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-0.02%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-0.02%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99.5%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96.7%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99.5%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99.8%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/>
          <p:nvPr/>
        </p:nvGraphicFramePr>
        <p:xfrm>
          <a:off x="502920" y="3946525"/>
          <a:ext cx="534098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6750"/>
                <a:gridCol w="666750"/>
                <a:gridCol w="666750"/>
                <a:gridCol w="666750"/>
                <a:gridCol w="666750"/>
                <a:gridCol w="666750"/>
                <a:gridCol w="666750"/>
                <a:gridCol w="673100"/>
              </a:tblGrid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Low delay B Main 10 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Over ECM13.0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Y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U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V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EncT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DecT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EncVmPeak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DecVmPeak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A1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A2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B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-0.06%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-0.31%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0.17%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100.2%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99.1%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C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-0.04%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-0.12%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-0.50%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99.7%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99.8%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E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-0.05%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0.27%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0.39%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101.1%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100.7%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99.8%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100.1%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Overall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-0.05%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-0.10%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0.00%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100.3%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99.7%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99.9%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D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-0.04%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-0.89%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-0.64%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99.8%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103.4%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99.8%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F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-0.23%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0.35%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-0.23%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100.6%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100.2%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99.8%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99.9%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Class TGM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-0.20%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-0.07%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0.02%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100.6%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99.0%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99.9%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charset="-122"/>
                        </a:rPr>
                        <a:t>101.5%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charset="-122"/>
                      </a:endParaRPr>
                    </a:p>
                  </a:txBody>
                  <a:tcPr marL="12700" marR="12700" marT="12700" vert="horz" anchor="ctr" anchorCtr="0">
                    <a:lnL>
                      <a:noFill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052185" y="1599565"/>
            <a:ext cx="2861310" cy="43821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/>
              <a:t>It should be noted that after cross</a:t>
            </a:r>
            <a:r>
              <a:rPr lang="en-US" altLang="zh-CN"/>
              <a:t>check</a:t>
            </a:r>
            <a:r>
              <a:rPr lang="zh-CN" altLang="en-US"/>
              <a:t> by KDDI, it was found that in RA mode, there is inconsistency in the encoding and decoding of QP22 and 27 in the slide show sequence.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With the help of KDDI, the bug has been fixed. 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Based on current testing, </a:t>
            </a:r>
            <a:r>
              <a:rPr lang="zh-CN" altLang="en-US" b="1"/>
              <a:t>AI0088+bugfix </a:t>
            </a:r>
            <a:r>
              <a:rPr lang="zh-CN" altLang="en-US"/>
              <a:t>will not affect the results of other LDB sequences.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3375" y="896620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600" b="1">
                <a:sym typeface="+mn-ea"/>
              </a:rPr>
              <a:t>Anchor: ECM13.0</a:t>
            </a:r>
            <a:endParaRPr lang="en-US" sz="1600" b="1">
              <a:sym typeface="+mn-ea"/>
            </a:endParaRPr>
          </a:p>
          <a:p>
            <a:r>
              <a:rPr lang="en-US" sz="1600" b="1">
                <a:sym typeface="+mn-ea"/>
              </a:rPr>
              <a:t>Test      : AI0088</a:t>
            </a:r>
            <a:endParaRPr lang="en-US" sz="1600" b="1"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Conclusion</a:t>
            </a:r>
            <a:endParaRPr lang="en-US" altLang="zh-CN" dirty="0" smtClean="0"/>
          </a:p>
        </p:txBody>
      </p:sp>
      <p:sp>
        <p:nvSpPr>
          <p:cNvPr id="2" name="文本框 1"/>
          <p:cNvSpPr txBox="1"/>
          <p:nvPr/>
        </p:nvSpPr>
        <p:spPr>
          <a:xfrm>
            <a:off x="537210" y="1417955"/>
            <a:ext cx="81102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It is proposed </a:t>
            </a: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</a:rPr>
              <a:t>that a block vector guided chain motion vector prediction(BVG-CMVP).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It is suggested to investigate in the next round of EE2.</a:t>
            </a:r>
            <a:endParaRPr lang="en-US" altLang="zh-CN" sz="1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800">
              <a:latin typeface="Times New Roman" panose="02020603050405020304" charset="0"/>
              <a:cs typeface="Times New Roman" panose="0202060305040502030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</a:rPr>
              <a:t>Thanks </a:t>
            </a: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KDDI and </a:t>
            </a: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</a:rPr>
              <a:t>Peking University for cros</a:t>
            </a:r>
            <a:r>
              <a:rPr lang="en-US" altLang="zh-CN" sz="1800">
                <a:latin typeface="Times New Roman" panose="02020603050405020304" charset="0"/>
                <a:cs typeface="Times New Roman" panose="02020603050405020304" charset="0"/>
                <a:sym typeface="+mn-ea"/>
              </a:rPr>
              <a:t>s-checking.</a:t>
            </a:r>
            <a:endParaRPr lang="zh-CN" altLang="en-US" sz="18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800" dirty="0" smtClean="0">
                <a:solidFill>
                  <a:schemeClr val="bg1"/>
                </a:solidFill>
              </a:rPr>
              <a:t>THANK YOU</a:t>
            </a:r>
            <a:r>
              <a:rPr lang="zh-CN" altLang="en-US" sz="4800" dirty="0" smtClean="0"/>
              <a:t>！</a:t>
            </a:r>
            <a:endParaRPr lang="en-US" altLang="zh-CN" sz="4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机密-4X3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5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5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ZTE-机密-4X3</Template>
  <TotalTime>0</TotalTime>
  <Words>3720</Words>
  <Application>WPS 演示</Application>
  <PresentationFormat>全屏显示(4:3)</PresentationFormat>
  <Paragraphs>437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Heiti SC Light</vt:lpstr>
      <vt:lpstr>微软雅黑</vt:lpstr>
      <vt:lpstr>Times</vt:lpstr>
      <vt:lpstr>Calibri</vt:lpstr>
      <vt:lpstr>Arial Unicode MS</vt:lpstr>
      <vt:lpstr>Times New Roman</vt:lpstr>
      <vt:lpstr>Arial</vt:lpstr>
      <vt:lpstr>Arial Unicode MS</vt:lpstr>
      <vt:lpstr>ZTE-机密-4X3</vt:lpstr>
      <vt:lpstr>目录</vt:lpstr>
      <vt:lpstr>正文</vt:lpstr>
      <vt:lpstr>封底</vt:lpstr>
      <vt:lpstr>EE2-related: Block Vector-Guided Chain Motion Vector Prediction</vt:lpstr>
      <vt:lpstr>Intruduction</vt:lpstr>
      <vt:lpstr>Intruduction</vt:lpstr>
      <vt:lpstr>Proposed Method</vt:lpstr>
      <vt:lpstr>Proposed Method</vt:lpstr>
      <vt:lpstr>Proposed Method</vt:lpstr>
      <vt:lpstr>Results</vt:lpstr>
      <vt:lpstr>Conclusion</vt:lpstr>
      <vt:lpstr>THANK YOU！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贾梦虎10332089</cp:lastModifiedBy>
  <cp:revision>38</cp:revision>
  <dcterms:created xsi:type="dcterms:W3CDTF">2015-08-10T08:42:00Z</dcterms:created>
  <dcterms:modified xsi:type="dcterms:W3CDTF">2024-07-12T18:04:53Z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A61E21D7E3B44750A31D3DED808F4DFD</vt:lpwstr>
  </property>
</Properties>
</file>