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5" r:id="rId2"/>
    <p:sldId id="262" r:id="rId3"/>
    <p:sldId id="268" r:id="rId4"/>
    <p:sldId id="270" r:id="rId5"/>
    <p:sldId id="266" r:id="rId6"/>
    <p:sldId id="267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957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6370" autoAdjust="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2" d="100"/>
          <a:sy n="52" d="100"/>
        </p:scale>
        <p:origin x="286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2024/7/5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040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2656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DCAEF3-2FE9-4E7A-9654-2F9F5D29C984}" type="datetime1">
              <a:rPr lang="ja-JP" altLang="en-US" smtClean="0">
                <a:latin typeface="HGPｺﾞｼｯｸM" panose="020B0600000000000000" pitchFamily="50" charset="-128"/>
              </a:rPr>
              <a:pPr/>
              <a:t>2024/7/5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98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44D8984-AA42-45E4-8983-9A2054881900}" type="datetime1">
              <a:rPr lang="ja-JP" altLang="en-US" smtClean="0"/>
              <a:t>2024/7/5</a:t>
            </a:fld>
            <a:endParaRPr lang="ja-JP" altLang="en-US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1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8615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68BAD66-5485-4BF5-88CF-01CF8CEDDAD3}" type="datetime1">
              <a:rPr lang="ja-JP" altLang="en-US" smtClean="0"/>
              <a:t>2024/7/5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3433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8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A6B0F656-4EE4-4163-B9C3-DDD4915C9549}" type="datetime1">
              <a:rPr lang="ja-JP" altLang="en-US" smtClean="0"/>
              <a:t>2024/7/5</a:t>
            </a:fld>
            <a:endParaRPr lang="ja-JP" altLang="en-US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650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82DA5B-CFED-4EA9-A9CF-51D6B7194673}" type="datetime1">
              <a:rPr lang="ja-JP" altLang="en-US" smtClean="0">
                <a:latin typeface="HGPｺﾞｼｯｸM" panose="020B0600000000000000" pitchFamily="50" charset="-128"/>
              </a:rPr>
              <a:pPr/>
              <a:t>2024/7/5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4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79AB4D3F-2AE4-467C-9678-D47D57DA8B15}" type="datetime1">
              <a:rPr lang="ja-JP" altLang="en-US" smtClean="0"/>
              <a:t>2024/7/5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767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34031DBB-3291-48BB-BC28-17084E3E4F7C}" type="datetime1">
              <a:rPr lang="ja-JP" altLang="en-US" smtClean="0"/>
              <a:t>2024/7/5</a:t>
            </a:fld>
            <a:endParaRPr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3094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="1" baseline="0">
                <a:solidFill>
                  <a:schemeClr val="tx1"/>
                </a:solidFill>
              </a:defRPr>
            </a:lvl1pPr>
          </a:lstStyle>
          <a:p>
            <a:r>
              <a:rPr lang="en-US" altLang="ja-JP" dirty="0"/>
              <a:t>JVT-</a:t>
            </a:r>
            <a:r>
              <a:rPr lang="en-US" altLang="ja-JP" dirty="0" err="1"/>
              <a:t>Af</a:t>
            </a:r>
            <a:r>
              <a:rPr lang="ja-JP" altLang="en-US" dirty="0"/>
              <a:t>ｘｘｘｘ</a:t>
            </a:r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505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F8B608F-4DEC-4D1D-B141-E614FF5669E8}" type="datetime1">
              <a:rPr lang="ja-JP" altLang="en-US" smtClean="0"/>
              <a:t>2024/7/5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49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1A58DF4-246C-48C1-B3B6-DF06CB441F9A}" type="datetime1">
              <a:rPr lang="ja-JP" altLang="en-US" smtClean="0"/>
              <a:t>2024/7/5</a:t>
            </a:fld>
            <a:endParaRPr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013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4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あり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6" y="2772000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0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C05EB7AA-217B-4EAE-BEC9-43341D9BD9B2}" type="datetime1">
              <a:rPr lang="ja-JP" altLang="en-US" smtClean="0"/>
              <a:pPr/>
              <a:t>2024/7/5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dirty="0"/>
              <a:t>Confidential 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>
              <a:latin typeface="HGｺﾞｼｯｸM" panose="020B0609000000000000" pitchFamily="49" charset="-128"/>
              <a:ea typeface="HGｺﾞｼｯｸM" panose="020B0609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279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5" r:id="rId3"/>
    <p:sldLayoutId id="2147483654" r:id="rId4"/>
    <p:sldLayoutId id="2147483650" r:id="rId5"/>
    <p:sldLayoutId id="2147483652" r:id="rId6"/>
    <p:sldLayoutId id="2147483653" r:id="rId7"/>
    <p:sldLayoutId id="2147483658" r:id="rId8"/>
    <p:sldLayoutId id="2147483667" r:id="rId9"/>
    <p:sldLayoutId id="2147483659" r:id="rId10"/>
    <p:sldLayoutId id="2147483660" r:id="rId11"/>
    <p:sldLayoutId id="2147483656" r:id="rId12"/>
    <p:sldLayoutId id="214748365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7D0338-6734-4194-84C4-13115B110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40167"/>
            <a:ext cx="12191999" cy="1008000"/>
          </a:xfrm>
        </p:spPr>
        <p:txBody>
          <a:bodyPr>
            <a:noAutofit/>
          </a:bodyPr>
          <a:lstStyle/>
          <a:p>
            <a:r>
              <a:rPr lang="en-CA" altLang="ja-JP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ja-JP" altLang="ja-JP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on-EE2:</a:t>
            </a:r>
            <a:r>
              <a:rPr lang="en-CA" altLang="ja-JP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Disabling the combination of TIMD-ISP </a:t>
            </a:r>
            <a:br>
              <a:rPr lang="en-CA" altLang="ja-JP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altLang="ja-JP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TIMD-MRL</a:t>
            </a:r>
            <a:endParaRPr kumimoji="1" lang="ja-JP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A59CDF-4B19-416F-9426-1EDB06CB21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15999" y="3806833"/>
            <a:ext cx="5760000" cy="288000"/>
          </a:xfrm>
        </p:spPr>
        <p:txBody>
          <a:bodyPr/>
          <a:lstStyle/>
          <a:p>
            <a:r>
              <a:rPr kumimoji="1" lang="en-US" altLang="ja-JP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Sharp Corporation</a:t>
            </a:r>
            <a:endParaRPr kumimoji="1" lang="ja-JP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7869D38-F1B0-4714-980B-ECDC7ABBEA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15999" y="4517833"/>
            <a:ext cx="5760000" cy="1422000"/>
          </a:xfrm>
        </p:spPr>
        <p:txBody>
          <a:bodyPr/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Zheming Fan</a:t>
            </a:r>
          </a:p>
          <a:p>
            <a: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Takeshi </a:t>
            </a:r>
            <a:r>
              <a:rPr lang="en-US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Chujoh</a:t>
            </a:r>
            <a:b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Tomohiro </a:t>
            </a:r>
            <a:r>
              <a:rPr lang="en-US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Ikai</a:t>
            </a:r>
            <a:endParaRPr lang="en-US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16C6130B-A3F5-4023-A962-111A94E85DB9}"/>
              </a:ext>
            </a:extLst>
          </p:cNvPr>
          <p:cNvSpPr txBox="1">
            <a:spLocks/>
          </p:cNvSpPr>
          <p:nvPr/>
        </p:nvSpPr>
        <p:spPr>
          <a:xfrm>
            <a:off x="3215999" y="1673833"/>
            <a:ext cx="5760000" cy="288000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4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JVET-AI0080</a:t>
            </a:r>
            <a:endParaRPr lang="ja-JP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899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(test1)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1292235"/>
            <a:ext cx="5016932" cy="4728737"/>
          </a:xfrm>
        </p:spPr>
        <p:txBody>
          <a:bodyPr>
            <a:noAutofit/>
          </a:bodyPr>
          <a:lstStyle/>
          <a:p>
            <a:pPr hangingPunct="0"/>
            <a:r>
              <a:rPr lang="en-CA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suggests disabling the combination of TIMD and ISP (</a:t>
            </a:r>
            <a:r>
              <a:rPr lang="en-CA" altLang="ja-JP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TIMD-ISP</a:t>
            </a:r>
            <a:r>
              <a:rPr lang="en-CA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and the combination of TIMD and MR</a:t>
            </a:r>
            <a:r>
              <a:rPr lang="en-US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CA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CA" altLang="ja-JP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TIMD-MRL</a:t>
            </a:r>
            <a:r>
              <a:rPr lang="en-CA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in the current ECM.</a:t>
            </a:r>
          </a:p>
          <a:p>
            <a:pPr hangingPunct="0"/>
            <a:endParaRPr lang="en-CA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CA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altLang="ja-JP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0.03%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loss for </a:t>
            </a:r>
            <a:r>
              <a:rPr lang="en-US" altLang="ja-JP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3%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EncT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reduction.</a:t>
            </a:r>
          </a:p>
          <a:p>
            <a:pPr marL="285750" indent="-285750"/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from 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reducing RDO tests in encoder.</a:t>
            </a:r>
          </a:p>
          <a:p>
            <a:pPr marL="285750" indent="-285750"/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timd_flag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true, no further encoding or decoding operations will be performed on the corresponding flags for ISP and MRL.</a:t>
            </a:r>
            <a:endParaRPr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CA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1294" y="6575565"/>
            <a:ext cx="2743200" cy="216000"/>
          </a:xfrm>
        </p:spPr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JVET-AI0080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kumimoji="1" lang="ja-JP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14920D32-7EC6-48B3-8983-93C4277F6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819373"/>
              </p:ext>
            </p:extLst>
          </p:nvPr>
        </p:nvGraphicFramePr>
        <p:xfrm>
          <a:off x="5446643" y="870148"/>
          <a:ext cx="6472960" cy="5553075"/>
        </p:xfrm>
        <a:graphic>
          <a:graphicData uri="http://schemas.openxmlformats.org/drawingml/2006/table">
            <a:tbl>
              <a:tblPr/>
              <a:tblGrid>
                <a:gridCol w="814402">
                  <a:extLst>
                    <a:ext uri="{9D8B030D-6E8A-4147-A177-3AD203B41FA5}">
                      <a16:colId xmlns:a16="http://schemas.microsoft.com/office/drawing/2014/main" val="3829645941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619186663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1786358213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1967193362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3863928636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1580991881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1004147384"/>
                    </a:ext>
                  </a:extLst>
                </a:gridCol>
                <a:gridCol w="818244">
                  <a:extLst>
                    <a:ext uri="{9D8B030D-6E8A-4147-A177-3AD203B41FA5}">
                      <a16:colId xmlns:a16="http://schemas.microsoft.com/office/drawing/2014/main" val="2983939294"/>
                    </a:ext>
                  </a:extLst>
                </a:gridCol>
              </a:tblGrid>
              <a:tr h="19204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2289841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752239"/>
                  </a:ext>
                </a:extLst>
              </a:tr>
              <a:tr h="37459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759876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97.5%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0350368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544081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104.7%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077703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98.5%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302823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97.4%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627062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2395523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97.7%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9426802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98.0%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352597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63594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075058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859442"/>
                  </a:ext>
                </a:extLst>
              </a:tr>
              <a:tr h="37459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29949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981752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205754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487164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7708100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6487622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649877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291923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9792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(test2)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400" y="1256867"/>
            <a:ext cx="4981602" cy="4074790"/>
          </a:xfrm>
        </p:spPr>
        <p:txBody>
          <a:bodyPr>
            <a:noAutofit/>
          </a:bodyPr>
          <a:lstStyle/>
          <a:p>
            <a:pPr hangingPunct="0"/>
            <a:r>
              <a:rPr lang="en-CA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test1, the number of RDO required in the encoder is reduced. Based on test1, test2 suggests using other intra modes to replace TIMD-ISP and TIMD-MREF in the RDO list.</a:t>
            </a:r>
          </a:p>
          <a:p>
            <a:pPr hangingPunct="0"/>
            <a:endParaRPr lang="en-CA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altLang="ja-JP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0.07%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gain without change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EncT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DecT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/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Gain come from using good candidates to replace bad candidates in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rdo_list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/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Averagely the number of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rdo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tests remain same.</a:t>
            </a:r>
          </a:p>
          <a:p>
            <a:pPr marL="285750" indent="-285750"/>
            <a:endParaRPr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CA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1294" y="6575565"/>
            <a:ext cx="2743200" cy="216000"/>
          </a:xfrm>
        </p:spPr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JVET-AI0080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kumimoji="1" lang="ja-JP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4DF99F39-6B86-4539-966E-B73BD768D4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79642"/>
              </p:ext>
            </p:extLst>
          </p:nvPr>
        </p:nvGraphicFramePr>
        <p:xfrm>
          <a:off x="5481472" y="877038"/>
          <a:ext cx="6438128" cy="5553075"/>
        </p:xfrm>
        <a:graphic>
          <a:graphicData uri="http://schemas.openxmlformats.org/drawingml/2006/table">
            <a:tbl>
              <a:tblPr/>
              <a:tblGrid>
                <a:gridCol w="810019">
                  <a:extLst>
                    <a:ext uri="{9D8B030D-6E8A-4147-A177-3AD203B41FA5}">
                      <a16:colId xmlns:a16="http://schemas.microsoft.com/office/drawing/2014/main" val="1879723465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1821404902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3299698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2806382662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3137830633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1417559782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1182008169"/>
                    </a:ext>
                  </a:extLst>
                </a:gridCol>
                <a:gridCol w="813841">
                  <a:extLst>
                    <a:ext uri="{9D8B030D-6E8A-4147-A177-3AD203B41FA5}">
                      <a16:colId xmlns:a16="http://schemas.microsoft.com/office/drawing/2014/main" val="1573519177"/>
                    </a:ext>
                  </a:extLst>
                </a:gridCol>
              </a:tblGrid>
              <a:tr h="19403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360203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2238139"/>
                  </a:ext>
                </a:extLst>
              </a:tr>
              <a:tr h="36516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090574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844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433082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205766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43651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27655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3703699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643005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121371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065709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836406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339642"/>
                  </a:ext>
                </a:extLst>
              </a:tr>
              <a:tr h="36516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65684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33373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73055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937575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59759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099806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270446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930559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58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8365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C0C957-8C40-46A0-B3A0-5B806D024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(test2: </a:t>
            </a:r>
            <a:r>
              <a:rPr lang="en-US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rdo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list generation)</a:t>
            </a:r>
            <a:endParaRPr kumimoji="1" lang="ja-JP" altLang="en-US" dirty="0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D6CD22-FD11-42BF-BF51-1B6E11057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JVT-AI0080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55283A4-6C70-4D19-9060-3DBFDF1D7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z="2000" b="1" smtClean="0"/>
              <a:t>4</a:t>
            </a:fld>
            <a:endParaRPr kumimoji="1" lang="ja-JP" altLang="en-US" sz="2000" b="1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8D4D2B17-5265-4C0B-A0B7-F91F2AF578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368759"/>
              </p:ext>
            </p:extLst>
          </p:nvPr>
        </p:nvGraphicFramePr>
        <p:xfrm>
          <a:off x="318675" y="840444"/>
          <a:ext cx="10063575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261">
                  <a:extLst>
                    <a:ext uri="{9D8B030D-6E8A-4147-A177-3AD203B41FA5}">
                      <a16:colId xmlns:a16="http://schemas.microsoft.com/office/drawing/2014/main" val="2576183513"/>
                    </a:ext>
                  </a:extLst>
                </a:gridCol>
                <a:gridCol w="1710589">
                  <a:extLst>
                    <a:ext uri="{9D8B030D-6E8A-4147-A177-3AD203B41FA5}">
                      <a16:colId xmlns:a16="http://schemas.microsoft.com/office/drawing/2014/main" val="3591748169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4207285028"/>
                    </a:ext>
                  </a:extLst>
                </a:gridCol>
                <a:gridCol w="1885950">
                  <a:extLst>
                    <a:ext uri="{9D8B030D-6E8A-4147-A177-3AD203B41FA5}">
                      <a16:colId xmlns:a16="http://schemas.microsoft.com/office/drawing/2014/main" val="3811279753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2896645189"/>
                    </a:ext>
                  </a:extLst>
                </a:gridCol>
                <a:gridCol w="1771650">
                  <a:extLst>
                    <a:ext uri="{9D8B030D-6E8A-4147-A177-3AD203B41FA5}">
                      <a16:colId xmlns:a16="http://schemas.microsoft.com/office/drawing/2014/main" val="2782254478"/>
                    </a:ext>
                  </a:extLst>
                </a:gridCol>
              </a:tblGrid>
              <a:tr h="3441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ECM13</a:t>
                      </a:r>
                      <a:endParaRPr kumimoji="1" lang="ja-JP" alt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Proposal (test2)</a:t>
                      </a:r>
                      <a:endParaRPr kumimoji="1" lang="ja-JP" alt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402544"/>
                  </a:ext>
                </a:extLst>
              </a:tr>
              <a:tr h="3441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Adding method</a:t>
                      </a:r>
                      <a:endParaRPr kumimoji="1" lang="ja-JP" altLang="en-US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rdoListNum</a:t>
                      </a:r>
                      <a:endParaRPr kumimoji="1" lang="ja-JP" altLang="en-US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intraTools</a:t>
                      </a:r>
                      <a:endParaRPr kumimoji="1" lang="ja-JP" altLang="en-US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 algn="ctr"/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rdoListNum</a:t>
                      </a:r>
                      <a:endParaRPr kumimoji="1" lang="ja-JP" altLang="en-US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intraTools</a:t>
                      </a:r>
                      <a:endParaRPr kumimoji="1" lang="ja-JP" altLang="en-US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382701"/>
                  </a:ext>
                </a:extLst>
              </a:tr>
              <a:tr h="430238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update()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+ n (n is determined by </a:t>
                      </a:r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n (n is determined by </a:t>
                      </a:r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127830"/>
                  </a:ext>
                </a:extLst>
              </a:tr>
              <a:tr h="1118618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Angular mode, planar(</a:t>
                      </a:r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Hor,Ver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Angular mode+-1,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TMRL,</a:t>
                      </a:r>
                    </a:p>
                    <a:p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intraTMP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MIP,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Angular mode, planar(</a:t>
                      </a:r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Hor,Ver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Angular mode+-1,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TMRL,</a:t>
                      </a:r>
                    </a:p>
                    <a:p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intraTMP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MIP,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3808901"/>
                  </a:ext>
                </a:extLst>
              </a:tr>
              <a:tr h="430238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(derives by </a:t>
                      </a:r>
                      <a:r>
                        <a:rPr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reduceHadCandList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(derives by </a:t>
                      </a:r>
                      <a:r>
                        <a:rPr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reduceHadCandList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199305"/>
                  </a:ext>
                </a:extLst>
              </a:tr>
              <a:tr h="430238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SGPM,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EIP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SGPM,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EIP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55694"/>
                  </a:ext>
                </a:extLst>
              </a:tr>
              <a:tr h="258143">
                <a:tc rowSpan="5">
                  <a:txBody>
                    <a:bodyPr/>
                    <a:lstStyle/>
                    <a:p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Push_back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mpm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+2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mpm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96513803"/>
                  </a:ext>
                </a:extLst>
              </a:tr>
              <a:tr h="430238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u+2+1+1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DIMD,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OBIC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+2+1+1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DIMD,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OBIC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3087335"/>
                  </a:ext>
                </a:extLst>
              </a:tr>
              <a:tr h="258143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u+2+1+1+1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+2+1+1+1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3869665"/>
                  </a:ext>
                </a:extLst>
              </a:tr>
              <a:tr h="602333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u+2+1+1+1+k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Combinations</a:t>
                      </a:r>
                    </a:p>
                    <a:p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isp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mrl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u+2+1+1+1+k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Combinations</a:t>
                      </a:r>
                    </a:p>
                    <a:p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isp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mrl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734678"/>
                  </a:ext>
                </a:extLst>
              </a:tr>
              <a:tr h="258143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u+2+1+1+1+k+I</a:t>
                      </a:r>
                      <a:r>
                        <a:rPr kumimoji="1" lang="ja-JP" altLang="en-US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(u+5+k+I)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ISP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+2+1+1+1+I (u+k+5+I)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ISP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425462"/>
                  </a:ext>
                </a:extLst>
              </a:tr>
            </a:tbl>
          </a:graphicData>
        </a:graphic>
      </p:graphicFrame>
      <p:sp>
        <p:nvSpPr>
          <p:cNvPr id="8" name="矢印: 右 7">
            <a:extLst>
              <a:ext uri="{FF2B5EF4-FFF2-40B4-BE49-F238E27FC236}">
                <a16:creationId xmlns:a16="http://schemas.microsoft.com/office/drawing/2014/main" id="{11C7E4F5-ACBA-4A88-A407-1992219E1F0C}"/>
              </a:ext>
            </a:extLst>
          </p:cNvPr>
          <p:cNvSpPr/>
          <p:nvPr/>
        </p:nvSpPr>
        <p:spPr>
          <a:xfrm>
            <a:off x="5189552" y="3606944"/>
            <a:ext cx="973123" cy="6878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EE085355-CA26-4591-AC8C-145FDB5E2F83}"/>
              </a:ext>
            </a:extLst>
          </p:cNvPr>
          <p:cNvCxnSpPr>
            <a:cxnSpLocks/>
          </p:cNvCxnSpPr>
          <p:nvPr/>
        </p:nvCxnSpPr>
        <p:spPr>
          <a:xfrm>
            <a:off x="6632324" y="5428707"/>
            <a:ext cx="3738693" cy="61239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01734235-BEC4-4294-9845-D4E564986368}"/>
              </a:ext>
            </a:extLst>
          </p:cNvPr>
          <p:cNvCxnSpPr>
            <a:cxnSpLocks/>
          </p:cNvCxnSpPr>
          <p:nvPr/>
        </p:nvCxnSpPr>
        <p:spPr>
          <a:xfrm flipV="1">
            <a:off x="6643557" y="5409556"/>
            <a:ext cx="3738693" cy="61239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吹き出し: 左矢印 2">
            <a:extLst>
              <a:ext uri="{FF2B5EF4-FFF2-40B4-BE49-F238E27FC236}">
                <a16:creationId xmlns:a16="http://schemas.microsoft.com/office/drawing/2014/main" id="{697DB1C4-8130-4817-8A78-537935D497CB}"/>
              </a:ext>
            </a:extLst>
          </p:cNvPr>
          <p:cNvSpPr/>
          <p:nvPr/>
        </p:nvSpPr>
        <p:spPr>
          <a:xfrm>
            <a:off x="10447941" y="4951828"/>
            <a:ext cx="1428624" cy="1420837"/>
          </a:xfrm>
          <a:prstGeom prst="leftArrowCallou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59574C"/>
              </a:solidFill>
              <a:latin typeface="HGSｺﾞｼｯｸM" panose="020B0600000000000000" pitchFamily="50" charset="-128"/>
              <a:ea typeface="HGSｺﾞｼｯｸM" panose="020B06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79EB0C9-65FA-4538-BBAD-C7FCB6C871E1}"/>
              </a:ext>
            </a:extLst>
          </p:cNvPr>
          <p:cNvSpPr txBox="1"/>
          <p:nvPr/>
        </p:nvSpPr>
        <p:spPr>
          <a:xfrm>
            <a:off x="10904073" y="5292914"/>
            <a:ext cx="10879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Reducing k </a:t>
            </a:r>
          </a:p>
          <a:p>
            <a:r>
              <a:rPr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candidates</a:t>
            </a:r>
          </a:p>
          <a:p>
            <a:r>
              <a:rPr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in</a:t>
            </a:r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400" b="1" dirty="0" err="1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rdo</a:t>
            </a:r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list</a:t>
            </a:r>
            <a:endParaRPr kumimoji="1" lang="ja-JP" altLang="en-US" sz="1400" b="1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1" name="吹き出し: 左矢印 10">
            <a:extLst>
              <a:ext uri="{FF2B5EF4-FFF2-40B4-BE49-F238E27FC236}">
                <a16:creationId xmlns:a16="http://schemas.microsoft.com/office/drawing/2014/main" id="{A798BDF3-C3CB-4047-9213-6BB18E6A4518}"/>
              </a:ext>
            </a:extLst>
          </p:cNvPr>
          <p:cNvSpPr/>
          <p:nvPr/>
        </p:nvSpPr>
        <p:spPr>
          <a:xfrm>
            <a:off x="10482585" y="1038665"/>
            <a:ext cx="1393979" cy="1420837"/>
          </a:xfrm>
          <a:prstGeom prst="leftArrowCallou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59574C"/>
              </a:solidFill>
              <a:latin typeface="HGSｺﾞｼｯｸM" panose="020B0600000000000000" pitchFamily="50" charset="-128"/>
              <a:ea typeface="HGSｺﾞｼｯｸM" panose="020B06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6708162-4636-4FD2-AD31-ECF5FCFDCFFC}"/>
              </a:ext>
            </a:extLst>
          </p:cNvPr>
          <p:cNvSpPr txBox="1"/>
          <p:nvPr/>
        </p:nvSpPr>
        <p:spPr>
          <a:xfrm>
            <a:off x="10938718" y="1379751"/>
            <a:ext cx="10879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Adding</a:t>
            </a:r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k </a:t>
            </a:r>
          </a:p>
          <a:p>
            <a:r>
              <a:rPr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candidates</a:t>
            </a:r>
          </a:p>
          <a:p>
            <a:r>
              <a:rPr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in</a:t>
            </a:r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400" b="1" dirty="0" err="1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rdo</a:t>
            </a:r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list</a:t>
            </a:r>
            <a:endParaRPr kumimoji="1" lang="ja-JP" altLang="en-US" sz="1400" b="1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6107087A-52A5-46A1-8C14-B41F0FA5C99A}"/>
              </a:ext>
            </a:extLst>
          </p:cNvPr>
          <p:cNvCxnSpPr>
            <a:stCxn id="11" idx="2"/>
            <a:endCxn id="3" idx="0"/>
          </p:cNvCxnSpPr>
          <p:nvPr/>
        </p:nvCxnSpPr>
        <p:spPr>
          <a:xfrm flipH="1">
            <a:off x="11412426" y="2459502"/>
            <a:ext cx="11255" cy="2492326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366A128-8CCE-488F-B53F-4CB09B3BBF57}"/>
              </a:ext>
            </a:extLst>
          </p:cNvPr>
          <p:cNvSpPr txBox="1"/>
          <p:nvPr/>
        </p:nvSpPr>
        <p:spPr>
          <a:xfrm>
            <a:off x="10480341" y="3304562"/>
            <a:ext cx="1524681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Remain same</a:t>
            </a:r>
          </a:p>
          <a:p>
            <a:r>
              <a:rPr lang="en-US" altLang="ja-JP" dirty="0" err="1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Rdo</a:t>
            </a:r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tests</a:t>
            </a:r>
            <a:endParaRPr kumimoji="1"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6" name="テキスト プレースホルダー 11">
            <a:extLst>
              <a:ext uri="{FF2B5EF4-FFF2-40B4-BE49-F238E27FC236}">
                <a16:creationId xmlns:a16="http://schemas.microsoft.com/office/drawing/2014/main" id="{6E8E5EF2-D9A3-4FCF-B1EB-600666C2090D}"/>
              </a:ext>
            </a:extLst>
          </p:cNvPr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83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773723"/>
            <a:ext cx="11668305" cy="5825077"/>
          </a:xfrm>
        </p:spPr>
        <p:txBody>
          <a:bodyPr>
            <a:noAutofit/>
          </a:bodyPr>
          <a:lstStyle/>
          <a:p>
            <a:pPr marL="0" indent="0" hangingPunct="0">
              <a:buNone/>
            </a:pP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includes two tests:</a:t>
            </a:r>
            <a:endParaRPr lang="ja-JP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1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hangingPunct="0">
              <a:buNone/>
            </a:pP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XX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AI , XX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RA. </a:t>
            </a:r>
          </a:p>
          <a:p>
            <a:pPr marL="0" indent="0" hangingPunct="0">
              <a:buNone/>
            </a:pP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By disabling two TIMD-related combinations to achieve a reduction in encoding time, the average result is a 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0.03% </a:t>
            </a:r>
            <a:r>
              <a:rPr lang="en-CA" altLang="ja-JP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loss for a 3% </a:t>
            </a:r>
            <a:r>
              <a:rPr lang="en-CA" altLang="ja-JP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EncT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reduction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ja-JP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2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hangingPunct="0">
              <a:buNone/>
            </a:pP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AI , XX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RA. </a:t>
            </a:r>
          </a:p>
          <a:p>
            <a:pPr marL="0" indent="0" hangingPunct="0">
              <a:buNone/>
            </a:pP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Based on Test 1, using other intra modes to replace TIMD-ISP and TIMD-MREF in the RDO list, the result is a 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0.07% </a:t>
            </a:r>
            <a:r>
              <a:rPr lang="en-CA" altLang="ja-JP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gain without changing </a:t>
            </a:r>
            <a:r>
              <a:rPr lang="en-CA" altLang="ja-JP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EncT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CA" altLang="ja-JP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DecT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CA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oppo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crosschecking.</a:t>
            </a:r>
            <a:endParaRPr lang="ja-JP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1294" y="6566400"/>
            <a:ext cx="2743200" cy="216000"/>
          </a:xfrm>
        </p:spPr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JVET-AI0080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z="2000" b="1" smtClean="0"/>
              <a:t>5</a:t>
            </a:fld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9378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1">
            <a:extLst>
              <a:ext uri="{FF2B5EF4-FFF2-40B4-BE49-F238E27FC236}">
                <a16:creationId xmlns:a16="http://schemas.microsoft.com/office/drawing/2014/main" id="{2236E8F9-B653-4634-89A7-C86258D39FB6}"/>
              </a:ext>
            </a:extLst>
          </p:cNvPr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977329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3014</TotalTime>
  <Words>1283</Words>
  <Application>Microsoft Office PowerPoint</Application>
  <PresentationFormat>ワイド画面</PresentationFormat>
  <Paragraphs>395</Paragraphs>
  <Slides>6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9" baseType="lpstr">
      <vt:lpstr>(日本語用のフォントを使用)</vt:lpstr>
      <vt:lpstr>HGPｺﾞｼｯｸE</vt:lpstr>
      <vt:lpstr>HGPｺﾞｼｯｸM</vt:lpstr>
      <vt:lpstr>HGSｺﾞｼｯｸM</vt:lpstr>
      <vt:lpstr>HGｺﾞｼｯｸM</vt:lpstr>
      <vt:lpstr>ＭＳ Ｐゴシック</vt:lpstr>
      <vt:lpstr>源ノ角ゴシック JP Normal</vt:lpstr>
      <vt:lpstr>Arial</vt:lpstr>
      <vt:lpstr>Calibri</vt:lpstr>
      <vt:lpstr>Source Sans Pro Black</vt:lpstr>
      <vt:lpstr>Tahoma</vt:lpstr>
      <vt:lpstr>Times New Roman</vt:lpstr>
      <vt:lpstr>Be Original.テーマ</vt:lpstr>
      <vt:lpstr>Non-EE2: Disabling the combination of TIMD-ISP  and TIMD-MRL</vt:lpstr>
      <vt:lpstr>Proposal (test1)</vt:lpstr>
      <vt:lpstr>Proposal (test2)</vt:lpstr>
      <vt:lpstr>Proposal (test2: rdo list generation)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范哲銘/研究員</cp:lastModifiedBy>
  <cp:revision>162</cp:revision>
  <dcterms:created xsi:type="dcterms:W3CDTF">2017-02-21T01:46:25Z</dcterms:created>
  <dcterms:modified xsi:type="dcterms:W3CDTF">2024-07-05T07:56:06Z</dcterms:modified>
</cp:coreProperties>
</file>