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430" r:id="rId2"/>
    <p:sldId id="1784" r:id="rId3"/>
    <p:sldId id="1798" r:id="rId4"/>
    <p:sldId id="1790" r:id="rId5"/>
    <p:sldId id="1794" r:id="rId6"/>
    <p:sldId id="1480" r:id="rId7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0C67E9-2891-FC07-DE69-E914B1F93FE1}" name="태식 이" initials="태이" userId="489a8a06052d64f2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승원 정" initials="승정" lastIdx="2" clrIdx="0">
    <p:extLst>
      <p:ext uri="{19B8F6BF-5375-455C-9EA6-DF929625EA0E}">
        <p15:presenceInfo xmlns:p15="http://schemas.microsoft.com/office/powerpoint/2012/main" userId="e548da2964146125" providerId="Windows Live"/>
      </p:ext>
    </p:extLst>
  </p:cmAuthor>
  <p:cmAuthor id="2" name="Seonjae Kim" initials="SK" lastIdx="1" clrIdx="1">
    <p:extLst>
      <p:ext uri="{19B8F6BF-5375-455C-9EA6-DF929625EA0E}">
        <p15:presenceInfo xmlns:p15="http://schemas.microsoft.com/office/powerpoint/2012/main" userId="0803cd45d2e987ae" providerId="Windows Live"/>
      </p:ext>
    </p:extLst>
  </p:cmAuthor>
  <p:cmAuthor id="3" name="KimSeonjae" initials="K" lastIdx="2" clrIdx="2">
    <p:extLst>
      <p:ext uri="{19B8F6BF-5375-455C-9EA6-DF929625EA0E}">
        <p15:presenceInfo xmlns:p15="http://schemas.microsoft.com/office/powerpoint/2012/main" userId="KimSeonja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FFFF"/>
    <a:srgbClr val="D6DCE5"/>
    <a:srgbClr val="ED7D31"/>
    <a:srgbClr val="B8E986"/>
    <a:srgbClr val="7F7F7F"/>
    <a:srgbClr val="92D050"/>
    <a:srgbClr val="F294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4" autoAdjust="0"/>
    <p:restoredTop sz="94744" autoAdjust="0"/>
  </p:normalViewPr>
  <p:slideViewPr>
    <p:cSldViewPr snapToGrid="0">
      <p:cViewPr varScale="1">
        <p:scale>
          <a:sx n="62" d="100"/>
          <a:sy n="62" d="100"/>
        </p:scale>
        <p:origin x="102" y="7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36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0870E55-5661-41C3-A594-0AFFC432E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F798CD-A01B-4AE6-BCEB-8381FE7A77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C7E11-66C6-4707-AB37-F820B13AC0C1}" type="datetimeFigureOut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DB49F57-4574-4948-8F54-C0F1AC33E3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339637A-33F3-4FDA-BB2D-BC509DBF1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7033E-CB25-46AC-A218-7CA3D7979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24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2FAA0-1E8F-4417-859D-8B47F8C297E3}" type="datetimeFigureOut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5103D-9746-47AD-9526-29F74208C727}" type="slidenum">
              <a:rPr lang="ko-KR" altLang="en-US" smtClean="0"/>
              <a:pPr/>
              <a:t>‹#›</a:t>
            </a:fld>
            <a:r>
              <a:rPr lang="en-US" altLang="ko-KR" dirty="0"/>
              <a:t>/15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2017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F83F-81D8-4042-B1ED-AFFC3D49C953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487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1C24-CDE9-40CB-AA7E-06827C1C85AC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36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2"/>
          <p:cNvSpPr>
            <a:spLocks noGrp="1"/>
          </p:cNvSpPr>
          <p:nvPr>
            <p:ph type="pic" sz="quarter" idx="13"/>
          </p:nvPr>
        </p:nvSpPr>
        <p:spPr>
          <a:xfrm>
            <a:off x="1200448" y="0"/>
            <a:ext cx="6816080" cy="6858000"/>
          </a:xfrm>
          <a:prstGeom prst="chevron">
            <a:avLst/>
          </a:prstGeom>
          <a:noFill/>
        </p:spPr>
        <p:txBody>
          <a:bodyPr/>
          <a:lstStyle/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2024-07-06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90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1B28B-2797-4138-B09B-79A5F08C6DF2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5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6BD70-17D5-4BDC-ABD4-DC515E793B68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25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C60-9A4D-4A82-B3E5-1890798E4528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62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>
            <a:sp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05C9EA0-F3EB-4658-9D68-F7689CD4E560}"/>
              </a:ext>
            </a:extLst>
          </p:cNvPr>
          <p:cNvCxnSpPr/>
          <p:nvPr userDrawn="1"/>
        </p:nvCxnSpPr>
        <p:spPr>
          <a:xfrm>
            <a:off x="0" y="0"/>
            <a:ext cx="164131" cy="155416"/>
          </a:xfrm>
          <a:prstGeom prst="line">
            <a:avLst/>
          </a:prstGeom>
          <a:ln w="19050">
            <a:solidFill>
              <a:srgbClr val="182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546BD8FE-E512-426A-8BF2-98AE5B48A1CD}"/>
              </a:ext>
            </a:extLst>
          </p:cNvPr>
          <p:cNvSpPr/>
          <p:nvPr userDrawn="1"/>
        </p:nvSpPr>
        <p:spPr>
          <a:xfrm>
            <a:off x="182616" y="759237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2215094-C2E9-45D3-8D9C-46A2E1B27FC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6263" y="884432"/>
            <a:ext cx="11659915" cy="1641731"/>
          </a:xfrm>
        </p:spPr>
        <p:txBody>
          <a:bodyPr>
            <a:sp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§"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3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FEE53617-1A92-9B9E-236E-949B5B2566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10266034" y="155416"/>
            <a:ext cx="1780320" cy="46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4D796E-3847-50BF-54D6-ED8A205E911E}"/>
              </a:ext>
            </a:extLst>
          </p:cNvPr>
          <p:cNvSpPr txBox="1"/>
          <p:nvPr userDrawn="1"/>
        </p:nvSpPr>
        <p:spPr>
          <a:xfrm>
            <a:off x="8181543" y="239640"/>
            <a:ext cx="1725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JVET-AI0076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83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CDD3C-F3BD-436C-AF8A-B5986AB055C6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27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1DA2-3464-4BB8-88A7-9E35CECBDE3C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9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9AA42-A6FC-45C7-9502-EB578C80619D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B32A9-6C25-42F3-8DC8-46039D791D4A}" type="datetime1">
              <a:rPr lang="ko-KR" altLang="en-US" smtClean="0"/>
              <a:t>2024-07-06</a:t>
            </a:fld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D9FA9DA-2E4B-4D2F-9970-2DD2D9D0C698}"/>
              </a:ext>
            </a:extLst>
          </p:cNvPr>
          <p:cNvSpPr txBox="1">
            <a:spLocks/>
          </p:cNvSpPr>
          <p:nvPr userDrawn="1"/>
        </p:nvSpPr>
        <p:spPr>
          <a:xfrm>
            <a:off x="11313962" y="6484641"/>
            <a:ext cx="878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145EC69-459C-4E03-9C92-09D3804A6FF1}" type="slidenum">
              <a:rPr lang="ko-KR" altLang="en-US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/6</a:t>
            </a:r>
            <a:endParaRPr lang="en-US" altLang="ko-KR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9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sjkim@donga-ispl.kr" TargetMode="External"/><Relationship Id="rId2" Type="http://schemas.openxmlformats.org/officeDocument/2006/relationships/hyperlink" Target="mailto:tslee@donga-ispl.kr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hyperlink" Target="mailto:dsjun@dau.ac.kr" TargetMode="External"/><Relationship Id="rId4" Type="http://schemas.openxmlformats.org/officeDocument/2006/relationships/hyperlink" Target="mailto:bjpark@donga-ispl.k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C15A1B2-5BE8-4B0A-BCCB-6299FA4D7E49}"/>
              </a:ext>
            </a:extLst>
          </p:cNvPr>
          <p:cNvSpPr/>
          <p:nvPr/>
        </p:nvSpPr>
        <p:spPr>
          <a:xfrm>
            <a:off x="831850" y="3672841"/>
            <a:ext cx="105283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71904E-413B-E6EB-11B6-0A94DBB24FA7}"/>
              </a:ext>
            </a:extLst>
          </p:cNvPr>
          <p:cNvSpPr txBox="1"/>
          <p:nvPr/>
        </p:nvSpPr>
        <p:spPr>
          <a:xfrm>
            <a:off x="4847490" y="2488397"/>
            <a:ext cx="2343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JVET-AI0076</a:t>
            </a:r>
            <a:endParaRPr lang="ko-KR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014B6-14A0-1A3C-5FB7-1DD277173877}"/>
              </a:ext>
            </a:extLst>
          </p:cNvPr>
          <p:cNvSpPr txBox="1"/>
          <p:nvPr/>
        </p:nvSpPr>
        <p:spPr>
          <a:xfrm>
            <a:off x="0" y="3029194"/>
            <a:ext cx="12187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AhG12: The Modification of BV Candidate List Construction</a:t>
            </a:r>
            <a:endParaRPr lang="ko-KR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C56C6-B542-0554-4F29-A69A5F859CA9}"/>
              </a:ext>
            </a:extLst>
          </p:cNvPr>
          <p:cNvSpPr txBox="1"/>
          <p:nvPr/>
        </p:nvSpPr>
        <p:spPr>
          <a:xfrm>
            <a:off x="2998591" y="4065114"/>
            <a:ext cx="6194837" cy="872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Taesik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Lee,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Seonjae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Kim,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Byeongju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Park,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Dongho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Lee, 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Jeongil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Seo, and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Jun (Dong-A University)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87CA20F-333E-3EAE-8FEC-B07C5EBFB7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5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01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Introduction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94" y="884432"/>
            <a:ext cx="12110613" cy="1622239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In ECM-13.0, BV candidate list is constructed for </a:t>
            </a:r>
            <a:r>
              <a:rPr lang="en-US" altLang="ko-KR" sz="2000" dirty="0" err="1">
                <a:latin typeface="+mj-lt"/>
              </a:rPr>
              <a:t>DIMD</a:t>
            </a:r>
            <a:r>
              <a:rPr lang="en-US" altLang="ko-KR" sz="2000" dirty="0">
                <a:latin typeface="+mj-lt"/>
              </a:rPr>
              <a:t>, </a:t>
            </a:r>
            <a:r>
              <a:rPr lang="en-US" altLang="ko-KR" sz="2000" dirty="0" err="1">
                <a:latin typeface="+mj-lt"/>
              </a:rPr>
              <a:t>OBIC</a:t>
            </a:r>
            <a:r>
              <a:rPr lang="en-US" altLang="ko-KR" sz="2000" dirty="0">
                <a:latin typeface="+mj-lt"/>
              </a:rPr>
              <a:t>, </a:t>
            </a:r>
            <a:r>
              <a:rPr lang="en-US" altLang="ko-KR" sz="2000" dirty="0" err="1">
                <a:latin typeface="+mj-lt"/>
              </a:rPr>
              <a:t>SGPM</a:t>
            </a:r>
            <a:r>
              <a:rPr lang="en-US" altLang="ko-KR" sz="2000" dirty="0">
                <a:latin typeface="+mj-lt"/>
              </a:rPr>
              <a:t>, and </a:t>
            </a:r>
            <a:r>
              <a:rPr lang="en-US" altLang="ko-KR" sz="2000" dirty="0" err="1">
                <a:latin typeface="+mj-lt"/>
              </a:rPr>
              <a:t>IntraTMP</a:t>
            </a:r>
            <a:r>
              <a:rPr lang="en-US" altLang="ko-KR" sz="2000" dirty="0">
                <a:latin typeface="+mj-lt"/>
              </a:rPr>
              <a:t> tools.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The BV candidate list is composed of adjacent spatial candidate blocks and non-adjacent spatial candidate blocks.</a:t>
            </a:r>
            <a:endParaRPr lang="en-US" altLang="ko-KR" sz="1400" dirty="0">
              <a:latin typeface="+mj-lt"/>
            </a:endParaRP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Adjacent spatial candidate blocks: 5 blocks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Non-adjacent spatial candidate blocks: 18 blocks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9E99FA4-8F03-BC5F-9A4E-E1CEF35206FB}"/>
              </a:ext>
            </a:extLst>
          </p:cNvPr>
          <p:cNvGrpSpPr/>
          <p:nvPr/>
        </p:nvGrpSpPr>
        <p:grpSpPr>
          <a:xfrm>
            <a:off x="2037500" y="3706633"/>
            <a:ext cx="1983907" cy="1983907"/>
            <a:chOff x="2130793" y="3494200"/>
            <a:chExt cx="1441885" cy="1441885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779F0E5-1177-F1BE-474D-7D5DAD0263FD}"/>
                </a:ext>
              </a:extLst>
            </p:cNvPr>
            <p:cNvSpPr/>
            <p:nvPr/>
          </p:nvSpPr>
          <p:spPr>
            <a:xfrm>
              <a:off x="2486230" y="3849637"/>
              <a:ext cx="1086448" cy="10864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Current CU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3773884D-D676-9CB4-A1EC-8020966E7011}"/>
                </a:ext>
              </a:extLst>
            </p:cNvPr>
            <p:cNvSpPr/>
            <p:nvPr/>
          </p:nvSpPr>
          <p:spPr>
            <a:xfrm>
              <a:off x="2130793" y="3849637"/>
              <a:ext cx="355437" cy="35543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0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F881B05B-4E28-E2B7-B375-D2DEBD5531FA}"/>
                </a:ext>
              </a:extLst>
            </p:cNvPr>
            <p:cNvSpPr/>
            <p:nvPr/>
          </p:nvSpPr>
          <p:spPr>
            <a:xfrm>
              <a:off x="2486230" y="3494200"/>
              <a:ext cx="355437" cy="35543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4D6915A-93FC-6294-AEA4-A2D8E02CFA2D}"/>
                </a:ext>
              </a:extLst>
            </p:cNvPr>
            <p:cNvSpPr/>
            <p:nvPr/>
          </p:nvSpPr>
          <p:spPr>
            <a:xfrm>
              <a:off x="2840181" y="3494200"/>
              <a:ext cx="355437" cy="35543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4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BC5A38-1709-F449-5556-77CE6D7F1374}"/>
                </a:ext>
              </a:extLst>
            </p:cNvPr>
            <p:cNvSpPr/>
            <p:nvPr/>
          </p:nvSpPr>
          <p:spPr>
            <a:xfrm>
              <a:off x="2130793" y="3494200"/>
              <a:ext cx="355437" cy="35543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2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F1CD8C19-5E58-45AB-2D0A-32E188E8896E}"/>
                </a:ext>
              </a:extLst>
            </p:cNvPr>
            <p:cNvSpPr/>
            <p:nvPr/>
          </p:nvSpPr>
          <p:spPr>
            <a:xfrm>
              <a:off x="2130793" y="4205074"/>
              <a:ext cx="355437" cy="35543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3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89F81D1E-4CC4-7C5B-F73F-7E874D86A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240" y="2574437"/>
            <a:ext cx="4132466" cy="374203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810C114-7EE9-A7DC-A360-EF0906D6FFC8}"/>
              </a:ext>
            </a:extLst>
          </p:cNvPr>
          <p:cNvSpPr txBox="1"/>
          <p:nvPr/>
        </p:nvSpPr>
        <p:spPr>
          <a:xfrm>
            <a:off x="1258777" y="6408828"/>
            <a:ext cx="3541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&lt;Adjacent spatial candidate blocks&gt;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180230-C754-060F-E3B8-566D78B79483}"/>
              </a:ext>
            </a:extLst>
          </p:cNvPr>
          <p:cNvSpPr txBox="1"/>
          <p:nvPr/>
        </p:nvSpPr>
        <p:spPr>
          <a:xfrm>
            <a:off x="7250983" y="6408828"/>
            <a:ext cx="3951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&lt;Non-adjacent spatial candidate blocks&gt;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011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02</a:t>
            </a:r>
            <a:r>
              <a:rPr lang="en-US" altLang="ko-KR" sz="2800" b="1" dirty="0"/>
              <a:t> </a:t>
            </a:r>
            <a:r>
              <a:rPr lang="en-US" altLang="ko-KR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896527" cy="1595052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In this contribution, we propose modified adjacent spatial candidate blocks in the BV candidate list construction.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Adjacent spatial candidate blocks: 5 blocks </a:t>
            </a:r>
            <a:r>
              <a:rPr lang="en-US" altLang="ko-KR" sz="1800" dirty="0">
                <a:latin typeface="+mj-lt"/>
                <a:sym typeface="Wingdings" panose="05000000000000000000" pitchFamily="2" charset="2"/>
              </a:rPr>
              <a:t></a:t>
            </a:r>
            <a:r>
              <a:rPr lang="en-US" altLang="ko-KR" sz="1800" b="1" dirty="0">
                <a:solidFill>
                  <a:srgbClr val="0000FF"/>
                </a:solidFill>
                <a:latin typeface="+mj-lt"/>
                <a:sym typeface="Wingdings" panose="05000000000000000000" pitchFamily="2" charset="2"/>
              </a:rPr>
              <a:t> 13 blocks</a:t>
            </a:r>
            <a:endParaRPr lang="en-US" altLang="ko-KR" sz="1800" b="1" dirty="0">
              <a:solidFill>
                <a:srgbClr val="0000FF"/>
              </a:solidFill>
              <a:latin typeface="+mj-lt"/>
            </a:endParaRP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Non-adjacent spatial candidate blocks: 18 blocks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578509-84AB-1D61-D28D-69E03FF86429}"/>
              </a:ext>
            </a:extLst>
          </p:cNvPr>
          <p:cNvSpPr txBox="1"/>
          <p:nvPr/>
        </p:nvSpPr>
        <p:spPr>
          <a:xfrm>
            <a:off x="1555124" y="6456306"/>
            <a:ext cx="3541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&lt;Adjacent spatial candidate blocks&gt;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C3BBCDE-2F2C-BEFB-C6A5-257414751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240" y="2599964"/>
            <a:ext cx="4132466" cy="37420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93E22C-A750-30BB-B2FF-0B5C0E31A573}"/>
              </a:ext>
            </a:extLst>
          </p:cNvPr>
          <p:cNvSpPr txBox="1"/>
          <p:nvPr/>
        </p:nvSpPr>
        <p:spPr>
          <a:xfrm>
            <a:off x="7250983" y="6434355"/>
            <a:ext cx="3951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&lt;Non-adjacent spatial candidate blocks&gt;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F447412-91DE-4409-817B-EC2714A5C5FA}"/>
              </a:ext>
            </a:extLst>
          </p:cNvPr>
          <p:cNvGrpSpPr/>
          <p:nvPr/>
        </p:nvGrpSpPr>
        <p:grpSpPr>
          <a:xfrm>
            <a:off x="2056983" y="3204097"/>
            <a:ext cx="2537636" cy="2533766"/>
            <a:chOff x="1802361" y="3442775"/>
            <a:chExt cx="2537636" cy="2533766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39335FBB-8F6A-1A81-6FA3-0FF6AB9EF0C2}"/>
                </a:ext>
              </a:extLst>
            </p:cNvPr>
            <p:cNvSpPr/>
            <p:nvPr/>
          </p:nvSpPr>
          <p:spPr>
            <a:xfrm>
              <a:off x="2816556" y="4456970"/>
              <a:ext cx="1521645" cy="151659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Current CU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AEAABF97-A23F-BB4D-D28D-6D7A9C661531}"/>
                </a:ext>
              </a:extLst>
            </p:cNvPr>
            <p:cNvSpPr/>
            <p:nvPr/>
          </p:nvSpPr>
          <p:spPr>
            <a:xfrm>
              <a:off x="2309459" y="4456109"/>
              <a:ext cx="507098" cy="50709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0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47EAB848-3BE9-5A4E-26E5-BBB07019C1FC}"/>
                </a:ext>
              </a:extLst>
            </p:cNvPr>
            <p:cNvSpPr/>
            <p:nvPr/>
          </p:nvSpPr>
          <p:spPr>
            <a:xfrm>
              <a:off x="2818703" y="3949873"/>
              <a:ext cx="507098" cy="50709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066FA244-161E-084E-F9B3-0F79272A203B}"/>
                </a:ext>
              </a:extLst>
            </p:cNvPr>
            <p:cNvSpPr/>
            <p:nvPr/>
          </p:nvSpPr>
          <p:spPr>
            <a:xfrm>
              <a:off x="3325801" y="3949873"/>
              <a:ext cx="507098" cy="50709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4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A39E9969-1492-F2E6-308E-BFC8326A3E4F}"/>
                </a:ext>
              </a:extLst>
            </p:cNvPr>
            <p:cNvSpPr/>
            <p:nvPr/>
          </p:nvSpPr>
          <p:spPr>
            <a:xfrm>
              <a:off x="2309459" y="3949873"/>
              <a:ext cx="507098" cy="50709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2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BC884D25-0303-461F-2A9C-B119E39450F0}"/>
                </a:ext>
              </a:extLst>
            </p:cNvPr>
            <p:cNvSpPr/>
            <p:nvPr/>
          </p:nvSpPr>
          <p:spPr>
            <a:xfrm>
              <a:off x="2309459" y="4967403"/>
              <a:ext cx="507098" cy="50709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3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158113A0-A52E-B292-C5AE-BBD530D1B7A0}"/>
                </a:ext>
              </a:extLst>
            </p:cNvPr>
            <p:cNvSpPr/>
            <p:nvPr/>
          </p:nvSpPr>
          <p:spPr>
            <a:xfrm>
              <a:off x="2309459" y="5469443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5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5C9ABE4A-3DC7-C528-2E2B-411999DC5961}"/>
                </a:ext>
              </a:extLst>
            </p:cNvPr>
            <p:cNvSpPr/>
            <p:nvPr/>
          </p:nvSpPr>
          <p:spPr>
            <a:xfrm>
              <a:off x="3832899" y="3949873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6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CB4BFA4F-10AC-A4D7-C6FC-B008AC49D2DC}"/>
                </a:ext>
              </a:extLst>
            </p:cNvPr>
            <p:cNvSpPr/>
            <p:nvPr/>
          </p:nvSpPr>
          <p:spPr>
            <a:xfrm>
              <a:off x="1802361" y="4455439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7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A163B101-9C53-EB46-1205-B219AE05D580}"/>
                </a:ext>
              </a:extLst>
            </p:cNvPr>
            <p:cNvSpPr/>
            <p:nvPr/>
          </p:nvSpPr>
          <p:spPr>
            <a:xfrm>
              <a:off x="2818704" y="3442775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8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59A3E4D5-69F8-984B-8BD7-0008511084FC}"/>
                </a:ext>
              </a:extLst>
            </p:cNvPr>
            <p:cNvSpPr/>
            <p:nvPr/>
          </p:nvSpPr>
          <p:spPr>
            <a:xfrm>
              <a:off x="1802361" y="4962535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9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7589E9B0-EBBF-83F2-35D5-A91BDA38E099}"/>
                </a:ext>
              </a:extLst>
            </p:cNvPr>
            <p:cNvSpPr/>
            <p:nvPr/>
          </p:nvSpPr>
          <p:spPr>
            <a:xfrm>
              <a:off x="3325800" y="3442775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10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A2E00D33-ED51-C8A0-A1D4-2FA90983F5BB}"/>
                </a:ext>
              </a:extLst>
            </p:cNvPr>
            <p:cNvSpPr/>
            <p:nvPr/>
          </p:nvSpPr>
          <p:spPr>
            <a:xfrm>
              <a:off x="1802361" y="5466470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11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5DBB8215-18F4-C618-D2DF-2701FA0923BC}"/>
                </a:ext>
              </a:extLst>
            </p:cNvPr>
            <p:cNvSpPr/>
            <p:nvPr/>
          </p:nvSpPr>
          <p:spPr>
            <a:xfrm>
              <a:off x="3831103" y="3442775"/>
              <a:ext cx="507098" cy="5070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12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72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03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49686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Performances on top of ECM-13.0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1119FBE-EA7B-75E3-D390-7363F379B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765141"/>
              </p:ext>
            </p:extLst>
          </p:nvPr>
        </p:nvGraphicFramePr>
        <p:xfrm>
          <a:off x="868560" y="1899525"/>
          <a:ext cx="10490819" cy="4074043"/>
        </p:xfrm>
        <a:graphic>
          <a:graphicData uri="http://schemas.openxmlformats.org/drawingml/2006/table">
            <a:tbl>
              <a:tblPr/>
              <a:tblGrid>
                <a:gridCol w="1865762">
                  <a:extLst>
                    <a:ext uri="{9D8B030D-6E8A-4147-A177-3AD203B41FA5}">
                      <a16:colId xmlns:a16="http://schemas.microsoft.com/office/drawing/2014/main" val="952466827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832308883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715104576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3603322994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2363819376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1585058362"/>
                    </a:ext>
                  </a:extLst>
                </a:gridCol>
                <a:gridCol w="1227475">
                  <a:extLst>
                    <a:ext uri="{9D8B030D-6E8A-4147-A177-3AD203B41FA5}">
                      <a16:colId xmlns:a16="http://schemas.microsoft.com/office/drawing/2014/main" val="1543771207"/>
                    </a:ext>
                  </a:extLst>
                </a:gridCol>
                <a:gridCol w="1260207">
                  <a:extLst>
                    <a:ext uri="{9D8B030D-6E8A-4147-A177-3AD203B41FA5}">
                      <a16:colId xmlns:a16="http://schemas.microsoft.com/office/drawing/2014/main" val="3811271333"/>
                    </a:ext>
                  </a:extLst>
                </a:gridCol>
              </a:tblGrid>
              <a:tr h="332549">
                <a:tc>
                  <a:txBody>
                    <a:bodyPr/>
                    <a:lstStyle/>
                    <a:p>
                      <a:pPr algn="ctr" fontAlgn="ctr"/>
                      <a:endParaRPr lang="ko-KR" altLang="en-US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337" marR="95337" marT="47668" marB="476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6849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endParaRPr lang="ko-KR" alt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337" marR="95337" marT="47668" marB="4766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779512"/>
                  </a:ext>
                </a:extLst>
              </a:tr>
              <a:tr h="372270">
                <a:tc>
                  <a:txBody>
                    <a:bodyPr/>
                    <a:lstStyle/>
                    <a:p>
                      <a:pPr algn="ctr" fontAlgn="ctr"/>
                      <a:endParaRPr lang="ko-KR" altLang="en-US" sz="1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472914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45489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98.9%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100391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103.0%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09364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532214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103.2%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832782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101.0%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975810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5316801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1899649"/>
                  </a:ext>
                </a:extLst>
              </a:tr>
              <a:tr h="3325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6621" marR="6621" marT="66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101.2%</a:t>
                      </a:r>
                    </a:p>
                  </a:txBody>
                  <a:tcPr marL="6621" marR="6621" marT="6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621" marR="6621" marT="66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587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983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/>
              <a:t> </a:t>
            </a:r>
            <a:r>
              <a:rPr lang="en-US" altLang="ko-KR" sz="2800" spc="-168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5080173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Summary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The use of the extended adjacent spatial candidate block in the BV candidate list was presented in this contribution.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Overall performances on ECM-13.0 are reported as below: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AI: {-0.01%, -0.01%, 0.01%, 100.2%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100.5%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 for Overall</a:t>
            </a:r>
            <a:br>
              <a:rPr lang="en-US" altLang="ko-KR" sz="1800" dirty="0">
                <a:latin typeface="+mj-lt"/>
              </a:rPr>
            </a:br>
            <a:r>
              <a:rPr lang="en-US" altLang="ko-KR" sz="1800" dirty="0">
                <a:latin typeface="+mj-lt"/>
              </a:rPr>
              <a:t>      </a:t>
            </a:r>
            <a:r>
              <a:rPr lang="en-US" altLang="ko-KR" sz="1800" b="1" dirty="0">
                <a:latin typeface="+mj-lt"/>
              </a:rPr>
              <a:t>{-0.11%,</a:t>
            </a:r>
            <a:r>
              <a:rPr lang="en-US" altLang="ko-KR" sz="1800" dirty="0">
                <a:latin typeface="+mj-lt"/>
              </a:rPr>
              <a:t> 0.05%, 0.00%, 100.6%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100.4%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 for class F</a:t>
            </a:r>
            <a:br>
              <a:rPr lang="en-US" altLang="ko-KR" sz="1800" dirty="0">
                <a:latin typeface="+mj-lt"/>
              </a:rPr>
            </a:br>
            <a:r>
              <a:rPr lang="en-US" altLang="ko-KR" sz="1800" dirty="0">
                <a:latin typeface="+mj-lt"/>
              </a:rPr>
              <a:t>      </a:t>
            </a:r>
            <a:r>
              <a:rPr lang="en-US" altLang="ko-KR" sz="1800" b="1" dirty="0">
                <a:latin typeface="+mj-lt"/>
              </a:rPr>
              <a:t>{-0.08%, </a:t>
            </a:r>
            <a:r>
              <a:rPr lang="en-US" altLang="ko-KR" sz="1800" dirty="0">
                <a:latin typeface="+mj-lt"/>
              </a:rPr>
              <a:t>-0.11%, -0.10%, 100.5%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100.5%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 for class </a:t>
            </a:r>
            <a:r>
              <a:rPr lang="en-US" altLang="ko-KR" sz="1800" dirty="0" err="1">
                <a:latin typeface="+mj-lt"/>
              </a:rPr>
              <a:t>TGM</a:t>
            </a: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It is suggested that the proposed method can be studied in the next round of EE2.</a:t>
            </a:r>
            <a:endParaRPr lang="en-US" altLang="ko-KR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Th</a:t>
            </a:r>
            <a:r>
              <a:rPr lang="en-US" altLang="ko-KR" dirty="0">
                <a:latin typeface="+mj-lt"/>
              </a:rPr>
              <a:t>anks to XXX for cross-checking!</a:t>
            </a:r>
            <a:endParaRPr lang="en-US" altLang="ko-K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50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2A9DF-15AF-46FE-BE3B-05C0A9BB9AC4}"/>
              </a:ext>
            </a:extLst>
          </p:cNvPr>
          <p:cNvSpPr txBox="1"/>
          <p:nvPr/>
        </p:nvSpPr>
        <p:spPr>
          <a:xfrm>
            <a:off x="1659179" y="3656358"/>
            <a:ext cx="8873640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Taesik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Lee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tslee@donga-ispl.kr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Seonjae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Kim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sjkim@donga-ispl.kr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Byeongju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Park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bjpark@donga-ispl.kr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Dongho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Lee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dhlee@donga-ispl.kr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Jeongil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Seo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jeongilseo@dau.ac.kr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Jun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dsjun@dau.ac.kr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Dept. of Computer Engineering, Dong-A University,</a:t>
            </a:r>
          </a:p>
          <a:p>
            <a:pPr algn="ctr">
              <a:lnSpc>
                <a:spcPct val="150000"/>
              </a:lnSpc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Busan, Republic of Korea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5F2631-9C0D-409F-ADEF-65CA794BDB6D}"/>
              </a:ext>
            </a:extLst>
          </p:cNvPr>
          <p:cNvSpPr txBox="1"/>
          <p:nvPr/>
        </p:nvSpPr>
        <p:spPr>
          <a:xfrm>
            <a:off x="4138415" y="2327905"/>
            <a:ext cx="3915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i="1" cap="small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ko-KR" altLang="en-US" sz="5400" b="1" i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AA1AC-E05D-4B34-9728-AD0DB82D104D}"/>
              </a:ext>
            </a:extLst>
          </p:cNvPr>
          <p:cNvSpPr/>
          <p:nvPr/>
        </p:nvSpPr>
        <p:spPr>
          <a:xfrm>
            <a:off x="182616" y="3516430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CE1B0E6-6E59-5306-6A54-89E182AA9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158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tributions">
      <a:majorFont>
        <a:latin typeface="Times New Roman"/>
        <a:ea typeface="맑은 고딕"/>
        <a:cs typeface=""/>
      </a:majorFont>
      <a:minorFont>
        <a:latin typeface="Times New Roman"/>
        <a:ea typeface="맑은 고딕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54282</TotalTime>
  <Words>537</Words>
  <Application>Microsoft Office PowerPoint</Application>
  <PresentationFormat>와이드스크린</PresentationFormat>
  <Paragraphs>138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Times New Roman</vt:lpstr>
      <vt:lpstr>Wingdings</vt:lpstr>
      <vt:lpstr>Office 테마</vt:lpstr>
      <vt:lpstr>PowerPoint 프레젠테이션</vt:lpstr>
      <vt:lpstr>01 Introduction</vt:lpstr>
      <vt:lpstr>02 Proposal</vt:lpstr>
      <vt:lpstr>03 Experimental Results</vt:lpstr>
      <vt:lpstr>04 Conclusions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knuser</dc:creator>
  <cp:lastModifiedBy>이태식</cp:lastModifiedBy>
  <cp:revision>1649</cp:revision>
  <cp:lastPrinted>2023-08-14T19:01:46Z</cp:lastPrinted>
  <dcterms:modified xsi:type="dcterms:W3CDTF">2024-07-06T13:05:16Z</dcterms:modified>
</cp:coreProperties>
</file>