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2775" r:id="rId3"/>
    <p:sldId id="2778" r:id="rId4"/>
    <p:sldId id="2787" r:id="rId5"/>
    <p:sldId id="2789" r:id="rId6"/>
    <p:sldId id="2790" r:id="rId7"/>
    <p:sldId id="2791" r:id="rId8"/>
    <p:sldId id="2784" r:id="rId9"/>
    <p:sldId id="2792" r:id="rId10"/>
    <p:sldId id="2785" r:id="rId11"/>
    <p:sldId id="259" r:id="rId12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7" userDrawn="1">
          <p15:clr>
            <a:srgbClr val="A4A3A4"/>
          </p15:clr>
        </p15:guide>
        <p15:guide id="2" orient="horz" pos="232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66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94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42" d="100"/>
          <a:sy n="142" d="100"/>
        </p:scale>
        <p:origin x="102" y="102"/>
      </p:cViewPr>
      <p:guideLst>
        <p:guide orient="horz" pos="1677"/>
        <p:guide orient="horz" pos="232"/>
        <p:guide orient="horz" pos="531"/>
        <p:guide orient="horz" pos="2966"/>
        <p:guide orient="horz" pos="2663"/>
        <p:guide pos="3028"/>
        <p:guide pos="5561"/>
        <p:guide pos="5494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645160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Ao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Li,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Jingwei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Chi,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Lei Luo,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Hongwei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Guo (UESTC),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705" y="1496060"/>
            <a:ext cx="8785225" cy="885825"/>
          </a:xfrm>
        </p:spPr>
        <p:txBody>
          <a:bodyPr>
            <a:no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EE1-1.2: Partial Convolution and Over-Parameterization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JVET-AI0068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Overview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98757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in EE1-1.2 uses partial convolution and over-parametrization, trained only at stage 3</a:t>
            </a:r>
          </a:p>
          <a:p>
            <a:pPr lvl="1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 (EE1-1.2.3): 16.9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203,868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parameters, 74 total convolution layers</a:t>
            </a:r>
          </a:p>
          <a:p>
            <a:pPr lvl="1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(Ref) LOP3: 16.9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205,108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parameters, 94 total convolution layers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LOP3 dataset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float model (EE1-1.2.3) vs. NNVC-9.0: RA {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xxx%, xxx%, xxx%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}, 	AI {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0.02%, -1.63%, -2.56%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int16 model (EE1-1.2.3) vs. NNVC-9.0: </a:t>
            </a: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RA {xxx%, xxx%, xxx%},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{0.10%, -1.74%, -2.49%} </a:t>
            </a:r>
          </a:p>
          <a:p>
            <a:pPr marL="0" indent="0">
              <a:buNone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37220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Proposed partial convolution and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96032" y="1455626"/>
            <a:ext cx="3586480" cy="1654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8396" y="3402446"/>
            <a:ext cx="30524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1 Partial Convolution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824028" y="1059582"/>
            <a:ext cx="3775053" cy="15960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31449" y="2741361"/>
            <a:ext cx="33400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2 Over-Parameterization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pitchFamily="18" charset="0"/>
                            </a:rPr>
                            <m:t>𝑛𝑒𝑤</m:t>
                          </m:r>
                        </m:sub>
                      </m:sSub>
                    </m:oMath>
                  </m:oMathPara>
                </a14:m>
                <a:endParaRPr lang="zh-CN" altLang="zh-CN" sz="1600" dirty="0"/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  <a:blipFill rotWithShape="1">
                <a:blip r:embed="rId4"/>
                <a:stretch>
                  <a:fillRect l="-11" t="-158" r="-305" b="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𝑋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𝑜𝑢𝑡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=(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𝑋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)∗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</a:rPr>
                  <a:t>,</a:t>
                </a:r>
                <a:endParaRPr lang="zh-CN" altLang="zh-CN" sz="16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  <a:blipFill rotWithShape="1">
                <a:blip r:embed="rId5"/>
                <a:stretch>
                  <a:fillRect l="-6" t="-128" r="13" b="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5071355" y="3306414"/>
            <a:ext cx="1451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Training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7641" y="4051608"/>
            <a:ext cx="1527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Inference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图片 243"/>
          <p:cNvPicPr/>
          <p:nvPr/>
        </p:nvPicPr>
        <p:blipFill>
          <a:blip r:embed="rId2"/>
          <a:stretch>
            <a:fillRect/>
          </a:stretch>
        </p:blipFill>
        <p:spPr>
          <a:xfrm>
            <a:off x="71500" y="1167594"/>
            <a:ext cx="6062364" cy="30963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519416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EE1-1.2.1: only apply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245" name="Table 4"/>
          <p:cNvGraphicFramePr>
            <a:graphicFrameLocks noGrp="1"/>
          </p:cNvGraphicFramePr>
          <p:nvPr/>
        </p:nvGraphicFramePr>
        <p:xfrm>
          <a:off x="6372200" y="1059581"/>
          <a:ext cx="263604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8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6" name="TextBox 4"/>
          <p:cNvSpPr txBox="1"/>
          <p:nvPr/>
        </p:nvSpPr>
        <p:spPr>
          <a:xfrm>
            <a:off x="6661790" y="3677584"/>
            <a:ext cx="2056860" cy="105475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205,108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94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519416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EE1-1.2.2: only apply partial convolution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1500" y="1166220"/>
            <a:ext cx="6160226" cy="3090771"/>
          </a:xfrm>
          <a:prstGeom prst="rect">
            <a:avLst/>
          </a:prstGeom>
        </p:spPr>
      </p:pic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6372200" y="1059581"/>
          <a:ext cx="263604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k: 0.25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6661790" y="3677583"/>
            <a:ext cx="2056860" cy="1000217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</a:t>
            </a: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203,868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74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47" y="61235"/>
            <a:ext cx="7006652" cy="396224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EE1-1.2.3: apply partial convolution and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63752" y="1059581"/>
            <a:ext cx="5904656" cy="3337939"/>
          </a:xfrm>
          <a:prstGeom prst="rect">
            <a:avLst/>
          </a:prstGeom>
        </p:spPr>
      </p:pic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6372200" y="1059581"/>
          <a:ext cx="2636040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16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k: 0.25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4"/>
          <p:cNvSpPr txBox="1"/>
          <p:nvPr/>
        </p:nvSpPr>
        <p:spPr>
          <a:xfrm>
            <a:off x="6661790" y="3677583"/>
            <a:ext cx="2056860" cy="1000217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</a:t>
            </a: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203,868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74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918" y="951570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Comparison of Sub Test vs. NNVC-9.0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graphicFrame>
        <p:nvGraphicFramePr>
          <p:cNvPr id="9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854303"/>
              </p:ext>
            </p:extLst>
          </p:nvPr>
        </p:nvGraphicFramePr>
        <p:xfrm>
          <a:off x="130918" y="1543216"/>
          <a:ext cx="2881953" cy="2341196"/>
        </p:xfrm>
        <a:graphic>
          <a:graphicData uri="http://schemas.openxmlformats.org/drawingml/2006/table">
            <a:tbl>
              <a:tblPr firstRow="1" firstCol="1" bandRow="1"/>
              <a:tblGrid>
                <a:gridCol w="942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2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</a:t>
                      </a:r>
                      <a:r>
                        <a:rPr lang="en-US" altLang="zh-CN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float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33558"/>
              </p:ext>
            </p:extLst>
          </p:nvPr>
        </p:nvGraphicFramePr>
        <p:xfrm>
          <a:off x="3058198" y="1542113"/>
          <a:ext cx="2881955" cy="2361220"/>
        </p:xfrm>
        <a:graphic>
          <a:graphicData uri="http://schemas.openxmlformats.org/drawingml/2006/table">
            <a:tbl>
              <a:tblPr firstRow="1" firstCol="1" bandRow="1"/>
              <a:tblGrid>
                <a:gridCol w="1033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3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86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(EE1-1.2.2)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float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941039"/>
              </p:ext>
            </p:extLst>
          </p:nvPr>
        </p:nvGraphicFramePr>
        <p:xfrm>
          <a:off x="6038130" y="1543216"/>
          <a:ext cx="2881954" cy="2360220"/>
        </p:xfrm>
        <a:graphic>
          <a:graphicData uri="http://schemas.openxmlformats.org/drawingml/2006/table">
            <a:tbl>
              <a:tblPr firstRow="1" firstCol="1" bandRow="1"/>
              <a:tblGrid>
                <a:gridCol w="1029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85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(EE1-1.2.3)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float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918" y="739158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proposed float model (EE1-1.2.3) vs. NNVC-9.0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The </a:t>
            </a:r>
            <a:r>
              <a:rPr lang="en-US" altLang="zh-CN" sz="1400" dirty="0"/>
              <a:t>proposed int16 model (EE1-1.2.3) vs. NNVC-9.0 int16, </a:t>
            </a:r>
            <a:r>
              <a:rPr lang="en-US" altLang="zh-CN" sz="1400" dirty="0" err="1"/>
              <a:t>NNIntra</a:t>
            </a:r>
            <a:r>
              <a:rPr lang="en-US" altLang="zh-CN" sz="1400" dirty="0"/>
              <a:t> on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8CC36AB9-20A0-11B1-80E6-B0A364D43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25285"/>
              </p:ext>
            </p:extLst>
          </p:nvPr>
        </p:nvGraphicFramePr>
        <p:xfrm>
          <a:off x="342110" y="1122598"/>
          <a:ext cx="4088716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681380">
                  <a:extLst>
                    <a:ext uri="{9D8B030D-6E8A-4147-A177-3AD203B41FA5}">
                      <a16:colId xmlns:a16="http://schemas.microsoft.com/office/drawing/2014/main" val="3473289559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67814315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2158522158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1277571942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3978459003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2479210740"/>
                    </a:ext>
                  </a:extLst>
                </a:gridCol>
              </a:tblGrid>
              <a:tr h="10109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12040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NNVC-9.0 anchor (NNIntra+LOP)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874876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293755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7440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550527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320075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793590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788808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273044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821212"/>
                  </a:ext>
                </a:extLst>
              </a:tr>
              <a:tr h="1010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151968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E4822BE5-5568-5459-DAED-0A57CD664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8408"/>
              </p:ext>
            </p:extLst>
          </p:nvPr>
        </p:nvGraphicFramePr>
        <p:xfrm>
          <a:off x="4642018" y="1123827"/>
          <a:ext cx="4088716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681380">
                  <a:extLst>
                    <a:ext uri="{9D8B030D-6E8A-4147-A177-3AD203B41FA5}">
                      <a16:colId xmlns:a16="http://schemas.microsoft.com/office/drawing/2014/main" val="3299736207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2948885113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793416745"/>
                    </a:ext>
                  </a:extLst>
                </a:gridCol>
                <a:gridCol w="704544">
                  <a:extLst>
                    <a:ext uri="{9D8B030D-6E8A-4147-A177-3AD203B41FA5}">
                      <a16:colId xmlns:a16="http://schemas.microsoft.com/office/drawing/2014/main" val="921321667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1615311111"/>
                    </a:ext>
                  </a:extLst>
                </a:gridCol>
                <a:gridCol w="646852">
                  <a:extLst>
                    <a:ext uri="{9D8B030D-6E8A-4147-A177-3AD203B41FA5}">
                      <a16:colId xmlns:a16="http://schemas.microsoft.com/office/drawing/2014/main" val="2157413086"/>
                    </a:ext>
                  </a:extLst>
                </a:gridCol>
              </a:tblGrid>
              <a:tr h="13382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49235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NNVC-9.0 anchor (NNIntra+LOP)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44984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421708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058787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71445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573926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98053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739020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6709055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411161"/>
                  </a:ext>
                </a:extLst>
              </a:tr>
              <a:tr h="13382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6175351"/>
                  </a:ext>
                </a:extLst>
              </a:tr>
            </a:tbl>
          </a:graphicData>
        </a:graphic>
      </p:graphicFrame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FFDBF842-21E7-0E8B-72AF-CB2017CB06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041553"/>
              </p:ext>
            </p:extLst>
          </p:nvPr>
        </p:nvGraphicFramePr>
        <p:xfrm>
          <a:off x="4437546" y="3081139"/>
          <a:ext cx="4575534" cy="1624207"/>
        </p:xfrm>
        <a:graphic>
          <a:graphicData uri="http://schemas.openxmlformats.org/drawingml/2006/table">
            <a:tbl>
              <a:tblPr firstRow="1" firstCol="1" bandRow="1"/>
              <a:tblGrid>
                <a:gridCol w="1061172">
                  <a:extLst>
                    <a:ext uri="{9D8B030D-6E8A-4147-A177-3AD203B41FA5}">
                      <a16:colId xmlns:a16="http://schemas.microsoft.com/office/drawing/2014/main" val="772084735"/>
                    </a:ext>
                  </a:extLst>
                </a:gridCol>
                <a:gridCol w="630617">
                  <a:extLst>
                    <a:ext uri="{9D8B030D-6E8A-4147-A177-3AD203B41FA5}">
                      <a16:colId xmlns:a16="http://schemas.microsoft.com/office/drawing/2014/main" val="670451636"/>
                    </a:ext>
                  </a:extLst>
                </a:gridCol>
                <a:gridCol w="638387">
                  <a:extLst>
                    <a:ext uri="{9D8B030D-6E8A-4147-A177-3AD203B41FA5}">
                      <a16:colId xmlns:a16="http://schemas.microsoft.com/office/drawing/2014/main" val="475716005"/>
                    </a:ext>
                  </a:extLst>
                </a:gridCol>
                <a:gridCol w="629968">
                  <a:extLst>
                    <a:ext uri="{9D8B030D-6E8A-4147-A177-3AD203B41FA5}">
                      <a16:colId xmlns:a16="http://schemas.microsoft.com/office/drawing/2014/main" val="3506483343"/>
                    </a:ext>
                  </a:extLst>
                </a:gridCol>
                <a:gridCol w="619610">
                  <a:extLst>
                    <a:ext uri="{9D8B030D-6E8A-4147-A177-3AD203B41FA5}">
                      <a16:colId xmlns:a16="http://schemas.microsoft.com/office/drawing/2014/main" val="266707013"/>
                    </a:ext>
                  </a:extLst>
                </a:gridCol>
                <a:gridCol w="995780">
                  <a:extLst>
                    <a:ext uri="{9D8B030D-6E8A-4147-A177-3AD203B41FA5}">
                      <a16:colId xmlns:a16="http://schemas.microsoft.com/office/drawing/2014/main" val="2188858961"/>
                    </a:ext>
                  </a:extLst>
                </a:gridCol>
              </a:tblGrid>
              <a:tr h="16095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772360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NNVC-9.0 anchor (NNIntra+LOP)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227697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6091417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210101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0892586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677128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523116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9467885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4069865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088800"/>
                  </a:ext>
                </a:extLst>
              </a:tr>
              <a:tr h="1463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88119"/>
                  </a:ext>
                </a:extLst>
              </a:tr>
            </a:tbl>
          </a:graphicData>
        </a:graphic>
      </p:graphicFrame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2926F319-DB46-8CCE-D6A1-2BAB6BB26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072831"/>
              </p:ext>
            </p:extLst>
          </p:nvPr>
        </p:nvGraphicFramePr>
        <p:xfrm>
          <a:off x="290281" y="3081139"/>
          <a:ext cx="3885676" cy="1661160"/>
        </p:xfrm>
        <a:graphic>
          <a:graphicData uri="http://schemas.openxmlformats.org/drawingml/2006/table">
            <a:tbl>
              <a:tblPr firstRow="1" firstCol="1" bandRow="1"/>
              <a:tblGrid>
                <a:gridCol w="901178">
                  <a:extLst>
                    <a:ext uri="{9D8B030D-6E8A-4147-A177-3AD203B41FA5}">
                      <a16:colId xmlns:a16="http://schemas.microsoft.com/office/drawing/2014/main" val="2420080261"/>
                    </a:ext>
                  </a:extLst>
                </a:gridCol>
                <a:gridCol w="535538">
                  <a:extLst>
                    <a:ext uri="{9D8B030D-6E8A-4147-A177-3AD203B41FA5}">
                      <a16:colId xmlns:a16="http://schemas.microsoft.com/office/drawing/2014/main" val="2852829868"/>
                    </a:ext>
                  </a:extLst>
                </a:gridCol>
                <a:gridCol w="542137">
                  <a:extLst>
                    <a:ext uri="{9D8B030D-6E8A-4147-A177-3AD203B41FA5}">
                      <a16:colId xmlns:a16="http://schemas.microsoft.com/office/drawing/2014/main" val="1207453598"/>
                    </a:ext>
                  </a:extLst>
                </a:gridCol>
                <a:gridCol w="534988">
                  <a:extLst>
                    <a:ext uri="{9D8B030D-6E8A-4147-A177-3AD203B41FA5}">
                      <a16:colId xmlns:a16="http://schemas.microsoft.com/office/drawing/2014/main" val="2789238357"/>
                    </a:ext>
                  </a:extLst>
                </a:gridCol>
                <a:gridCol w="526191">
                  <a:extLst>
                    <a:ext uri="{9D8B030D-6E8A-4147-A177-3AD203B41FA5}">
                      <a16:colId xmlns:a16="http://schemas.microsoft.com/office/drawing/2014/main" val="2284135926"/>
                    </a:ext>
                  </a:extLst>
                </a:gridCol>
                <a:gridCol w="845644">
                  <a:extLst>
                    <a:ext uri="{9D8B030D-6E8A-4147-A177-3AD203B41FA5}">
                      <a16:colId xmlns:a16="http://schemas.microsoft.com/office/drawing/2014/main" val="4177198978"/>
                    </a:ext>
                  </a:extLst>
                </a:gridCol>
              </a:tblGrid>
              <a:tr h="13981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7876063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BD-rate Over NNVC-9.0 anchor (NNIntra+LOP)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969735"/>
                  </a:ext>
                </a:extLst>
              </a:tr>
              <a:tr h="2516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645094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400264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250128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7520673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80914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672139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34892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32776"/>
                  </a:ext>
                </a:extLst>
              </a:tr>
              <a:tr h="125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2912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9512" y="987574"/>
            <a:ext cx="8784975" cy="26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employs partial convolution and over-parameterization strategies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is trained at stage 3 suing LOP dataset with architecture changed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has a complexity of 16.9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203,868 parameters and total convolution layers are 74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PSNR impact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NNVC-9.0 float is RA {xxx%, xxx%, xxx%}, AI {0.02%, -1.63%, -2.56%}, LDB {xxx%, xxx%, xxx%}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NNVC-9.0 int16 is RA {xxx%, xxx%, xxx%}, AI {0.10%, -1.74%, -2.49%}, LDB {0.21%, -0.42%, -2.39%}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adopt the proposed method into NNVC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Ericsson for training and inference crosscheck!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FULLTEXTBEAUTIFYED" val="1"/>
  <p:tag name="COMMONDATA" val="eyJoZGlkIjoiNGYzM2YzOTQ5YjUyZGFhYzBjMWNlMTQyZjU3M2Y4Y2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1374</Words>
  <Application>Microsoft Office PowerPoint</Application>
  <PresentationFormat>全屏显示(16:9)</PresentationFormat>
  <Paragraphs>459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Times New Roman</vt:lpstr>
      <vt:lpstr>微软雅黑</vt:lpstr>
      <vt:lpstr>Arial</vt:lpstr>
      <vt:lpstr>Calibri</vt:lpstr>
      <vt:lpstr>Wingdings</vt:lpstr>
      <vt:lpstr>Calibri Light</vt:lpstr>
      <vt:lpstr>Cambria Math</vt:lpstr>
      <vt:lpstr>19_Office 主题</vt:lpstr>
      <vt:lpstr>21_Office 主题</vt:lpstr>
      <vt:lpstr>EE1-1.2: Partial Convolution and Over-Parameterization JVET-AI0068</vt:lpstr>
      <vt:lpstr>Overview</vt:lpstr>
      <vt:lpstr>Proposed partial convolution and over-parameterization</vt:lpstr>
      <vt:lpstr>EE1-1.2.1: only apply over-parameterization</vt:lpstr>
      <vt:lpstr>EE1-1.2.2: only apply partial convolution</vt:lpstr>
      <vt:lpstr>EE1-1.2.3: apply partial convolution and over-parameterization</vt:lpstr>
      <vt:lpstr>Results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leo</cp:lastModifiedBy>
  <cp:revision>2049</cp:revision>
  <dcterms:created xsi:type="dcterms:W3CDTF">2013-11-27T02:16:00Z</dcterms:created>
  <dcterms:modified xsi:type="dcterms:W3CDTF">2024-07-10T02:49:58Z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596F1309E554491B9B2F229711254F4E_13</vt:lpwstr>
  </property>
</Properties>
</file>