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15"/>
  </p:notesMasterIdLst>
  <p:sldIdLst>
    <p:sldId id="2134805286" r:id="rId2"/>
    <p:sldId id="2134805293" r:id="rId3"/>
    <p:sldId id="2134805298" r:id="rId4"/>
    <p:sldId id="2134805299" r:id="rId5"/>
    <p:sldId id="2134805306" r:id="rId6"/>
    <p:sldId id="2134805300" r:id="rId7"/>
    <p:sldId id="2134805302" r:id="rId8"/>
    <p:sldId id="2134805301" r:id="rId9"/>
    <p:sldId id="2134805303" r:id="rId10"/>
    <p:sldId id="2134805307" r:id="rId11"/>
    <p:sldId id="2134805308" r:id="rId12"/>
    <p:sldId id="2134805305" r:id="rId13"/>
    <p:sldId id="2134805283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58CF"/>
    <a:srgbClr val="B185F7"/>
    <a:srgbClr val="6A2EB8"/>
    <a:srgbClr val="929292"/>
    <a:srgbClr val="BFBFBF"/>
    <a:srgbClr val="FF098A"/>
    <a:srgbClr val="001135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595" autoAdjust="0"/>
  </p:normalViewPr>
  <p:slideViewPr>
    <p:cSldViewPr snapToGrid="0">
      <p:cViewPr varScale="1">
        <p:scale>
          <a:sx n="113" d="100"/>
          <a:sy n="113" d="100"/>
        </p:scale>
        <p:origin x="614" y="9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5.emf"/><Relationship Id="rId2" Type="http://schemas.openxmlformats.org/officeDocument/2006/relationships/package" Target="../embeddings/Microsoft_Visio_Drawing2.vsdx"/><Relationship Id="rId1" Type="http://schemas.openxmlformats.org/officeDocument/2006/relationships/slideLayout" Target="../slideLayouts/slideLayout3.xml"/><Relationship Id="rId6" Type="http://schemas.openxmlformats.org/officeDocument/2006/relationships/package" Target="../embeddings/Microsoft_Visio_Drawing4.vsdx"/><Relationship Id="rId5" Type="http://schemas.openxmlformats.org/officeDocument/2006/relationships/image" Target="../media/image14.emf"/><Relationship Id="rId4" Type="http://schemas.openxmlformats.org/officeDocument/2006/relationships/package" Target="../embeddings/Microsoft_Visio_Drawing3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86" y="438150"/>
            <a:ext cx="5519648" cy="2133600"/>
          </a:xfrm>
        </p:spPr>
        <p:txBody>
          <a:bodyPr/>
          <a:lstStyle/>
          <a:p>
            <a:r>
              <a:rPr lang="en-US" sz="3200" dirty="0"/>
              <a:t>JVET-AH0247</a:t>
            </a:r>
            <a:br>
              <a:rPr lang="en-US" sz="3200" dirty="0"/>
            </a:br>
            <a:r>
              <a:rPr lang="en-US" sz="3200" dirty="0"/>
              <a:t>AHG8: Multi-layer VVC for </a:t>
            </a:r>
            <a:br>
              <a:rPr lang="en-US" sz="3200" dirty="0"/>
            </a:br>
            <a:r>
              <a:rPr lang="en-US" sz="3200" dirty="0"/>
              <a:t>hybrid machine-human </a:t>
            </a:r>
            <a:br>
              <a:rPr lang="en-US" sz="3200" dirty="0"/>
            </a:br>
            <a:r>
              <a:rPr lang="en-US" sz="3200" dirty="0"/>
              <a:t>consumption</a:t>
            </a:r>
            <a:br>
              <a:rPr lang="en-US" sz="3200" dirty="0"/>
            </a:br>
            <a:r>
              <a:rPr lang="en-US" sz="1400" dirty="0"/>
              <a:t>(follow-up of JVET-AG0216)</a:t>
            </a:r>
            <a:endParaRPr lang="en-US" sz="28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743745-B170-2993-92CB-2135631A4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A38B0E-1B52-ED5B-A082-ABB98B8711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84786" y="2879700"/>
            <a:ext cx="6948847" cy="1670905"/>
          </a:xfrm>
        </p:spPr>
        <p:txBody>
          <a:bodyPr/>
          <a:lstStyle/>
          <a:p>
            <a:r>
              <a:rPr lang="en-US" sz="1600" dirty="0"/>
              <a:t>J. Laitinen, T. Partanen, A. Mercat, J. Vanne</a:t>
            </a:r>
          </a:p>
          <a:p>
            <a:r>
              <a:rPr lang="en-US" sz="1600" dirty="0"/>
              <a:t>Tampere University, Tampere, Finland</a:t>
            </a:r>
          </a:p>
          <a:p>
            <a:endParaRPr lang="en-US" sz="1600" dirty="0"/>
          </a:p>
          <a:p>
            <a:r>
              <a:rPr lang="en-US" sz="1600" b="1" u="sng" dirty="0"/>
              <a:t>A. Aminlou</a:t>
            </a:r>
            <a:r>
              <a:rPr lang="en-US" sz="1600" dirty="0"/>
              <a:t>, M. M. Hannuksela, F. Cricri, H. Zhang</a:t>
            </a:r>
          </a:p>
          <a:p>
            <a:r>
              <a:rPr lang="en-US" sz="1600" dirty="0"/>
              <a:t>Nokia Technologies, Tampere, Finland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Practical application/configuration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995680"/>
            <a:ext cx="7875762" cy="3239300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Cloud-based applications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000" dirty="0">
                <a:latin typeface="Nokia Pure Text Light"/>
              </a:rPr>
              <a:t>Security monitoring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000" dirty="0">
                <a:latin typeface="Nokia Pure Text Light"/>
              </a:rPr>
              <a:t>Health monitoring (e.g., non-intrusive seizure detection)</a:t>
            </a:r>
          </a:p>
          <a:p>
            <a:pPr marL="285750" indent="-285750">
              <a:buSzPct val="100000"/>
              <a:buFont typeface="Nokia Pure Text Light" panose="020B0304040602060303" pitchFamily="34" charset="0"/>
              <a:buChar char="●"/>
              <a:defRPr/>
            </a:pPr>
            <a:r>
              <a:rPr kumimoji="0" lang="en-US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Network configuration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000" dirty="0">
                <a:latin typeface="Nokia Pure Text Light"/>
              </a:rPr>
              <a:t>Cameras + local storage + cloud service (Event detection and machine analysis) + human check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000" dirty="0">
                <a:latin typeface="Nokia Pure Text Light"/>
              </a:rPr>
              <a:t>Machine and human consumptions are in different places.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000" dirty="0">
                <a:latin typeface="Nokia Pure Text Light"/>
              </a:rPr>
              <a:t>Storage: Outputs from the cameras are stored on a local network video recorder (NVR)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000" dirty="0">
                <a:latin typeface="Nokia Pure Text Light"/>
              </a:rPr>
              <a:t>Machine consumption: Machine-optimized bitstream is sent to cloud for machine analysis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000" dirty="0">
                <a:latin typeface="Nokia Pure Text Light"/>
              </a:rPr>
              <a:t>Human consumption: Responsible personnel (security or doctor) can access to original content at local storage</a:t>
            </a:r>
          </a:p>
          <a:p>
            <a:pPr marL="645750" lvl="2" indent="-285750">
              <a:buSzPct val="100000"/>
              <a:buFont typeface="Arial" panose="020B0604020202020204" pitchFamily="34" charset="0"/>
              <a:buChar char="•"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Based on event timestamps are extracted by the machine analysis.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112E83-9BCA-03A4-B94B-F977962228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935" y="3152095"/>
            <a:ext cx="3689350" cy="1523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350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Storage and streaming analysis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66445" y="827336"/>
            <a:ext cx="2535574" cy="503905"/>
          </a:xfrm>
        </p:spPr>
        <p:txBody>
          <a:bodyPr tIns="0" rIns="72000" bIns="72000"/>
          <a:lstStyle/>
          <a:p>
            <a:pPr marR="0" lvl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tabLst/>
              <a:defRPr/>
            </a:pPr>
            <a:r>
              <a:rPr kumimoji="0" lang="en-US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Machine and human consumption are in the same place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9EF97E1-5AC7-DFA5-DF97-8B32E2462E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023863"/>
              </p:ext>
            </p:extLst>
          </p:nvPr>
        </p:nvGraphicFramePr>
        <p:xfrm>
          <a:off x="318241" y="1336334"/>
          <a:ext cx="3431982" cy="1051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1839">
                  <a:extLst>
                    <a:ext uri="{9D8B030D-6E8A-4147-A177-3AD203B41FA5}">
                      <a16:colId xmlns:a16="http://schemas.microsoft.com/office/drawing/2014/main" val="291580200"/>
                    </a:ext>
                  </a:extLst>
                </a:gridCol>
                <a:gridCol w="643467">
                  <a:extLst>
                    <a:ext uri="{9D8B030D-6E8A-4147-A177-3AD203B41FA5}">
                      <a16:colId xmlns:a16="http://schemas.microsoft.com/office/drawing/2014/main" val="3533177542"/>
                    </a:ext>
                  </a:extLst>
                </a:gridCol>
                <a:gridCol w="1196676">
                  <a:extLst>
                    <a:ext uri="{9D8B030D-6E8A-4147-A177-3AD203B41FA5}">
                      <a16:colId xmlns:a16="http://schemas.microsoft.com/office/drawing/2014/main" val="177041570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FI" sz="10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Local storage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Stream to machine and human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90532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VVC only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936155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Simulcast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M + 1×a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906996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Multi-layer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 + EL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M + </a:t>
                      </a:r>
                      <a:r>
                        <a:rPr lang="en-US" sz="1100" dirty="0" err="1">
                          <a:solidFill>
                            <a:schemeClr val="tx2"/>
                          </a:solidFill>
                          <a:effectLst/>
                        </a:rPr>
                        <a:t>EL×a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70297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05A1EA3-32DE-A900-33E6-6608079468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508366"/>
              </p:ext>
            </p:extLst>
          </p:nvPr>
        </p:nvGraphicFramePr>
        <p:xfrm>
          <a:off x="4369431" y="1349232"/>
          <a:ext cx="4456328" cy="1051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9692">
                  <a:extLst>
                    <a:ext uri="{9D8B030D-6E8A-4147-A177-3AD203B41FA5}">
                      <a16:colId xmlns:a16="http://schemas.microsoft.com/office/drawing/2014/main" val="3022545575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772885311"/>
                    </a:ext>
                  </a:extLst>
                </a:gridCol>
                <a:gridCol w="992594">
                  <a:extLst>
                    <a:ext uri="{9D8B030D-6E8A-4147-A177-3AD203B41FA5}">
                      <a16:colId xmlns:a16="http://schemas.microsoft.com/office/drawing/2014/main" val="2648651096"/>
                    </a:ext>
                  </a:extLst>
                </a:gridCol>
                <a:gridCol w="1382522">
                  <a:extLst>
                    <a:ext uri="{9D8B030D-6E8A-4147-A177-3AD203B41FA5}">
                      <a16:colId xmlns:a16="http://schemas.microsoft.com/office/drawing/2014/main" val="2824709309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FI" sz="10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Local storage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Stream to cloud (Machine)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Stream to user (Human)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46536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VVC only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1×a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604006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Simulcast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M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1×a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98868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Multi-layer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 + EL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(M + EL)×a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621523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1F16DA1-4164-20AA-01B0-5E5CE0F78C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909522"/>
              </p:ext>
            </p:extLst>
          </p:nvPr>
        </p:nvGraphicFramePr>
        <p:xfrm>
          <a:off x="318241" y="2459942"/>
          <a:ext cx="3431982" cy="21545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2760">
                  <a:extLst>
                    <a:ext uri="{9D8B030D-6E8A-4147-A177-3AD203B41FA5}">
                      <a16:colId xmlns:a16="http://schemas.microsoft.com/office/drawing/2014/main" val="4292243344"/>
                    </a:ext>
                  </a:extLst>
                </a:gridCol>
                <a:gridCol w="678541">
                  <a:extLst>
                    <a:ext uri="{9D8B030D-6E8A-4147-A177-3AD203B41FA5}">
                      <a16:colId xmlns:a16="http://schemas.microsoft.com/office/drawing/2014/main" val="4139088179"/>
                    </a:ext>
                  </a:extLst>
                </a:gridCol>
                <a:gridCol w="1180681">
                  <a:extLst>
                    <a:ext uri="{9D8B030D-6E8A-4147-A177-3AD203B41FA5}">
                      <a16:colId xmlns:a16="http://schemas.microsoft.com/office/drawing/2014/main" val="3443244299"/>
                    </a:ext>
                  </a:extLst>
                </a:gridCol>
              </a:tblGrid>
              <a:tr h="18859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Scenarios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Local storage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Stream to machine and human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69691298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VVC only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44217889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Simulcast (1.0x)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80%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7662620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Simulcast (0.75x)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70%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1702465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Simulcast (0.5x)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62%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50954928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Simulcast (0.25x)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53%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7020505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Multi-layer (1.0x)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116%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77%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0035947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Multi-layer (0.75x)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125%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68%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70064288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Multi-layer (0.5x)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121%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60%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74377832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Multi-layer (0.25x)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111%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51%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4685012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6CF04D9-C179-B365-A110-2614EFC489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477098"/>
              </p:ext>
            </p:extLst>
          </p:nvPr>
        </p:nvGraphicFramePr>
        <p:xfrm>
          <a:off x="4369431" y="2456404"/>
          <a:ext cx="4456327" cy="2171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1598">
                  <a:extLst>
                    <a:ext uri="{9D8B030D-6E8A-4147-A177-3AD203B41FA5}">
                      <a16:colId xmlns:a16="http://schemas.microsoft.com/office/drawing/2014/main" val="3290573589"/>
                    </a:ext>
                  </a:extLst>
                </a:gridCol>
                <a:gridCol w="734956">
                  <a:extLst>
                    <a:ext uri="{9D8B030D-6E8A-4147-A177-3AD203B41FA5}">
                      <a16:colId xmlns:a16="http://schemas.microsoft.com/office/drawing/2014/main" val="847275547"/>
                    </a:ext>
                  </a:extLst>
                </a:gridCol>
                <a:gridCol w="921174">
                  <a:extLst>
                    <a:ext uri="{9D8B030D-6E8A-4147-A177-3AD203B41FA5}">
                      <a16:colId xmlns:a16="http://schemas.microsoft.com/office/drawing/2014/main" val="3149615937"/>
                    </a:ext>
                  </a:extLst>
                </a:gridCol>
                <a:gridCol w="1448599">
                  <a:extLst>
                    <a:ext uri="{9D8B030D-6E8A-4147-A177-3AD203B41FA5}">
                      <a16:colId xmlns:a16="http://schemas.microsoft.com/office/drawing/2014/main" val="401619305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Scenarios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Local storage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Stream to cloud (Machine)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Stream to user (Human)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1665151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VVC only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5.0%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042123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Simulcast (1.0x)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75%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5.0%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749384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Simulcast (0.75x)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65%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5.0%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73676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Simulcast (0.5x)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57%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5.0%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143393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Simulcast (0.25x)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48%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5.0%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19354315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Multi-layer (1.0x)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116%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75%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5.8%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4130266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Multi-layer (0.75x)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125%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65%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6.2%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8911248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Multi-layer (0.5x)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121%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57%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6.0%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340708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Multi-layer (0.25x)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111%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48%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5.6%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6969289"/>
                  </a:ext>
                </a:extLst>
              </a:tr>
            </a:tbl>
          </a:graphicData>
        </a:graphic>
      </p:graphicFrame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22DF054-A162-0BBA-8256-A3D4A01ADACA}"/>
              </a:ext>
            </a:extLst>
          </p:cNvPr>
          <p:cNvSpPr txBox="1">
            <a:spLocks/>
          </p:cNvSpPr>
          <p:nvPr/>
        </p:nvSpPr>
        <p:spPr>
          <a:xfrm>
            <a:off x="5329807" y="833711"/>
            <a:ext cx="2535574" cy="503905"/>
          </a:xfrm>
          <a:prstGeom prst="rect">
            <a:avLst/>
          </a:prstGeom>
        </p:spPr>
        <p:txBody>
          <a:bodyPr lIns="0" tIns="0" rIns="72000" bIns="7200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100000"/>
              <a:defRPr/>
            </a:pPr>
            <a:r>
              <a:rPr lang="en-US" altLang="en-US" dirty="0">
                <a:latin typeface="Nokia Pure Text Light"/>
              </a:rPr>
              <a:t>Machine and human consumption are in different places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FD6F95E-7DAF-49FD-F909-8A2001C04ED3}"/>
              </a:ext>
            </a:extLst>
          </p:cNvPr>
          <p:cNvSpPr txBox="1">
            <a:spLocks/>
          </p:cNvSpPr>
          <p:nvPr/>
        </p:nvSpPr>
        <p:spPr>
          <a:xfrm>
            <a:off x="3116823" y="882112"/>
            <a:ext cx="2535574" cy="503905"/>
          </a:xfrm>
          <a:prstGeom prst="rect">
            <a:avLst/>
          </a:prstGeom>
        </p:spPr>
        <p:txBody>
          <a:bodyPr lIns="0" tIns="0" rIns="72000" bIns="7200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100000"/>
              <a:defRPr/>
            </a:pPr>
            <a:r>
              <a:rPr lang="en-US" altLang="en-US" dirty="0">
                <a:latin typeface="Nokia Pure Text Light"/>
              </a:rPr>
              <a:t>a=5%</a:t>
            </a:r>
          </a:p>
          <a:p>
            <a:pPr algn="ctr">
              <a:buSzPct val="100000"/>
              <a:defRPr/>
            </a:pPr>
            <a:r>
              <a:rPr lang="en-US" altLang="en-US" dirty="0">
                <a:latin typeface="Nokia Pure Text Light"/>
              </a:rPr>
              <a:t>(Probability of human consumption)</a:t>
            </a:r>
          </a:p>
        </p:txBody>
      </p:sp>
    </p:spTree>
    <p:extLst>
      <p:ext uri="{BB962C8B-B14F-4D97-AF65-F5344CB8AC3E}">
        <p14:creationId xmlns:p14="http://schemas.microsoft.com/office/powerpoint/2010/main" val="233467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7875762" cy="3118980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From coding point of view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Multi-layered VVC has about 30% lower bitrate than Simulcast.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Inter-layer prediction brings gain for enhancement layer coding</a:t>
            </a:r>
          </a:p>
          <a:p>
            <a:pPr marL="645750" lvl="2" indent="-285750">
              <a:buSzPct val="100000"/>
              <a:buFont typeface="Wingdings" panose="05000000000000000000" pitchFamily="2" charset="2"/>
              <a:buChar char="§"/>
              <a:defRPr/>
            </a:pPr>
            <a:endParaRPr lang="en-US" altLang="en-US" sz="1400" dirty="0">
              <a:latin typeface="Nokia Pure Text Light"/>
            </a:endParaRPr>
          </a:p>
          <a:p>
            <a:pPr marL="285750" indent="-285750">
              <a:buSzPct val="100000"/>
              <a:buFont typeface="Nokia Pure Text Light" panose="020B0304040602060303" pitchFamily="34" charset="0"/>
              <a:buChar char="●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From storage and streaming point of view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Machine and human consumption in the same location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  <a:sym typeface="Wingdings" panose="05000000000000000000" pitchFamily="2" charset="2"/>
              </a:rPr>
              <a:t> Multi-layer &gt; Simulcast &gt; VVC-only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400" dirty="0">
                <a:latin typeface="Nokia Pure Text Light"/>
                <a:sym typeface="Wingdings" panose="05000000000000000000" pitchFamily="2" charset="2"/>
              </a:rPr>
              <a:t>Machine and human consumption in different locations  Simulcast &gt; Multi-layer &gt; VVC-only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It is recommended to include simulcast and multi-layer VVC encoding methods in the next version of the technical report on a description of optimization of encoders and receiving systems for machine analysis of coded video content.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JVET-AG0216 (AHG8: Multi-layer VVC for hybrid machine-human consumption)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10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7875762" cy="3118980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Hybrid human-machine video consumption (quality metric)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Continuous monitoring by machine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400" dirty="0">
                <a:latin typeface="Nokia Pure Text Light"/>
              </a:rPr>
              <a:t>On-demand monitoring by human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Use cases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Intelligent traffic, assembly line, and security monitoring systems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JVET-AH0247 (AHG8: Multi-layer VVC for hybrid machine-human consumption)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C0C9D7E-2116-D654-D211-408B8075CB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959202"/>
              </p:ext>
            </p:extLst>
          </p:nvPr>
        </p:nvGraphicFramePr>
        <p:xfrm>
          <a:off x="2258842" y="2978917"/>
          <a:ext cx="3845135" cy="167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466930" imgH="1076301" progId="Visio.Drawing.15">
                  <p:embed/>
                </p:oleObj>
              </mc:Choice>
              <mc:Fallback>
                <p:oleObj r:id="rId2" imgW="2466930" imgH="1076301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C0C9D7E-2116-D654-D211-408B8075CB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8842" y="2978917"/>
                        <a:ext cx="3845135" cy="167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>
            <a:extLst>
              <a:ext uri="{FF2B5EF4-FFF2-40B4-BE49-F238E27FC236}">
                <a16:creationId xmlns:a16="http://schemas.microsoft.com/office/drawing/2014/main" id="{827FAEE8-538D-0A4E-3A2F-1FC4D6C7AD62}"/>
              </a:ext>
            </a:extLst>
          </p:cNvPr>
          <p:cNvSpPr/>
          <p:nvPr/>
        </p:nvSpPr>
        <p:spPr>
          <a:xfrm>
            <a:off x="6103977" y="3411096"/>
            <a:ext cx="1014830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3016C23-8887-3A83-7A82-121319008312}"/>
              </a:ext>
            </a:extLst>
          </p:cNvPr>
          <p:cNvSpPr/>
          <p:nvPr/>
        </p:nvSpPr>
        <p:spPr>
          <a:xfrm>
            <a:off x="6103977" y="4092664"/>
            <a:ext cx="101483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1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Investigated coding schemes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JVET-AH0247 (AHG8: Multi-layer VVC for hybrid machine-human consumption)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5B22AC-010B-DF50-EEFF-1F27435DDA39}"/>
              </a:ext>
            </a:extLst>
          </p:cNvPr>
          <p:cNvSpPr txBox="1"/>
          <p:nvPr/>
        </p:nvSpPr>
        <p:spPr>
          <a:xfrm>
            <a:off x="1" y="942256"/>
            <a:ext cx="289221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80000" lvl="1">
              <a:buSzPct val="100000"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VVC only (Anchor)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69FE95D-74AA-35CC-B310-4084CF2464EA}"/>
              </a:ext>
            </a:extLst>
          </p:cNvPr>
          <p:cNvSpPr txBox="1"/>
          <p:nvPr/>
        </p:nvSpPr>
        <p:spPr>
          <a:xfrm>
            <a:off x="0" y="2134448"/>
            <a:ext cx="289221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80000" lvl="1">
              <a:buSzPct val="100000"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Simulcast VVC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83ED50C-DDE4-CDC3-05E6-6C48A7F3B4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526130"/>
              </p:ext>
            </p:extLst>
          </p:nvPr>
        </p:nvGraphicFramePr>
        <p:xfrm>
          <a:off x="1805525" y="1399067"/>
          <a:ext cx="59134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296093" imgH="314301" progId="Visio.Drawing.15">
                  <p:embed/>
                </p:oleObj>
              </mc:Choice>
              <mc:Fallback>
                <p:oleObj r:id="rId2" imgW="6296093" imgH="314301" progId="Visio.Drawing.15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83ED50C-DDE4-CDC3-05E6-6C48A7F3B4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5525" y="1399067"/>
                        <a:ext cx="5913438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A5AB576-4663-3669-0650-0ECFB75504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757912"/>
              </p:ext>
            </p:extLst>
          </p:nvPr>
        </p:nvGraphicFramePr>
        <p:xfrm>
          <a:off x="1805525" y="2542602"/>
          <a:ext cx="5913438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6296093" imgH="581096" progId="Visio.Drawing.15">
                  <p:embed/>
                </p:oleObj>
              </mc:Choice>
              <mc:Fallback>
                <p:oleObj r:id="rId4" imgW="6296093" imgH="581096" progId="Visio.Drawing.15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A5AB576-4663-3669-0650-0ECFB75504A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5525" y="2542602"/>
                        <a:ext cx="5913438" cy="579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BCE6042-B4C0-E798-BC2E-2804656D19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114357"/>
              </p:ext>
            </p:extLst>
          </p:nvPr>
        </p:nvGraphicFramePr>
        <p:xfrm>
          <a:off x="1809494" y="3877458"/>
          <a:ext cx="59055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6267563" imgH="523709" progId="Visio.Drawing.15">
                  <p:embed/>
                </p:oleObj>
              </mc:Choice>
              <mc:Fallback>
                <p:oleObj r:id="rId6" imgW="6267563" imgH="523709" progId="Visio.Drawing.15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BCE6042-B4C0-E798-BC2E-2804656D196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494" y="3877458"/>
                        <a:ext cx="5905500" cy="525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E8D36631-4616-23C8-D326-66006CCD2B25}"/>
              </a:ext>
            </a:extLst>
          </p:cNvPr>
          <p:cNvSpPr txBox="1"/>
          <p:nvPr/>
        </p:nvSpPr>
        <p:spPr>
          <a:xfrm>
            <a:off x="52398" y="3545501"/>
            <a:ext cx="289221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80000" lvl="1">
              <a:buSzPct val="100000"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Multi-layered VVC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C8006A3-340E-C23B-1F0F-2F7A99C811FA}"/>
              </a:ext>
            </a:extLst>
          </p:cNvPr>
          <p:cNvSpPr/>
          <p:nvPr/>
        </p:nvSpPr>
        <p:spPr>
          <a:xfrm>
            <a:off x="7763412" y="2505636"/>
            <a:ext cx="1014830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95512F2-B7AD-3CE6-ED7C-D0A17847341E}"/>
              </a:ext>
            </a:extLst>
          </p:cNvPr>
          <p:cNvSpPr/>
          <p:nvPr/>
        </p:nvSpPr>
        <p:spPr>
          <a:xfrm>
            <a:off x="7763412" y="2837408"/>
            <a:ext cx="101483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27745C0-8464-B84A-60BD-7864E9467E48}"/>
              </a:ext>
            </a:extLst>
          </p:cNvPr>
          <p:cNvSpPr/>
          <p:nvPr/>
        </p:nvSpPr>
        <p:spPr>
          <a:xfrm>
            <a:off x="7763412" y="1256751"/>
            <a:ext cx="1014830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77A87BA-FF7A-494A-6527-93D935CFBDEB}"/>
              </a:ext>
            </a:extLst>
          </p:cNvPr>
          <p:cNvSpPr/>
          <p:nvPr/>
        </p:nvSpPr>
        <p:spPr>
          <a:xfrm>
            <a:off x="7763412" y="1588523"/>
            <a:ext cx="101483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A895085-1AD0-2B5F-4E59-B961E6C3986C}"/>
              </a:ext>
            </a:extLst>
          </p:cNvPr>
          <p:cNvSpPr/>
          <p:nvPr/>
        </p:nvSpPr>
        <p:spPr>
          <a:xfrm>
            <a:off x="7763412" y="3877458"/>
            <a:ext cx="1014830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08F2698-71EA-A004-8FA7-6E77E472623C}"/>
              </a:ext>
            </a:extLst>
          </p:cNvPr>
          <p:cNvSpPr/>
          <p:nvPr/>
        </p:nvSpPr>
        <p:spPr>
          <a:xfrm>
            <a:off x="7763412" y="4209230"/>
            <a:ext cx="101483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8" name="Callout: Down Arrow 27">
            <a:extLst>
              <a:ext uri="{FF2B5EF4-FFF2-40B4-BE49-F238E27FC236}">
                <a16:creationId xmlns:a16="http://schemas.microsoft.com/office/drawing/2014/main" id="{3ED05EC8-7DD0-44CB-DD76-F3C01D6B9AE4}"/>
              </a:ext>
            </a:extLst>
          </p:cNvPr>
          <p:cNvSpPr/>
          <p:nvPr/>
        </p:nvSpPr>
        <p:spPr>
          <a:xfrm>
            <a:off x="3195787" y="2225875"/>
            <a:ext cx="1456267" cy="378624"/>
          </a:xfrm>
          <a:prstGeom prst="downArrowCallout">
            <a:avLst>
              <a:gd name="adj1" fmla="val 11229"/>
              <a:gd name="adj2" fmla="val 12289"/>
              <a:gd name="adj3" fmla="val 25000"/>
              <a:gd name="adj4" fmla="val 64977"/>
            </a:avLst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Machine-optimized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9" name="Callout: Down Arrow 28">
            <a:extLst>
              <a:ext uri="{FF2B5EF4-FFF2-40B4-BE49-F238E27FC236}">
                <a16:creationId xmlns:a16="http://schemas.microsoft.com/office/drawing/2014/main" id="{C24DB2E4-571D-F181-9FD9-ECAB46CD22C2}"/>
              </a:ext>
            </a:extLst>
          </p:cNvPr>
          <p:cNvSpPr/>
          <p:nvPr/>
        </p:nvSpPr>
        <p:spPr>
          <a:xfrm>
            <a:off x="3195787" y="3541555"/>
            <a:ext cx="1456267" cy="378624"/>
          </a:xfrm>
          <a:prstGeom prst="downArrowCallout">
            <a:avLst>
              <a:gd name="adj1" fmla="val 11229"/>
              <a:gd name="adj2" fmla="val 12289"/>
              <a:gd name="adj3" fmla="val 25000"/>
              <a:gd name="adj4" fmla="val 64977"/>
            </a:avLst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Machine-optimized</a:t>
            </a:r>
            <a:endParaRPr lang="LID4096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34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Machine-optimized video 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939528"/>
            <a:ext cx="7875762" cy="3295452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Object detection by YOLOv8x [4]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Generate the ROI map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ROI maps are aggregated inside GOP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more stable saliency map for frames inside a GOP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Background processing: 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Blur</a:t>
            </a:r>
            <a:r>
              <a:rPr lang="en-US" altLang="en-US" sz="1400" dirty="0">
                <a:latin typeface="Nokia Pure Text Light"/>
              </a:rPr>
              <a:t>red (Gaussian filter)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Removed (greyed-out)</a:t>
            </a:r>
          </a:p>
          <a:p>
            <a:pPr marL="285750" indent="-285750">
              <a:buSzPct val="100000"/>
              <a:buFont typeface="Nokia Pure Text Light" panose="020B0304040602060303" pitchFamily="34" charset="0"/>
              <a:buChar char="●"/>
              <a:defRPr/>
            </a:pPr>
            <a:r>
              <a:rPr lang="en-US" altLang="en-US" sz="1400" dirty="0">
                <a:latin typeface="Nokia Pure Text Light"/>
              </a:rPr>
              <a:t>Spatial scaling: 1x, 0.75x, 0.5x, and 0.25x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JVET-AH0247 (AHG8: Multi-layer VVC for hybrid machine-human consumption)</a:t>
            </a:r>
          </a:p>
        </p:txBody>
      </p:sp>
      <p:pic>
        <p:nvPicPr>
          <p:cNvPr id="3075" name="Picture 1314043800">
            <a:extLst>
              <a:ext uri="{FF2B5EF4-FFF2-40B4-BE49-F238E27FC236}">
                <a16:creationId xmlns:a16="http://schemas.microsoft.com/office/drawing/2014/main" id="{2B3EE15D-A6AF-6191-4443-55E106CEB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39" y="3031464"/>
            <a:ext cx="2595584" cy="162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718813537">
            <a:extLst>
              <a:ext uri="{FF2B5EF4-FFF2-40B4-BE49-F238E27FC236}">
                <a16:creationId xmlns:a16="http://schemas.microsoft.com/office/drawing/2014/main" id="{2DDE05DB-A11F-D1EA-C677-7543C4AED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208" y="3031464"/>
            <a:ext cx="2595584" cy="162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949611028">
            <a:extLst>
              <a:ext uri="{FF2B5EF4-FFF2-40B4-BE49-F238E27FC236}">
                <a16:creationId xmlns:a16="http://schemas.microsoft.com/office/drawing/2014/main" id="{BF29C893-E63A-10E7-347D-CD491CF0E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377" y="3031464"/>
            <a:ext cx="2595584" cy="162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ED3F5EC-F188-EB9B-A18F-FB7F50243EAC}"/>
              </a:ext>
            </a:extLst>
          </p:cNvPr>
          <p:cNvSpPr txBox="1"/>
          <p:nvPr/>
        </p:nvSpPr>
        <p:spPr>
          <a:xfrm>
            <a:off x="257040" y="2723687"/>
            <a:ext cx="259558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Autofit/>
          </a:bodyPr>
          <a:lstStyle/>
          <a:p>
            <a:pPr marL="180000" lvl="1" algn="ctr">
              <a:buSzPct val="100000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Original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D7A70F-ACC0-BB86-8047-383D8C65D406}"/>
              </a:ext>
            </a:extLst>
          </p:cNvPr>
          <p:cNvSpPr txBox="1"/>
          <p:nvPr/>
        </p:nvSpPr>
        <p:spPr>
          <a:xfrm>
            <a:off x="3274208" y="2723687"/>
            <a:ext cx="259558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Autofit/>
          </a:bodyPr>
          <a:lstStyle/>
          <a:p>
            <a:pPr marL="180000" lvl="1" algn="ctr">
              <a:buSzPct val="100000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Blurred background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4FA1A8-A4B7-853C-6FBB-56D70E642834}"/>
              </a:ext>
            </a:extLst>
          </p:cNvPr>
          <p:cNvSpPr txBox="1"/>
          <p:nvPr/>
        </p:nvSpPr>
        <p:spPr>
          <a:xfrm>
            <a:off x="6291377" y="2723687"/>
            <a:ext cx="259558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Autofit/>
          </a:bodyPr>
          <a:lstStyle/>
          <a:p>
            <a:pPr marL="180000" lvl="1" algn="ctr">
              <a:buSzPct val="100000"/>
              <a:defRPr/>
            </a:pPr>
            <a:r>
              <a:rPr lang="en-US" altLang="en-US" sz="1400" dirty="0">
                <a:solidFill>
                  <a:schemeClr val="tx2"/>
                </a:solidFill>
                <a:latin typeface="Nokia Pure Text Light"/>
              </a:rPr>
              <a:t>Removed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 background</a:t>
            </a:r>
          </a:p>
        </p:txBody>
      </p:sp>
    </p:spTree>
    <p:extLst>
      <p:ext uri="{BB962C8B-B14F-4D97-AF65-F5344CB8AC3E}">
        <p14:creationId xmlns:p14="http://schemas.microsoft.com/office/powerpoint/2010/main" val="130775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General application/configuration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7875762" cy="3118980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Machine and human consumptions in the same place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Study compression performance of multi-layer and simulcast versus single layer VVC</a:t>
            </a:r>
            <a:r>
              <a:rPr lang="en-US" altLang="en-US" sz="1400" dirty="0">
                <a:latin typeface="Nokia Pure Text Light"/>
              </a:rPr>
              <a:t>-only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No assumption on storage and streaming scenario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JVET-AH0247 (AHG8: Multi-layer VVC for hybrid machine-human consumption)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C0C9D7E-2116-D654-D211-408B8075CB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116941"/>
              </p:ext>
            </p:extLst>
          </p:nvPr>
        </p:nvGraphicFramePr>
        <p:xfrm>
          <a:off x="2238522" y="2353444"/>
          <a:ext cx="3845135" cy="167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466930" imgH="1076301" progId="Visio.Drawing.15">
                  <p:embed/>
                </p:oleObj>
              </mc:Choice>
              <mc:Fallback>
                <p:oleObj r:id="rId2" imgW="2466930" imgH="1076301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C0C9D7E-2116-D654-D211-408B8075CB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522" y="2353444"/>
                        <a:ext cx="3845135" cy="167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>
            <a:extLst>
              <a:ext uri="{FF2B5EF4-FFF2-40B4-BE49-F238E27FC236}">
                <a16:creationId xmlns:a16="http://schemas.microsoft.com/office/drawing/2014/main" id="{827FAEE8-538D-0A4E-3A2F-1FC4D6C7AD62}"/>
              </a:ext>
            </a:extLst>
          </p:cNvPr>
          <p:cNvSpPr/>
          <p:nvPr/>
        </p:nvSpPr>
        <p:spPr>
          <a:xfrm>
            <a:off x="6083657" y="2785623"/>
            <a:ext cx="1014830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3016C23-8887-3A83-7A82-121319008312}"/>
              </a:ext>
            </a:extLst>
          </p:cNvPr>
          <p:cNvSpPr/>
          <p:nvPr/>
        </p:nvSpPr>
        <p:spPr>
          <a:xfrm>
            <a:off x="6083657" y="3467191"/>
            <a:ext cx="101483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75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Test condition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939528"/>
            <a:ext cx="7875762" cy="3295452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fi-FI" altLang="en-US" sz="1400" dirty="0">
                <a:latin typeface="Nokia Pure Text Light"/>
              </a:rPr>
              <a:t>JVET-MVC CTC JVET</a:t>
            </a:r>
            <a:r>
              <a:rPr lang="en-US" altLang="en-US" sz="1400" dirty="0">
                <a:latin typeface="Nokia Pure Text Light"/>
              </a:rPr>
              <a:t>-AF2031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Data set: SFU-HW, class A, B and C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ROI is less efficient in other low-resolution test sequences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VTM20.1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Random access (RA)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Default multi-layer configuration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Same QP as CTC for both BL and EL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Evaluation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400" dirty="0" err="1">
                <a:latin typeface="Nokia Pure Text Light"/>
              </a:rPr>
              <a:t>mAP</a:t>
            </a:r>
            <a:r>
              <a:rPr lang="en-US" altLang="en-US" sz="1400" dirty="0">
                <a:latin typeface="Nokia Pure Text Light"/>
              </a:rPr>
              <a:t> when analyzing machine consumption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PSNR when analyzing human consumption</a:t>
            </a:r>
          </a:p>
          <a:p>
            <a:pPr marL="465750" lvl="1" indent="-285750"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altLang="en-US" sz="1400" dirty="0">
                <a:latin typeface="Nokia Pure Text Light"/>
              </a:rPr>
              <a:t>BD-rate (using </a:t>
            </a:r>
            <a:r>
              <a:rPr lang="en-US" altLang="en-US" sz="1400" dirty="0" err="1">
                <a:latin typeface="Nokia Pure Text Light"/>
              </a:rPr>
              <a:t>mAP</a:t>
            </a:r>
            <a:r>
              <a:rPr lang="en-US" altLang="en-US" sz="1400" dirty="0">
                <a:latin typeface="Nokia Pure Text Light"/>
              </a:rPr>
              <a:t> or PSNR)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285750" indent="-285750">
              <a:buSzPct val="100000"/>
              <a:buFont typeface="Nokia Pure Text Light" panose="020B0304040602060303" pitchFamily="34" charset="0"/>
              <a:buChar char="●"/>
              <a:defRPr/>
            </a:pPr>
            <a:r>
              <a:rPr lang="en-US" altLang="en-US" sz="1400" dirty="0">
                <a:latin typeface="Nokia Pure Text Light"/>
              </a:rPr>
              <a:t>Break-even point: Fraction of the time that human consumption is needed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46E8A8F-7D34-B84C-092C-5B9F488D68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004528"/>
              </p:ext>
            </p:extLst>
          </p:nvPr>
        </p:nvGraphicFramePr>
        <p:xfrm>
          <a:off x="4384610" y="2118216"/>
          <a:ext cx="461501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0130">
                  <a:extLst>
                    <a:ext uri="{9D8B030D-6E8A-4147-A177-3AD203B41FA5}">
                      <a16:colId xmlns:a16="http://schemas.microsoft.com/office/drawing/2014/main" val="3108868732"/>
                    </a:ext>
                  </a:extLst>
                </a:gridCol>
                <a:gridCol w="893722">
                  <a:extLst>
                    <a:ext uri="{9D8B030D-6E8A-4147-A177-3AD203B41FA5}">
                      <a16:colId xmlns:a16="http://schemas.microsoft.com/office/drawing/2014/main" val="2738406860"/>
                    </a:ext>
                  </a:extLst>
                </a:gridCol>
                <a:gridCol w="893722">
                  <a:extLst>
                    <a:ext uri="{9D8B030D-6E8A-4147-A177-3AD203B41FA5}">
                      <a16:colId xmlns:a16="http://schemas.microsoft.com/office/drawing/2014/main" val="1268139703"/>
                    </a:ext>
                  </a:extLst>
                </a:gridCol>
                <a:gridCol w="893722">
                  <a:extLst>
                    <a:ext uri="{9D8B030D-6E8A-4147-A177-3AD203B41FA5}">
                      <a16:colId xmlns:a16="http://schemas.microsoft.com/office/drawing/2014/main" val="2113702332"/>
                    </a:ext>
                  </a:extLst>
                </a:gridCol>
                <a:gridCol w="893722">
                  <a:extLst>
                    <a:ext uri="{9D8B030D-6E8A-4147-A177-3AD203B41FA5}">
                      <a16:colId xmlns:a16="http://schemas.microsoft.com/office/drawing/2014/main" val="2189678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Scheme</a:t>
                      </a:r>
                      <a:endParaRPr lang="LID4096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Bitrate</a:t>
                      </a:r>
                      <a:endParaRPr lang="LID4096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Quality</a:t>
                      </a:r>
                      <a:endParaRPr lang="LID4096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Bitrate</a:t>
                      </a:r>
                      <a:endParaRPr lang="LID4096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Quality</a:t>
                      </a:r>
                      <a:endParaRPr lang="LID4096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127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VVC only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VVC</a:t>
                      </a:r>
                      <a:endParaRPr lang="LID4096" baseline="-250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mAP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VVC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PSNR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7199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Simulcast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M</a:t>
                      </a:r>
                      <a:endParaRPr lang="LID4096" baseline="-250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mAP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M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+ 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VVC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PSNR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634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Multi-layer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M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(= 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BL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)</a:t>
                      </a:r>
                      <a:endParaRPr lang="LID4096" baseline="-250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mAP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M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+ R</a:t>
                      </a:r>
                      <a:r>
                        <a:rPr lang="en-US" baseline="-25000" dirty="0">
                          <a:solidFill>
                            <a:schemeClr val="tx2"/>
                          </a:solidFill>
                        </a:rPr>
                        <a:t>EL</a:t>
                      </a:r>
                      <a:endParaRPr lang="LID4096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PSNR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152669"/>
                  </a:ext>
                </a:extLst>
              </a:tr>
            </a:tbl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9F335A4D-1F81-19A3-0E92-E075D9E6A394}"/>
              </a:ext>
            </a:extLst>
          </p:cNvPr>
          <p:cNvSpPr/>
          <p:nvPr/>
        </p:nvSpPr>
        <p:spPr>
          <a:xfrm>
            <a:off x="5543517" y="1691268"/>
            <a:ext cx="1560016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D5984B3-ECF7-D87C-F7A6-3E01BC310D52}"/>
              </a:ext>
            </a:extLst>
          </p:cNvPr>
          <p:cNvSpPr/>
          <p:nvPr/>
        </p:nvSpPr>
        <p:spPr>
          <a:xfrm>
            <a:off x="7296117" y="1691268"/>
            <a:ext cx="1560016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2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Results: Multi-layer vs. Simulcast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939528"/>
            <a:ext cx="7875762" cy="3295452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Machine consumption: Multi-layer = Simulcast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Human consumption: Multi-layer is better than Simulcast (b</a:t>
            </a:r>
            <a:r>
              <a:rPr kumimoji="0" lang="en-US" altLang="en-US" sz="1400" b="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ecause of inter layer prediction)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378000C-5308-7915-403F-B91FC140B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286879"/>
              </p:ext>
            </p:extLst>
          </p:nvPr>
        </p:nvGraphicFramePr>
        <p:xfrm>
          <a:off x="1397749" y="1742734"/>
          <a:ext cx="6073237" cy="300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7451">
                  <a:extLst>
                    <a:ext uri="{9D8B030D-6E8A-4147-A177-3AD203B41FA5}">
                      <a16:colId xmlns:a16="http://schemas.microsoft.com/office/drawing/2014/main" val="1868938190"/>
                    </a:ext>
                  </a:extLst>
                </a:gridCol>
                <a:gridCol w="724022">
                  <a:extLst>
                    <a:ext uri="{9D8B030D-6E8A-4147-A177-3AD203B41FA5}">
                      <a16:colId xmlns:a16="http://schemas.microsoft.com/office/drawing/2014/main" val="3059533757"/>
                    </a:ext>
                  </a:extLst>
                </a:gridCol>
                <a:gridCol w="641530">
                  <a:extLst>
                    <a:ext uri="{9D8B030D-6E8A-4147-A177-3AD203B41FA5}">
                      <a16:colId xmlns:a16="http://schemas.microsoft.com/office/drawing/2014/main" val="3280989153"/>
                    </a:ext>
                  </a:extLst>
                </a:gridCol>
                <a:gridCol w="640368">
                  <a:extLst>
                    <a:ext uri="{9D8B030D-6E8A-4147-A177-3AD203B41FA5}">
                      <a16:colId xmlns:a16="http://schemas.microsoft.com/office/drawing/2014/main" val="2983745255"/>
                    </a:ext>
                  </a:extLst>
                </a:gridCol>
                <a:gridCol w="641530">
                  <a:extLst>
                    <a:ext uri="{9D8B030D-6E8A-4147-A177-3AD203B41FA5}">
                      <a16:colId xmlns:a16="http://schemas.microsoft.com/office/drawing/2014/main" val="244829057"/>
                    </a:ext>
                  </a:extLst>
                </a:gridCol>
                <a:gridCol w="671880">
                  <a:extLst>
                    <a:ext uri="{9D8B030D-6E8A-4147-A177-3AD203B41FA5}">
                      <a16:colId xmlns:a16="http://schemas.microsoft.com/office/drawing/2014/main" val="620685605"/>
                    </a:ext>
                  </a:extLst>
                </a:gridCol>
                <a:gridCol w="640368">
                  <a:extLst>
                    <a:ext uri="{9D8B030D-6E8A-4147-A177-3AD203B41FA5}">
                      <a16:colId xmlns:a16="http://schemas.microsoft.com/office/drawing/2014/main" val="1240098496"/>
                    </a:ext>
                  </a:extLst>
                </a:gridCol>
                <a:gridCol w="640368">
                  <a:extLst>
                    <a:ext uri="{9D8B030D-6E8A-4147-A177-3AD203B41FA5}">
                      <a16:colId xmlns:a16="http://schemas.microsoft.com/office/drawing/2014/main" val="3503421072"/>
                    </a:ext>
                  </a:extLst>
                </a:gridCol>
                <a:gridCol w="635720">
                  <a:extLst>
                    <a:ext uri="{9D8B030D-6E8A-4147-A177-3AD203B41FA5}">
                      <a16:colId xmlns:a16="http://schemas.microsoft.com/office/drawing/2014/main" val="13530310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Seq.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Blurred Background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Greyed Background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243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BL ratio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extLst>
                  <a:ext uri="{0D108BD9-81ED-4DB2-BD59-A6C34878D82A}">
                    <a16:rowId xmlns:a16="http://schemas.microsoft.com/office/drawing/2014/main" val="40610541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A1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 dirty="0">
                          <a:solidFill>
                            <a:schemeClr val="tx2"/>
                          </a:solidFill>
                          <a:effectLst/>
                        </a:rPr>
                        <a:t>-21.8%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-11.9%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-6.1%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-1.3%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-20.1%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-11.7%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-5.7%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2371465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B1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-14.5%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-8.5%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-0.7%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-14.7%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-9.3%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-3.9%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-0.5%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4243573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B2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-33.0%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-19.4%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-7.9%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-32.7%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-19.3%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-7.6%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6222574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B3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-39.9%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-21.4%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-8.0%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-39.7%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-21.5%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-8.0%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9681149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B4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-23.6%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-13.1%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-0.6%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-23.6%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-13.2%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-3.7%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17930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u="sng" dirty="0">
                          <a:solidFill>
                            <a:schemeClr val="tx2"/>
                          </a:solidFill>
                          <a:effectLst/>
                        </a:rPr>
                        <a:t>-26.5%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-14.9%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-6.0%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-1.1%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u="sng" dirty="0">
                          <a:solidFill>
                            <a:schemeClr val="tx2"/>
                          </a:solidFill>
                          <a:effectLst/>
                        </a:rPr>
                        <a:t>-26.2%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-15.0%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-5.8%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>
                          <a:solidFill>
                            <a:schemeClr val="tx2"/>
                          </a:solidFill>
                          <a:effectLst/>
                        </a:rPr>
                        <a:t>-1.1%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4554601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C1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-46.1%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-18.0%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-5.3%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0.4%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 dirty="0">
                          <a:solidFill>
                            <a:schemeClr val="tx2"/>
                          </a:solidFill>
                          <a:effectLst/>
                        </a:rPr>
                        <a:t>-45.2%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-18.2%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-5.1%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0.3%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3171178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C2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-43.2%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-15.9%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-44.4%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-15.9%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-4.3%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121247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C3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-37.1%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-15.4%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0.5%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-36.0%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-15.4%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-3.8%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3844204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C4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-47.7%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-17.9%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-4.8%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0.0%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>
                          <a:solidFill>
                            <a:schemeClr val="tx2"/>
                          </a:solidFill>
                          <a:effectLst/>
                        </a:rPr>
                        <a:t>-47.6%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-17.8%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-4.9%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>
                          <a:solidFill>
                            <a:schemeClr val="tx2"/>
                          </a:solidFill>
                          <a:effectLst/>
                        </a:rPr>
                        <a:t>0.2%</a:t>
                      </a:r>
                      <a:endParaRPr lang="fi-FI" sz="2400" b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38013760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2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8288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 dirty="0">
                          <a:solidFill>
                            <a:schemeClr val="tx2"/>
                          </a:solidFill>
                          <a:effectLst/>
                        </a:rPr>
                        <a:t>-43.5%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-16.8%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-4.6%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0.4%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u="sng" dirty="0">
                          <a:solidFill>
                            <a:schemeClr val="tx2"/>
                          </a:solidFill>
                          <a:effectLst/>
                        </a:rPr>
                        <a:t>-43.3%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-16.8%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-4.5%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0" dirty="0">
                          <a:solidFill>
                            <a:schemeClr val="tx2"/>
                          </a:solidFill>
                          <a:effectLst/>
                        </a:rPr>
                        <a:t>0.5%</a:t>
                      </a:r>
                      <a:endParaRPr lang="fi-FI" sz="24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17780" marT="17780" marB="0" anchor="ctr"/>
                </a:tc>
                <a:extLst>
                  <a:ext uri="{0D108BD9-81ED-4DB2-BD59-A6C34878D82A}">
                    <a16:rowId xmlns:a16="http://schemas.microsoft.com/office/drawing/2014/main" val="4263762738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035EF088-93D9-3862-5E18-2617D9382159}"/>
              </a:ext>
            </a:extLst>
          </p:cNvPr>
          <p:cNvSpPr/>
          <p:nvPr/>
        </p:nvSpPr>
        <p:spPr>
          <a:xfrm>
            <a:off x="2269428" y="1458102"/>
            <a:ext cx="504326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88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Results: Multi-layer vs. VVC-only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939528"/>
            <a:ext cx="7875762" cy="3295452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Machine consumption: Multi-layer is better than VVC-only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Human consumption: Multi-layer is worse than VVC-only</a:t>
            </a:r>
            <a:endParaRPr kumimoji="0" lang="en-US" altLang="en-US" sz="1400" b="0" i="0" u="none" strike="noStrike" kern="1200" cap="none" spc="0" normalizeH="0" baseline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2557"/>
            <a:ext cx="2880000" cy="122400"/>
          </a:xfrm>
        </p:spPr>
        <p:txBody>
          <a:bodyPr/>
          <a:lstStyle/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D87C9F8-CBE9-A555-B2AF-CD33A0EC8D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361669"/>
              </p:ext>
            </p:extLst>
          </p:nvPr>
        </p:nvGraphicFramePr>
        <p:xfrm>
          <a:off x="135466" y="2224191"/>
          <a:ext cx="4436537" cy="24104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3839">
                  <a:extLst>
                    <a:ext uri="{9D8B030D-6E8A-4147-A177-3AD203B41FA5}">
                      <a16:colId xmlns:a16="http://schemas.microsoft.com/office/drawing/2014/main" val="219441686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3424663165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1420464658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980048071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2263027524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911356974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1966610080"/>
                    </a:ext>
                  </a:extLst>
                </a:gridCol>
                <a:gridCol w="486803">
                  <a:extLst>
                    <a:ext uri="{9D8B030D-6E8A-4147-A177-3AD203B41FA5}">
                      <a16:colId xmlns:a16="http://schemas.microsoft.com/office/drawing/2014/main" val="870711110"/>
                    </a:ext>
                  </a:extLst>
                </a:gridCol>
                <a:gridCol w="485077">
                  <a:extLst>
                    <a:ext uri="{9D8B030D-6E8A-4147-A177-3AD203B41FA5}">
                      <a16:colId xmlns:a16="http://schemas.microsoft.com/office/drawing/2014/main" val="2653802254"/>
                    </a:ext>
                  </a:extLst>
                </a:gridCol>
              </a:tblGrid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Seq.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Blurred Background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Greyed Background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880553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BL ratio</a:t>
                      </a:r>
                      <a:endParaRPr lang="en-US" sz="11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extLst>
                  <a:ext uri="{0D108BD9-81ED-4DB2-BD59-A6C34878D82A}">
                    <a16:rowId xmlns:a16="http://schemas.microsoft.com/office/drawing/2014/main" val="610056105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A1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-18.3%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-25.9%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-16.4%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-43.0%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-12.2%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-24.8%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dirty="0">
                          <a:solidFill>
                            <a:schemeClr val="tx2"/>
                          </a:solidFill>
                          <a:effectLst/>
                        </a:rPr>
                        <a:t>-32.3%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-40.0%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582949189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-22.9%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-30.8%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-40.8%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-44.1%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-64.0%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-68.2%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-68.4%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-59.0%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749400496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B2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-13.1%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-33.1%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-51.4%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-69.1%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-20.5%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-37.3%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-59.0%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-75.3%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02941494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B3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-17.6%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-21.6%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-29.7%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-7.9%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-19.3%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-16.3%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-35.3%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917613737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B4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-13.9%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-24.8%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-33.6%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-56.6%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-18.8%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-28.1%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-39.3%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-49.1%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423531961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18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dirty="0">
                          <a:solidFill>
                            <a:schemeClr val="tx2"/>
                          </a:solidFill>
                          <a:effectLst/>
                        </a:rPr>
                        <a:t>-14.3%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dirty="0">
                          <a:solidFill>
                            <a:schemeClr val="tx2"/>
                          </a:solidFill>
                          <a:effectLst/>
                        </a:rPr>
                        <a:t>-26.4%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>
                          <a:solidFill>
                            <a:schemeClr val="tx2"/>
                          </a:solidFill>
                          <a:effectLst/>
                        </a:rPr>
                        <a:t>-32.8%</a:t>
                      </a:r>
                      <a:endParaRPr lang="fi-FI" sz="18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u="sng" dirty="0">
                          <a:solidFill>
                            <a:schemeClr val="tx2"/>
                          </a:solidFill>
                          <a:effectLst/>
                        </a:rPr>
                        <a:t>-48.5%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dirty="0">
                          <a:solidFill>
                            <a:schemeClr val="tx2"/>
                          </a:solidFill>
                          <a:effectLst/>
                        </a:rPr>
                        <a:t>-24.7%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dirty="0">
                          <a:solidFill>
                            <a:schemeClr val="tx2"/>
                          </a:solidFill>
                          <a:effectLst/>
                        </a:rPr>
                        <a:t>-35.5%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dirty="0">
                          <a:solidFill>
                            <a:schemeClr val="tx2"/>
                          </a:solidFill>
                          <a:effectLst/>
                        </a:rPr>
                        <a:t>-43.1%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b="1" u="sng" dirty="0">
                          <a:solidFill>
                            <a:schemeClr val="tx2"/>
                          </a:solidFill>
                          <a:effectLst/>
                        </a:rPr>
                        <a:t>-51.7%</a:t>
                      </a:r>
                      <a:endParaRPr lang="fi-FI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3830616624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4.8%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-13.6%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-12.9%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-9.6%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1.9%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-13.2%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-14.4%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-20.2%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622979918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C2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5.3%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-3.9%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-7.6%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-12.8%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3.7%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-9.1%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-8.6%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2345669670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C3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-16.5%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3.3%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-7.9%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-26.3%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-10.8%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-26.9%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-18.0%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-30.9%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3379728587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C4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-0.8%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-19.9%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-27.3%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-9.1%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4.9%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-21.1%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-25.3%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dirty="0">
                          <a:solidFill>
                            <a:schemeClr val="tx2"/>
                          </a:solidFill>
                          <a:effectLst/>
                        </a:rPr>
                        <a:t>-9.9%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802623604"/>
                  </a:ext>
                </a:extLst>
              </a:tr>
              <a:tr h="181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-8.5%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-13.9%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-14.5%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-0.1%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-17.6%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-14.9%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dirty="0">
                          <a:solidFill>
                            <a:schemeClr val="tx2"/>
                          </a:solidFill>
                          <a:effectLst/>
                        </a:rPr>
                        <a:t>-17.4%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b"/>
                </a:tc>
                <a:extLst>
                  <a:ext uri="{0D108BD9-81ED-4DB2-BD59-A6C34878D82A}">
                    <a16:rowId xmlns:a16="http://schemas.microsoft.com/office/drawing/2014/main" val="1999273405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74566D5-1620-1551-72AA-8EA8DE6B4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488931"/>
              </p:ext>
            </p:extLst>
          </p:nvPr>
        </p:nvGraphicFramePr>
        <p:xfrm>
          <a:off x="4658120" y="2224191"/>
          <a:ext cx="4397824" cy="24104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0986">
                  <a:extLst>
                    <a:ext uri="{9D8B030D-6E8A-4147-A177-3AD203B41FA5}">
                      <a16:colId xmlns:a16="http://schemas.microsoft.com/office/drawing/2014/main" val="1370713170"/>
                    </a:ext>
                  </a:extLst>
                </a:gridCol>
                <a:gridCol w="477611">
                  <a:extLst>
                    <a:ext uri="{9D8B030D-6E8A-4147-A177-3AD203B41FA5}">
                      <a16:colId xmlns:a16="http://schemas.microsoft.com/office/drawing/2014/main" val="1786766501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2667743277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2398696320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1906235645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3912027715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4186914272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1692143859"/>
                    </a:ext>
                  </a:extLst>
                </a:gridCol>
                <a:gridCol w="478461">
                  <a:extLst>
                    <a:ext uri="{9D8B030D-6E8A-4147-A177-3AD203B41FA5}">
                      <a16:colId xmlns:a16="http://schemas.microsoft.com/office/drawing/2014/main" val="287888244"/>
                    </a:ext>
                  </a:extLst>
                </a:gridCol>
              </a:tblGrid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Seq.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Blurred Background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Greyed Background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60458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BL ratio</a:t>
                      </a:r>
                      <a:endParaRPr lang="en-US" sz="11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88462855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A1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20.5%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24.4%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18.4%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10.8%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12.6%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17.7%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14.1%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dirty="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fi-FI" sz="1100" u="sng" dirty="0">
                          <a:solidFill>
                            <a:schemeClr val="tx2"/>
                          </a:solidFill>
                          <a:effectLst/>
                        </a:rPr>
                        <a:t>8.0%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2222032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15.4%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18.7%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14.3%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 dirty="0">
                          <a:solidFill>
                            <a:schemeClr val="tx2"/>
                          </a:solidFill>
                          <a:effectLst/>
                        </a:rPr>
                        <a:t>8.7%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08.4%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12.4%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10.4%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6.8%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46533891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B2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24.4%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37.7%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30.9%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dirty="0">
                          <a:solidFill>
                            <a:schemeClr val="tx2"/>
                          </a:solidFill>
                          <a:effectLst/>
                        </a:rPr>
                        <a:t>17.5%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19.3%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32.0%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27.3%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16.0%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978062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B3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15.1%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33.6%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28.5%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dirty="0">
                          <a:solidFill>
                            <a:schemeClr val="tx2"/>
                          </a:solidFill>
                          <a:effectLst/>
                        </a:rPr>
                        <a:t>14.5%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15.0%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33.2%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28.4%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14.5%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4645961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B4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25.4%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31.8%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25.1%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dirty="0">
                          <a:solidFill>
                            <a:schemeClr val="tx2"/>
                          </a:solidFill>
                          <a:effectLst/>
                        </a:rPr>
                        <a:t>13.2%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23.2%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28.4%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23.4%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11.8%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25649212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18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20.1%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29.2%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23.5%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u="sng" dirty="0">
                          <a:solidFill>
                            <a:schemeClr val="tx2"/>
                          </a:solidFill>
                          <a:effectLst/>
                        </a:rPr>
                        <a:t>12.9%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15.7%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24.7%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solidFill>
                            <a:schemeClr val="tx2"/>
                          </a:solidFill>
                          <a:effectLst/>
                        </a:rPr>
                        <a:t>20.7%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u="sng" dirty="0">
                          <a:solidFill>
                            <a:schemeClr val="tx2"/>
                          </a:solidFill>
                          <a:effectLst/>
                        </a:rPr>
                        <a:t>11.4%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41235782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C1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 dirty="0">
                          <a:solidFill>
                            <a:schemeClr val="tx2"/>
                          </a:solidFill>
                          <a:effectLst/>
                        </a:rPr>
                        <a:t>7.4%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42.2%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35.7%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18.5%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9.5%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41.9%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35.9%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18.3%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50493589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C2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dirty="0">
                          <a:solidFill>
                            <a:schemeClr val="tx2"/>
                          </a:solidFill>
                          <a:effectLst/>
                        </a:rPr>
                        <a:t>11.5%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45.0%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37.0%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19.7%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10.3%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44.8%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36.9%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19.6%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19189632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C3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dirty="0">
                          <a:solidFill>
                            <a:schemeClr val="tx2"/>
                          </a:solidFill>
                          <a:effectLst/>
                        </a:rPr>
                        <a:t>13.3%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31.8%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26.1%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13.4%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15.0%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31.6%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26.2%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solidFill>
                            <a:schemeClr val="tx2"/>
                          </a:solidFill>
                          <a:effectLst/>
                        </a:rPr>
                        <a:t>13.7%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9961196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C4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 dirty="0">
                          <a:solidFill>
                            <a:schemeClr val="tx2"/>
                          </a:solidFill>
                          <a:effectLst/>
                        </a:rPr>
                        <a:t>4.7%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44.6%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38.0%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18.7%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5.0%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44.9%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38.0%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18.9%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0476771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noProof="0" dirty="0">
                          <a:solidFill>
                            <a:schemeClr val="bg1"/>
                          </a:solidFill>
                          <a:effectLst/>
                        </a:rPr>
                        <a:t>Avg.</a:t>
                      </a:r>
                      <a:endParaRPr lang="en-US" sz="18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1778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 u="sng" dirty="0">
                          <a:solidFill>
                            <a:schemeClr val="tx2"/>
                          </a:solidFill>
                          <a:effectLst/>
                        </a:rPr>
                        <a:t>9.2%</a:t>
                      </a:r>
                      <a:endParaRPr lang="fi-FI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40.9%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34.2%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17.6%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100">
                          <a:solidFill>
                            <a:schemeClr val="tx2"/>
                          </a:solidFill>
                          <a:effectLst/>
                        </a:rPr>
                        <a:t>0</a:t>
                      </a:r>
                      <a:r>
                        <a:rPr lang="fi-FI" sz="1100" u="sng">
                          <a:solidFill>
                            <a:schemeClr val="tx2"/>
                          </a:solidFill>
                          <a:effectLst/>
                        </a:rPr>
                        <a:t>9.9%</a:t>
                      </a:r>
                      <a:endParaRPr lang="fi-FI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40.8%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2"/>
                          </a:solidFill>
                          <a:effectLst/>
                        </a:rPr>
                        <a:t>34.2%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2"/>
                          </a:solidFill>
                          <a:effectLst/>
                        </a:rPr>
                        <a:t>17.6%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63569435"/>
                  </a:ext>
                </a:extLst>
              </a:tr>
            </a:tbl>
          </a:graphicData>
        </a:graphic>
      </p:graphicFrame>
      <p:sp>
        <p:nvSpPr>
          <p:cNvPr id="17" name="Oval 16">
            <a:extLst>
              <a:ext uri="{FF2B5EF4-FFF2-40B4-BE49-F238E27FC236}">
                <a16:creationId xmlns:a16="http://schemas.microsoft.com/office/drawing/2014/main" id="{C819DB7B-6B67-8C61-8FFE-D1CD0E9AAB73}"/>
              </a:ext>
            </a:extLst>
          </p:cNvPr>
          <p:cNvSpPr/>
          <p:nvPr/>
        </p:nvSpPr>
        <p:spPr>
          <a:xfrm>
            <a:off x="850638" y="1824520"/>
            <a:ext cx="3500020" cy="284632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Machine</a:t>
            </a:r>
            <a:endParaRPr lang="LID4096" sz="1200" dirty="0">
              <a:solidFill>
                <a:schemeClr val="tx2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59300EB-AB95-EE27-BA4D-6934D1494F77}"/>
              </a:ext>
            </a:extLst>
          </p:cNvPr>
          <p:cNvSpPr/>
          <p:nvPr/>
        </p:nvSpPr>
        <p:spPr>
          <a:xfrm>
            <a:off x="5445013" y="1824520"/>
            <a:ext cx="3500020" cy="28463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dirty="0">
                <a:solidFill>
                  <a:schemeClr val="tx2"/>
                </a:solidFill>
              </a:rPr>
              <a:t>Human</a:t>
            </a:r>
            <a:endParaRPr lang="LID4096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41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Results: Break-even point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939528"/>
            <a:ext cx="7875762" cy="3295452"/>
          </a:xfrm>
        </p:spPr>
        <p:txBody>
          <a:bodyPr tIns="0" rIns="72000" bIns="72000"/>
          <a:lstStyle/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Nokia Pure Text Light" panose="020B0304040602060303" pitchFamily="34" charset="0"/>
              <a:buChar char="●"/>
              <a:tabLst/>
              <a:defRPr/>
            </a:pPr>
            <a:r>
              <a:rPr lang="en-US" altLang="en-US" sz="1400" dirty="0">
                <a:latin typeface="Nokia Pure Text Light"/>
              </a:rPr>
              <a:t>If (Share of the time (%) of human consumption &lt; Break-even point) </a:t>
            </a:r>
          </a:p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tabLst/>
              <a:defRPr/>
            </a:pPr>
            <a:r>
              <a:rPr lang="en-US" altLang="en-US" sz="1400" dirty="0">
                <a:latin typeface="Nokia Pure Text Light"/>
                <a:sym typeface="Wingdings" panose="05000000000000000000" pitchFamily="2" charset="2"/>
              </a:rPr>
              <a:t>	 multi-layered is better than VVC-only</a:t>
            </a:r>
            <a:endParaRPr lang="en-US" altLang="en-US" sz="1400" dirty="0">
              <a:latin typeface="Nokia Pure Text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JVET-AH0247 (AHG8: Multi-layer VVC for hybrid machine-human consumption)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E164168-454A-8925-7F35-DD38BBE243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690439"/>
              </p:ext>
            </p:extLst>
          </p:nvPr>
        </p:nvGraphicFramePr>
        <p:xfrm>
          <a:off x="1341106" y="1636308"/>
          <a:ext cx="5914936" cy="2773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9249">
                  <a:extLst>
                    <a:ext uri="{9D8B030D-6E8A-4147-A177-3AD203B41FA5}">
                      <a16:colId xmlns:a16="http://schemas.microsoft.com/office/drawing/2014/main" val="4057353231"/>
                    </a:ext>
                  </a:extLst>
                </a:gridCol>
                <a:gridCol w="643878">
                  <a:extLst>
                    <a:ext uri="{9D8B030D-6E8A-4147-A177-3AD203B41FA5}">
                      <a16:colId xmlns:a16="http://schemas.microsoft.com/office/drawing/2014/main" val="2294853264"/>
                    </a:ext>
                  </a:extLst>
                </a:gridCol>
                <a:gridCol w="645044">
                  <a:extLst>
                    <a:ext uri="{9D8B030D-6E8A-4147-A177-3AD203B41FA5}">
                      <a16:colId xmlns:a16="http://schemas.microsoft.com/office/drawing/2014/main" val="1521527974"/>
                    </a:ext>
                  </a:extLst>
                </a:gridCol>
                <a:gridCol w="645044">
                  <a:extLst>
                    <a:ext uri="{9D8B030D-6E8A-4147-A177-3AD203B41FA5}">
                      <a16:colId xmlns:a16="http://schemas.microsoft.com/office/drawing/2014/main" val="2211631364"/>
                    </a:ext>
                  </a:extLst>
                </a:gridCol>
                <a:gridCol w="645044">
                  <a:extLst>
                    <a:ext uri="{9D8B030D-6E8A-4147-A177-3AD203B41FA5}">
                      <a16:colId xmlns:a16="http://schemas.microsoft.com/office/drawing/2014/main" val="109737647"/>
                    </a:ext>
                  </a:extLst>
                </a:gridCol>
                <a:gridCol w="643878">
                  <a:extLst>
                    <a:ext uri="{9D8B030D-6E8A-4147-A177-3AD203B41FA5}">
                      <a16:colId xmlns:a16="http://schemas.microsoft.com/office/drawing/2014/main" val="2595731889"/>
                    </a:ext>
                  </a:extLst>
                </a:gridCol>
                <a:gridCol w="645044">
                  <a:extLst>
                    <a:ext uri="{9D8B030D-6E8A-4147-A177-3AD203B41FA5}">
                      <a16:colId xmlns:a16="http://schemas.microsoft.com/office/drawing/2014/main" val="3160298293"/>
                    </a:ext>
                  </a:extLst>
                </a:gridCol>
                <a:gridCol w="645044">
                  <a:extLst>
                    <a:ext uri="{9D8B030D-6E8A-4147-A177-3AD203B41FA5}">
                      <a16:colId xmlns:a16="http://schemas.microsoft.com/office/drawing/2014/main" val="3240754040"/>
                    </a:ext>
                  </a:extLst>
                </a:gridCol>
                <a:gridCol w="642711">
                  <a:extLst>
                    <a:ext uri="{9D8B030D-6E8A-4147-A177-3AD203B41FA5}">
                      <a16:colId xmlns:a16="http://schemas.microsoft.com/office/drawing/2014/main" val="3781001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Seq.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Blurred Background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Greyed Background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8305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BL ratio</a:t>
                      </a:r>
                      <a:endParaRPr lang="en-FI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1×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0.75×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0.5×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0.25×</a:t>
                      </a:r>
                      <a:endParaRPr lang="en-US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613145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A1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tx2"/>
                          </a:solidFill>
                          <a:effectLst/>
                        </a:rPr>
                        <a:t>47.2%</a:t>
                      </a:r>
                      <a:endParaRPr lang="fi-FI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51.5%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tx2"/>
                          </a:solidFill>
                          <a:effectLst/>
                        </a:rPr>
                        <a:t>47.0%</a:t>
                      </a:r>
                      <a:endParaRPr lang="fi-FI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49.1%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58.4%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69.6%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83.3%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34939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B1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59.8%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62.2%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74.1%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83.6%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88.4%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84.6%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86.8%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89.7%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53854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B2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35.0%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46.8%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62.5%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79.8%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51.4%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53.9%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68.4%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82.5%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1883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B3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18.1%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34.4%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43.1%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67.2%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34.5%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36.8%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36.5%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71.0%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62783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B4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35.3%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43.8%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57.2%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81.1%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44.7%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49.8%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62.7%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80.7%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1656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dirty="0" err="1">
                          <a:solidFill>
                            <a:schemeClr val="bg1"/>
                          </a:solidFill>
                          <a:effectLst/>
                        </a:rPr>
                        <a:t>Avg</a:t>
                      </a:r>
                      <a:r>
                        <a:rPr lang="fi-FI" sz="1400" b="1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fi-FI" sz="2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39.1%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47.7%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56.8%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u="sng">
                          <a:solidFill>
                            <a:schemeClr val="tx2"/>
                          </a:solidFill>
                          <a:effectLst/>
                        </a:rPr>
                        <a:t>78.3%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53.6%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56.7%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>
                          <a:solidFill>
                            <a:schemeClr val="tx2"/>
                          </a:solidFill>
                          <a:effectLst/>
                        </a:rPr>
                        <a:t>64.8%</a:t>
                      </a:r>
                      <a:endParaRPr lang="fi-FI" sz="2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b="1" u="sng" dirty="0">
                          <a:solidFill>
                            <a:schemeClr val="tx2"/>
                          </a:solidFill>
                          <a:effectLst/>
                        </a:rPr>
                        <a:t>81.4%</a:t>
                      </a:r>
                      <a:endParaRPr lang="fi-FI" sz="2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949840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C1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24.4%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26.5%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34.3%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23.9%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28.6%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52.5%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000114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C2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07.9%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17.1%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39.5%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16.8%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04.8%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30.5%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60033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C3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55.3%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23.2%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66.2%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41.7%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46.0%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tx2"/>
                          </a:solidFill>
                          <a:effectLst/>
                        </a:rPr>
                        <a:t>40.7%</a:t>
                      </a:r>
                      <a:endParaRPr lang="fi-FI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69.3%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230560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C4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13.8%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30.9%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41.8%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32.7%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00.0%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32.0%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39.9%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34.4%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45360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dirty="0" err="1">
                          <a:solidFill>
                            <a:schemeClr val="bg1"/>
                          </a:solidFill>
                          <a:effectLst/>
                        </a:rPr>
                        <a:t>Avg</a:t>
                      </a:r>
                      <a:r>
                        <a:rPr lang="fi-FI" sz="1400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fi-FI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17.3%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15.8%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27.2%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>
                          <a:solidFill>
                            <a:schemeClr val="tx2"/>
                          </a:solidFill>
                          <a:effectLst/>
                        </a:rPr>
                        <a:t>43.2%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10.4%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29.7%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>
                          <a:solidFill>
                            <a:schemeClr val="tx2"/>
                          </a:solidFill>
                          <a:effectLst/>
                        </a:rPr>
                        <a:t>28.5%</a:t>
                      </a:r>
                      <a:endParaRPr lang="fi-FI" sz="2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i-FI" sz="1400" u="sng" dirty="0">
                          <a:solidFill>
                            <a:schemeClr val="tx2"/>
                          </a:solidFill>
                          <a:effectLst/>
                        </a:rPr>
                        <a:t>46.6%</a:t>
                      </a:r>
                      <a:endParaRPr lang="fi-FI" sz="2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22907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586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2017</Words>
  <Application>Microsoft Office PowerPoint</Application>
  <PresentationFormat>On-screen Show (16:9)</PresentationFormat>
  <Paragraphs>677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Wingdings</vt:lpstr>
      <vt:lpstr>1. Master</vt:lpstr>
      <vt:lpstr>Visio.Drawing.15</vt:lpstr>
      <vt:lpstr>JVET-AH0247 AHG8: Multi-layer VVC for  hybrid machine-human  consumption (follow-up of JVET-AG0216)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2024-04-20T12:24:10Z</dcterms:modified>
</cp:coreProperties>
</file>