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66" r:id="rId4"/>
    <p:sldId id="258" r:id="rId5"/>
    <p:sldId id="259" r:id="rId6"/>
    <p:sldId id="260" r:id="rId7"/>
    <p:sldId id="261" r:id="rId8"/>
    <p:sldId id="262" r:id="rId9"/>
    <p:sldId id="267" r:id="rId10"/>
    <p:sldId id="264" r:id="rId11"/>
    <p:sldId id="263"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74" d="100"/>
          <a:sy n="74" d="100"/>
        </p:scale>
        <p:origin x="268"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lang="en-CA" sz="1800" b="1" i="0" u="none" strike="noStrike" kern="1200" spc="0" baseline="0">
                <a:solidFill>
                  <a:schemeClr val="tx1"/>
                </a:solidFill>
                <a:latin typeface="Cambria" panose="02040503050406030204" pitchFamily="18" charset="0"/>
                <a:ea typeface="Cambria" panose="02040503050406030204" pitchFamily="18" charset="0"/>
                <a:cs typeface="+mn-cs"/>
              </a:defRPr>
            </a:pPr>
            <a:r>
              <a:rPr lang="en-CA" sz="1800" b="1" kern="1200" dirty="0">
                <a:solidFill>
                  <a:schemeClr val="tx1"/>
                </a:solidFill>
                <a:latin typeface="Cambria" panose="02040503050406030204" pitchFamily="18" charset="0"/>
                <a:ea typeface="Cambria" panose="02040503050406030204" pitchFamily="18" charset="0"/>
                <a:cs typeface="+mn-cs"/>
              </a:rPr>
              <a:t>Compound annual growth rate (CAGR)</a:t>
            </a:r>
          </a:p>
        </c:rich>
      </c:tx>
      <c:overlay val="0"/>
      <c:spPr>
        <a:noFill/>
        <a:ln>
          <a:noFill/>
        </a:ln>
        <a:effectLst/>
      </c:spPr>
      <c:txPr>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lang="en-CA" sz="1800" b="1" i="0" u="none" strike="noStrike" kern="1200" spc="0" baseline="0">
              <a:solidFill>
                <a:schemeClr val="tx1"/>
              </a:solidFill>
              <a:latin typeface="Cambria" panose="02040503050406030204" pitchFamily="18" charset="0"/>
              <a:ea typeface="Cambria" panose="02040503050406030204" pitchFamily="18" charset="0"/>
              <a:cs typeface="+mn-cs"/>
            </a:defRPr>
          </a:pPr>
          <a:endParaRPr lang="en-DE"/>
        </a:p>
      </c:txPr>
    </c:title>
    <c:autoTitleDeleted val="0"/>
    <c:plotArea>
      <c:layout/>
      <c:barChart>
        <c:barDir val="col"/>
        <c:grouping val="clustered"/>
        <c:varyColors val="0"/>
        <c:ser>
          <c:idx val="0"/>
          <c:order val="0"/>
          <c:tx>
            <c:v>CAGR</c:v>
          </c:tx>
          <c:spPr>
            <a:solidFill>
              <a:schemeClr val="accent1"/>
            </a:solidFill>
            <a:ln>
              <a:noFill/>
            </a:ln>
            <a:effectLst/>
          </c:spPr>
          <c:invertIfNegative val="0"/>
          <c:dPt>
            <c:idx val="1"/>
            <c:invertIfNegative val="0"/>
            <c:bubble3D val="0"/>
            <c:spPr>
              <a:solidFill>
                <a:schemeClr val="accent2"/>
              </a:solidFill>
              <a:ln>
                <a:noFill/>
              </a:ln>
              <a:effectLst/>
            </c:spPr>
            <c:extLst>
              <c:ext xmlns:c16="http://schemas.microsoft.com/office/drawing/2014/chart" uri="{C3380CC4-5D6E-409C-BE32-E72D297353CC}">
                <c16:uniqueId val="{00000001-FAD1-4379-850B-5BD7054411C8}"/>
              </c:ext>
            </c:extLst>
          </c:dPt>
          <c:dPt>
            <c:idx val="2"/>
            <c:invertIfNegative val="0"/>
            <c:bubble3D val="0"/>
            <c:spPr>
              <a:solidFill>
                <a:schemeClr val="bg1">
                  <a:lumMod val="65000"/>
                </a:schemeClr>
              </a:solidFill>
              <a:ln>
                <a:noFill/>
              </a:ln>
              <a:effectLst/>
            </c:spPr>
            <c:extLst>
              <c:ext xmlns:c16="http://schemas.microsoft.com/office/drawing/2014/chart" uri="{C3380CC4-5D6E-409C-BE32-E72D297353CC}">
                <c16:uniqueId val="{00000003-FAD1-4379-850B-5BD7054411C8}"/>
              </c:ext>
            </c:extLst>
          </c:dPt>
          <c:dPt>
            <c:idx val="3"/>
            <c:invertIfNegative val="0"/>
            <c:bubble3D val="0"/>
            <c:spPr>
              <a:solidFill>
                <a:schemeClr val="accent4"/>
              </a:solidFill>
              <a:ln>
                <a:noFill/>
              </a:ln>
              <a:effectLst/>
            </c:spPr>
            <c:extLst>
              <c:ext xmlns:c16="http://schemas.microsoft.com/office/drawing/2014/chart" uri="{C3380CC4-5D6E-409C-BE32-E72D297353CC}">
                <c16:uniqueId val="{00000005-FAD1-4379-850B-5BD7054411C8}"/>
              </c:ext>
            </c:extLst>
          </c:dPt>
          <c:cat>
            <c:strRef>
              <c:f>Sheet1!$B$1:$E$1</c:f>
              <c:strCache>
                <c:ptCount val="4"/>
                <c:pt idx="0">
                  <c:v>VoD</c:v>
                </c:pt>
                <c:pt idx="1">
                  <c:v>Cloud gaming</c:v>
                </c:pt>
                <c:pt idx="2">
                  <c:v>Video conferencing</c:v>
                </c:pt>
                <c:pt idx="3">
                  <c:v>VDI</c:v>
                </c:pt>
              </c:strCache>
            </c:strRef>
          </c:cat>
          <c:val>
            <c:numRef>
              <c:f>Sheet1!$B$4:$E$4</c:f>
              <c:numCache>
                <c:formatCode>0.00%</c:formatCode>
                <c:ptCount val="4"/>
                <c:pt idx="0">
                  <c:v>0.17</c:v>
                </c:pt>
                <c:pt idx="1">
                  <c:v>0.379</c:v>
                </c:pt>
                <c:pt idx="2">
                  <c:v>7.8E-2</c:v>
                </c:pt>
                <c:pt idx="3">
                  <c:v>0.22800000000000001</c:v>
                </c:pt>
              </c:numCache>
            </c:numRef>
          </c:val>
          <c:extLst>
            <c:ext xmlns:c16="http://schemas.microsoft.com/office/drawing/2014/chart" uri="{C3380CC4-5D6E-409C-BE32-E72D297353CC}">
              <c16:uniqueId val="{00000006-FAD1-4379-850B-5BD7054411C8}"/>
            </c:ext>
          </c:extLst>
        </c:ser>
        <c:dLbls>
          <c:showLegendKey val="0"/>
          <c:showVal val="0"/>
          <c:showCatName val="0"/>
          <c:showSerName val="0"/>
          <c:showPercent val="0"/>
          <c:showBubbleSize val="0"/>
        </c:dLbls>
        <c:gapWidth val="59"/>
        <c:overlap val="-27"/>
        <c:axId val="241861072"/>
        <c:axId val="36851488"/>
      </c:barChart>
      <c:catAx>
        <c:axId val="2418610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DE"/>
          </a:p>
        </c:txPr>
        <c:crossAx val="36851488"/>
        <c:crosses val="autoZero"/>
        <c:auto val="1"/>
        <c:lblAlgn val="ctr"/>
        <c:lblOffset val="100"/>
        <c:noMultiLvlLbl val="0"/>
      </c:catAx>
      <c:valAx>
        <c:axId val="36851488"/>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DE"/>
          </a:p>
        </c:txPr>
        <c:crossAx val="24186107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DE"/>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4/23/2024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4/23/2024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4/23/2024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4/23/2024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C764DE79-268F-4C1A-8933-263129D2AF90}" type="datetimeFigureOut">
              <a:rPr lang="en-US" dirty="0"/>
              <a:t>4/23/2024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dirty="0"/>
              <a:t>4/23/2024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dirty="0"/>
              <a:t>4/23/2024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dirty="0"/>
              <a:t>4/23/2024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4/23/2024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C764DE79-268F-4C1A-8933-263129D2AF90}" type="datetimeFigureOut">
              <a:rPr lang="en-US" dirty="0"/>
              <a:t>4/23/2024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C764DE79-268F-4C1A-8933-263129D2AF90}" type="datetimeFigureOut">
              <a:rPr lang="en-US" dirty="0"/>
              <a:t>4/23/2024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161917"/>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4/23/2024</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hyperlink" Target="https://www.fortunebusinessinsights.com/" TargetMode="Externa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hyperlink" Target="https://www.fortunebusinessinsights.com/" TargetMode="External"/><Relationship Id="rId5" Type="http://schemas.openxmlformats.org/officeDocument/2006/relationships/chart" Target="../charts/chart1.xml"/><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3" Type="http://schemas.openxmlformats.org/officeDocument/2006/relationships/hyperlink" Target="https://ultrahdforum.org/climbing-the-ultra-hd-ott-ladder-2/" TargetMode="External"/><Relationship Id="rId7" Type="http://schemas.openxmlformats.org/officeDocument/2006/relationships/image" Target="../media/image15.png"/><Relationship Id="rId12" Type="http://schemas.openxmlformats.org/officeDocument/2006/relationships/image" Target="../media/image20.pn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png"/><Relationship Id="rId15" Type="http://schemas.openxmlformats.org/officeDocument/2006/relationships/image" Target="../media/image23.png"/><Relationship Id="rId10" Type="http://schemas.openxmlformats.org/officeDocument/2006/relationships/image" Target="../media/image18.png"/><Relationship Id="rId4" Type="http://schemas.openxmlformats.org/officeDocument/2006/relationships/hyperlink" Target="https://www2.deloitte.com/content/dam/insights/articles/us176942_tmt_digital-media-trends-2024/DI_Digital-media-trends-2024.pdf" TargetMode="External"/><Relationship Id="rId9" Type="http://schemas.openxmlformats.org/officeDocument/2006/relationships/image" Target="../media/image17.png"/><Relationship Id="rId14" Type="http://schemas.openxmlformats.org/officeDocument/2006/relationships/image" Target="../media/image22.png"/></Relationships>
</file>

<file path=ppt/slides/_rels/slide5.xml.rels><?xml version="1.0" encoding="UTF-8" standalone="yes"?>
<Relationships xmlns="http://schemas.openxmlformats.org/package/2006/relationships"><Relationship Id="rId3" Type="http://schemas.openxmlformats.org/officeDocument/2006/relationships/hyperlink" Target="https://www.nvidia.com/en-us/geforce-now/system-reqs/#windows-pc" TargetMode="External"/><Relationship Id="rId7" Type="http://schemas.openxmlformats.org/officeDocument/2006/relationships/image" Target="../media/image26.png"/><Relationship Id="rId2" Type="http://schemas.openxmlformats.org/officeDocument/2006/relationships/hyperlink" Target="https://levvvel.com/geforce-now-statistics/" TargetMode="Externa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hyperlink" Target="https://support.apple.com/zh-cn/guide/apple-vision-pro/tanc09caabb3/visionos"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8.png"/><Relationship Id="rId3" Type="http://schemas.openxmlformats.org/officeDocument/2006/relationships/hyperlink" Target="https://www.youtube.com/watch?v=ShYnwbbU67c" TargetMode="External"/><Relationship Id="rId7" Type="http://schemas.openxmlformats.org/officeDocument/2006/relationships/image" Target="../media/image29.png"/><Relationship Id="rId12" Type="http://schemas.openxmlformats.org/officeDocument/2006/relationships/image" Target="../media/image34.png"/><Relationship Id="rId2" Type="http://schemas.openxmlformats.org/officeDocument/2006/relationships/hyperlink" Target="https://www.youtube.com/watch?v=EeSTacjfmJw" TargetMode="External"/><Relationship Id="rId1" Type="http://schemas.openxmlformats.org/officeDocument/2006/relationships/slideLayout" Target="../slideLayouts/slideLayout2.xml"/><Relationship Id="rId6" Type="http://schemas.openxmlformats.org/officeDocument/2006/relationships/hyperlink" Target="https://www.benq.com/en-hk/knowledge-center/knowledge/how-to-connect-your-laptop-to-a-tv-wired-and-wireless-options.html" TargetMode="External"/><Relationship Id="rId11" Type="http://schemas.openxmlformats.org/officeDocument/2006/relationships/image" Target="../media/image33.png"/><Relationship Id="rId5" Type="http://schemas.openxmlformats.org/officeDocument/2006/relationships/hyperlink" Target="https://support.apple.com/zh-cn/guide/apple-vision-pro/tan357ede966/visionos" TargetMode="External"/><Relationship Id="rId10" Type="http://schemas.openxmlformats.org/officeDocument/2006/relationships/image" Target="../media/image32.png"/><Relationship Id="rId4" Type="http://schemas.openxmlformats.org/officeDocument/2006/relationships/hyperlink" Target="https://support.apple.com/en-hk/102597" TargetMode="External"/><Relationship Id="rId9" Type="http://schemas.openxmlformats.org/officeDocument/2006/relationships/image" Target="../media/image31.png"/></Relationships>
</file>

<file path=ppt/slides/_rels/slide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37.png"/></Relationships>
</file>

<file path=ppt/slides/_rels/slide9.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image" Target="../media/image38.png"/><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28941" y="362125"/>
            <a:ext cx="10348958" cy="2387600"/>
          </a:xfrm>
        </p:spPr>
        <p:txBody>
          <a:bodyPr>
            <a:normAutofit/>
          </a:bodyPr>
          <a:lstStyle/>
          <a:p>
            <a:r>
              <a:rPr lang="en-US" altLang="zh-CN" sz="4400" b="1" dirty="0">
                <a:latin typeface="Calibri" panose="020F0502020204030204" pitchFamily="34" charset="0"/>
                <a:cs typeface="Calibri" panose="020F0502020204030204" pitchFamily="34" charset="0"/>
              </a:rPr>
              <a:t>On the requirements and use cases of new-generation video coding standard</a:t>
            </a:r>
            <a:endParaRPr lang="zh-CN" altLang="en-US" sz="4400" dirty="0">
              <a:latin typeface="Calibri" panose="020F0502020204030204" pitchFamily="34" charset="0"/>
              <a:cs typeface="Calibri" panose="020F0502020204030204" pitchFamily="34" charset="0"/>
            </a:endParaRPr>
          </a:p>
        </p:txBody>
      </p:sp>
      <p:sp>
        <p:nvSpPr>
          <p:cNvPr id="3" name="副标题 2"/>
          <p:cNvSpPr>
            <a:spLocks noGrp="1"/>
          </p:cNvSpPr>
          <p:nvPr>
            <p:ph type="subTitle" idx="1"/>
          </p:nvPr>
        </p:nvSpPr>
        <p:spPr>
          <a:xfrm>
            <a:off x="1515455" y="4364009"/>
            <a:ext cx="9303522" cy="1380160"/>
          </a:xfrm>
        </p:spPr>
        <p:txBody>
          <a:bodyPr>
            <a:normAutofit/>
          </a:bodyPr>
          <a:lstStyle/>
          <a:p>
            <a:pPr algn="r"/>
            <a:r>
              <a:rPr lang="de-DE" altLang="zh-CN" sz="2000" dirty="0"/>
              <a:t>Y. Zhao, X. Gu, H. Yang, W. Xu, X. Ma, K. Cai, J. Wang, J. Zhou, J. Sauer, E. Alshina (Huawei)</a:t>
            </a:r>
          </a:p>
          <a:p>
            <a:pPr algn="r"/>
            <a:r>
              <a:rPr lang="de-DE" altLang="zh-CN" sz="2000" dirty="0"/>
              <a:t>S. Wenger (Tencent)</a:t>
            </a:r>
            <a:endParaRPr lang="zh-CN" altLang="zh-CN" sz="2000" dirty="0"/>
          </a:p>
          <a:p>
            <a:pPr algn="r"/>
            <a:r>
              <a:rPr lang="de-DE" altLang="zh-CN" sz="2000" dirty="0"/>
              <a:t>F. Le Léannec, K. Naser, F. </a:t>
            </a:r>
            <a:r>
              <a:rPr lang="en-CA" altLang="zh-CN" sz="2000" dirty="0" err="1"/>
              <a:t>Galpin</a:t>
            </a:r>
            <a:r>
              <a:rPr lang="en-CA" altLang="zh-CN" sz="2000" dirty="0"/>
              <a:t>, S. </a:t>
            </a:r>
            <a:r>
              <a:rPr lang="en-CA" altLang="zh-CN" sz="2000" dirty="0" err="1"/>
              <a:t>Puri</a:t>
            </a:r>
            <a:r>
              <a:rPr lang="en-CA" altLang="zh-CN" sz="2000" dirty="0"/>
              <a:t>, E. Francois (</a:t>
            </a:r>
            <a:r>
              <a:rPr lang="en-CA" altLang="zh-CN" sz="2000" dirty="0" err="1"/>
              <a:t>InterDigital</a:t>
            </a:r>
            <a:r>
              <a:rPr lang="en-CA" altLang="zh-CN" sz="2000" dirty="0"/>
              <a:t>)</a:t>
            </a:r>
            <a:endParaRPr lang="zh-CN" altLang="en-US" sz="2000" dirty="0"/>
          </a:p>
        </p:txBody>
      </p:sp>
      <p:sp>
        <p:nvSpPr>
          <p:cNvPr id="4" name="文本框 3"/>
          <p:cNvSpPr txBox="1"/>
          <p:nvPr/>
        </p:nvSpPr>
        <p:spPr>
          <a:xfrm>
            <a:off x="4699698" y="3127747"/>
            <a:ext cx="2433680" cy="584775"/>
          </a:xfrm>
          <a:prstGeom prst="rect">
            <a:avLst/>
          </a:prstGeom>
          <a:noFill/>
        </p:spPr>
        <p:txBody>
          <a:bodyPr wrap="none" rtlCol="0">
            <a:spAutoFit/>
          </a:bodyPr>
          <a:lstStyle/>
          <a:p>
            <a:r>
              <a:rPr lang="en-US" altLang="zh-CN" sz="3200" b="1" dirty="0"/>
              <a:t>JVET-AH0199</a:t>
            </a:r>
            <a:endParaRPr lang="zh-CN" altLang="en-US" sz="3200" b="1" dirty="0"/>
          </a:p>
        </p:txBody>
      </p:sp>
      <p:pic>
        <p:nvPicPr>
          <p:cNvPr id="5" name="图片 4"/>
          <p:cNvPicPr>
            <a:picLocks noChangeAspect="1"/>
          </p:cNvPicPr>
          <p:nvPr/>
        </p:nvPicPr>
        <p:blipFill>
          <a:blip r:embed="rId2"/>
          <a:stretch>
            <a:fillRect/>
          </a:stretch>
        </p:blipFill>
        <p:spPr>
          <a:xfrm>
            <a:off x="2596709" y="5896592"/>
            <a:ext cx="1794612" cy="512746"/>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08606" y="6036728"/>
            <a:ext cx="1731947" cy="279400"/>
          </a:xfrm>
          <a:prstGeom prst="rect">
            <a:avLst/>
          </a:prstGeom>
        </p:spPr>
      </p:pic>
      <p:pic>
        <p:nvPicPr>
          <p:cNvPr id="7" name="图片 6"/>
          <p:cNvPicPr>
            <a:picLocks noChangeAspect="1"/>
          </p:cNvPicPr>
          <p:nvPr/>
        </p:nvPicPr>
        <p:blipFill>
          <a:blip r:embed="rId4"/>
          <a:stretch>
            <a:fillRect/>
          </a:stretch>
        </p:blipFill>
        <p:spPr>
          <a:xfrm>
            <a:off x="5279877" y="6002544"/>
            <a:ext cx="1273323" cy="283749"/>
          </a:xfrm>
          <a:prstGeom prst="rect">
            <a:avLst/>
          </a:prstGeom>
        </p:spPr>
      </p:pic>
    </p:spTree>
    <p:extLst>
      <p:ext uri="{BB962C8B-B14F-4D97-AF65-F5344CB8AC3E}">
        <p14:creationId xmlns:p14="http://schemas.microsoft.com/office/powerpoint/2010/main" val="16961562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16638"/>
            <a:ext cx="10515600" cy="1325563"/>
          </a:xfrm>
        </p:spPr>
        <p:txBody>
          <a:bodyPr>
            <a:normAutofit/>
          </a:bodyPr>
          <a:lstStyle/>
          <a:p>
            <a:r>
              <a:rPr lang="en-US" altLang="zh-CN" sz="4000" dirty="0"/>
              <a:t>Suggestions to CTC</a:t>
            </a:r>
            <a:endParaRPr lang="zh-CN" altLang="en-US" sz="4000" dirty="0"/>
          </a:p>
        </p:txBody>
      </p:sp>
      <p:sp>
        <p:nvSpPr>
          <p:cNvPr id="3" name="内容占位符 2"/>
          <p:cNvSpPr>
            <a:spLocks noGrp="1"/>
          </p:cNvSpPr>
          <p:nvPr>
            <p:ph idx="1"/>
          </p:nvPr>
        </p:nvSpPr>
        <p:spPr>
          <a:xfrm>
            <a:off x="621103" y="1304198"/>
            <a:ext cx="11350266" cy="5537164"/>
          </a:xfrm>
        </p:spPr>
        <p:txBody>
          <a:bodyPr>
            <a:noAutofit/>
          </a:bodyPr>
          <a:lstStyle/>
          <a:p>
            <a:pPr marL="0" indent="0" algn="just">
              <a:buNone/>
            </a:pPr>
            <a:r>
              <a:rPr lang="en-US" altLang="zh-CN" sz="1800" b="1" dirty="0"/>
              <a:t>New test sequences:</a:t>
            </a:r>
          </a:p>
          <a:p>
            <a:pPr algn="just">
              <a:spcBef>
                <a:spcPts val="600"/>
              </a:spcBef>
            </a:pPr>
            <a:r>
              <a:rPr lang="en-US" altLang="zh-CN" sz="1600" b="1" dirty="0"/>
              <a:t>HDR content</a:t>
            </a:r>
            <a:r>
              <a:rPr lang="en-US" altLang="zh-CN" sz="1600" dirty="0"/>
              <a:t>: It is suggested to add 4K/8K HDR sequences to the CTC as </a:t>
            </a:r>
            <a:r>
              <a:rPr lang="en-US" altLang="zh-CN" sz="1600" b="1" i="1" dirty="0"/>
              <a:t>mandatory</a:t>
            </a:r>
            <a:r>
              <a:rPr lang="en-US" altLang="zh-CN" sz="1600" dirty="0"/>
              <a:t> test sequences. Preferable to use colorful content generated by recent devices, not limiting study to HDR sequences captured almost 10 years ago. </a:t>
            </a:r>
            <a:endParaRPr lang="zh-CN" altLang="zh-CN" sz="1600" dirty="0"/>
          </a:p>
          <a:p>
            <a:pPr algn="just">
              <a:spcBef>
                <a:spcPts val="600"/>
              </a:spcBef>
            </a:pPr>
            <a:r>
              <a:rPr lang="en-US" altLang="zh-CN" sz="1600" b="1" dirty="0"/>
              <a:t>SCC content</a:t>
            </a:r>
            <a:r>
              <a:rPr lang="en-US" altLang="zh-CN" sz="1600" dirty="0"/>
              <a:t>: Some screen content is outdated compared with the current software/OS UI. To support more versatile applications in VDI besides basic office work, e.g., cloud-based video production, VDI for Computer Aided Design (CAD) like 3D modeling/animation. SCC test sequences should include more challenging sequences in these cases. So far JVET CTC doesn’t have content of this type. </a:t>
            </a:r>
            <a:endParaRPr lang="zh-CN" altLang="zh-CN" sz="1600" dirty="0"/>
          </a:p>
          <a:p>
            <a:pPr algn="just">
              <a:spcBef>
                <a:spcPts val="600"/>
              </a:spcBef>
            </a:pPr>
            <a:r>
              <a:rPr lang="en-US" altLang="zh-CN" sz="1600" b="1" dirty="0"/>
              <a:t>Gaming content</a:t>
            </a:r>
            <a:r>
              <a:rPr lang="en-US" altLang="zh-CN" sz="1600" dirty="0"/>
              <a:t>: Gaming sequences (as was demonstrated in AhG15) require higher bitrate compare to JVET CTC sequences. Cloud gaming content or live-streaming examples should be a part of the CTC.</a:t>
            </a:r>
            <a:endParaRPr lang="zh-CN" altLang="zh-CN" sz="1600" dirty="0"/>
          </a:p>
          <a:p>
            <a:pPr algn="just">
              <a:spcBef>
                <a:spcPts val="600"/>
              </a:spcBef>
            </a:pPr>
            <a:r>
              <a:rPr lang="en-US" altLang="zh-CN" sz="1600" b="1" dirty="0"/>
              <a:t>Post-production content</a:t>
            </a:r>
            <a:r>
              <a:rPr lang="en-US" altLang="zh-CN" sz="1600" dirty="0"/>
              <a:t>: Natural test sequences in CTC are mostly the direct output of cameras, while the production of PUGC and PGC (movie/episode) content may further include post production like content composition/transition, </a:t>
            </a:r>
            <a:r>
              <a:rPr lang="en-US" altLang="zh-CN" sz="1600" dirty="0" err="1"/>
              <a:t>chroma</a:t>
            </a:r>
            <a:r>
              <a:rPr lang="en-US" altLang="zh-CN" sz="1600" dirty="0"/>
              <a:t> keying and color grading. Noise in the raw YUV may be reduced after the post production. Such content is then coded for distribution. Therefore, CTC may include videos with typical post-production processing. Video Clips from real PGC/PUGC content (with complex motion and/or lighting) may be used.</a:t>
            </a:r>
            <a:endParaRPr lang="zh-CN" altLang="zh-CN" sz="1600" dirty="0"/>
          </a:p>
          <a:p>
            <a:pPr algn="just">
              <a:spcBef>
                <a:spcPts val="600"/>
              </a:spcBef>
            </a:pPr>
            <a:r>
              <a:rPr lang="en-CA" altLang="zh-CN" sz="1600" b="1" dirty="0"/>
              <a:t>UGC content</a:t>
            </a:r>
            <a:r>
              <a:rPr lang="en-CA" altLang="zh-CN" sz="1600" dirty="0"/>
              <a:t>: The source video segments used to produce the UGC video may be already compressed by H.264/AVC or H.265/HEVC. CTC </a:t>
            </a:r>
            <a:r>
              <a:rPr lang="en-CA" sz="1600" dirty="0"/>
              <a:t>might </a:t>
            </a:r>
            <a:r>
              <a:rPr lang="en-CA" altLang="zh-CN" sz="1600" dirty="0"/>
              <a:t> further include UGC data.</a:t>
            </a:r>
            <a:endParaRPr lang="zh-CN" altLang="zh-CN" sz="1600" dirty="0"/>
          </a:p>
          <a:p>
            <a:pPr marL="0" indent="0" algn="just">
              <a:buNone/>
            </a:pPr>
            <a:r>
              <a:rPr lang="en-CA" altLang="zh-CN" sz="1800" b="1" dirty="0"/>
              <a:t>Test conditions:</a:t>
            </a:r>
          </a:p>
          <a:p>
            <a:pPr algn="just">
              <a:spcBef>
                <a:spcPts val="600"/>
              </a:spcBef>
            </a:pPr>
            <a:r>
              <a:rPr lang="en-CA" altLang="zh-CN" sz="1600" b="1" i="1" dirty="0"/>
              <a:t>The Low Delay </a:t>
            </a:r>
            <a:r>
              <a:rPr lang="en-CA" altLang="zh-CN" sz="1600" dirty="0"/>
              <a:t>configuration may be further combined with </a:t>
            </a:r>
            <a:r>
              <a:rPr lang="en-CA" altLang="zh-CN" sz="1600" b="1" i="1" dirty="0"/>
              <a:t>low complexity constraint </a:t>
            </a:r>
            <a:r>
              <a:rPr lang="en-CA" altLang="zh-CN" sz="1600" dirty="0"/>
              <a:t>to solicit more advanced coding technologies.</a:t>
            </a:r>
            <a:endParaRPr lang="zh-CN" altLang="zh-CN" sz="1600" dirty="0"/>
          </a:p>
          <a:p>
            <a:pPr marL="0" indent="0" algn="just">
              <a:spcBef>
                <a:spcPts val="600"/>
              </a:spcBef>
              <a:buNone/>
            </a:pPr>
            <a:r>
              <a:rPr lang="en-CA" sz="1800" b="1" dirty="0"/>
              <a:t>Additional tests outside of CTC:</a:t>
            </a:r>
            <a:endParaRPr lang="en-DE" sz="1800" b="1" dirty="0"/>
          </a:p>
          <a:p>
            <a:pPr algn="just">
              <a:spcBef>
                <a:spcPts val="600"/>
              </a:spcBef>
            </a:pPr>
            <a:r>
              <a:rPr lang="en-CA" altLang="zh-CN" sz="1600" dirty="0"/>
              <a:t>Nowadays HEVC is widely deployed codec. </a:t>
            </a:r>
            <a:r>
              <a:rPr lang="en-CA" sz="1600" dirty="0"/>
              <a:t>Regular p</a:t>
            </a:r>
            <a:r>
              <a:rPr lang="en-CA" altLang="zh-CN" sz="1600" dirty="0"/>
              <a:t>erformance comparison with HEVC (additionally to VVC) gives good understanding for maturity and deployment perspective of technologies developed in JVET. </a:t>
            </a:r>
            <a:endParaRPr lang="zh-CN" altLang="en-US" sz="1600" dirty="0"/>
          </a:p>
        </p:txBody>
      </p:sp>
    </p:spTree>
    <p:extLst>
      <p:ext uri="{BB962C8B-B14F-4D97-AF65-F5344CB8AC3E}">
        <p14:creationId xmlns:p14="http://schemas.microsoft.com/office/powerpoint/2010/main" val="1545973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27105" y="1885446"/>
            <a:ext cx="6724828" cy="2789104"/>
          </a:xfrm>
        </p:spPr>
        <p:txBody>
          <a:bodyPr>
            <a:normAutofit/>
          </a:bodyPr>
          <a:lstStyle/>
          <a:p>
            <a:pPr marL="0" indent="0">
              <a:buNone/>
            </a:pPr>
            <a:r>
              <a:rPr lang="en-US" altLang="zh-CN" sz="4400" dirty="0"/>
              <a:t>Thank you.</a:t>
            </a:r>
            <a:endParaRPr lang="zh-CN" altLang="en-US" sz="4400" dirty="0"/>
          </a:p>
        </p:txBody>
      </p:sp>
      <p:pic>
        <p:nvPicPr>
          <p:cNvPr id="9" name="图片 8"/>
          <p:cNvPicPr>
            <a:picLocks noChangeAspect="1"/>
          </p:cNvPicPr>
          <p:nvPr/>
        </p:nvPicPr>
        <p:blipFill>
          <a:blip r:embed="rId2"/>
          <a:stretch>
            <a:fillRect/>
          </a:stretch>
        </p:blipFill>
        <p:spPr>
          <a:xfrm>
            <a:off x="2665075" y="3606325"/>
            <a:ext cx="1794612" cy="512746"/>
          </a:xfrm>
          <a:prstGeom prst="rect">
            <a:avLst/>
          </a:prstGeom>
        </p:spPr>
      </p:pic>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76972" y="3746461"/>
            <a:ext cx="1731947" cy="279400"/>
          </a:xfrm>
          <a:prstGeom prst="rect">
            <a:avLst/>
          </a:prstGeom>
        </p:spPr>
      </p:pic>
      <p:pic>
        <p:nvPicPr>
          <p:cNvPr id="11" name="图片 10"/>
          <p:cNvPicPr>
            <a:picLocks noChangeAspect="1"/>
          </p:cNvPicPr>
          <p:nvPr/>
        </p:nvPicPr>
        <p:blipFill>
          <a:blip r:embed="rId4"/>
          <a:stretch>
            <a:fillRect/>
          </a:stretch>
        </p:blipFill>
        <p:spPr>
          <a:xfrm>
            <a:off x="5348243" y="3712277"/>
            <a:ext cx="1273323" cy="283749"/>
          </a:xfrm>
          <a:prstGeom prst="rect">
            <a:avLst/>
          </a:prstGeom>
        </p:spPr>
      </p:pic>
    </p:spTree>
    <p:extLst>
      <p:ext uri="{BB962C8B-B14F-4D97-AF65-F5344CB8AC3E}">
        <p14:creationId xmlns:p14="http://schemas.microsoft.com/office/powerpoint/2010/main" val="10520681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151475"/>
            <a:ext cx="10515600" cy="1325563"/>
          </a:xfrm>
        </p:spPr>
        <p:txBody>
          <a:bodyPr vert="horz" lIns="91440" tIns="45720" rIns="91440" bIns="45720" rtlCol="0" anchor="ctr">
            <a:normAutofit/>
          </a:bodyPr>
          <a:lstStyle/>
          <a:p>
            <a:r>
              <a:rPr lang="en-US" altLang="zh-CN" sz="4000" dirty="0"/>
              <a:t>Video applications</a:t>
            </a:r>
            <a:endParaRPr lang="zh-CN" altLang="en-US" sz="2400" dirty="0"/>
          </a:p>
        </p:txBody>
      </p:sp>
      <p:sp>
        <p:nvSpPr>
          <p:cNvPr id="4" name="文本框 3"/>
          <p:cNvSpPr txBox="1"/>
          <p:nvPr/>
        </p:nvSpPr>
        <p:spPr>
          <a:xfrm>
            <a:off x="905855" y="1768969"/>
            <a:ext cx="2058925" cy="400110"/>
          </a:xfrm>
          <a:prstGeom prst="rect">
            <a:avLst/>
          </a:prstGeom>
          <a:solidFill>
            <a:schemeClr val="accent6">
              <a:lumMod val="20000"/>
              <a:lumOff val="80000"/>
            </a:schemeClr>
          </a:solidFill>
        </p:spPr>
        <p:txBody>
          <a:bodyPr wrap="square" rtlCol="0">
            <a:spAutoFit/>
          </a:bodyPr>
          <a:lstStyle/>
          <a:p>
            <a:pPr algn="ctr"/>
            <a:r>
              <a:rPr lang="en-US" altLang="zh-CN" sz="2000" b="1" dirty="0"/>
              <a:t>Entertainment</a:t>
            </a:r>
            <a:endParaRPr lang="zh-CN" altLang="en-US" sz="2000" b="1" dirty="0"/>
          </a:p>
        </p:txBody>
      </p:sp>
      <p:sp>
        <p:nvSpPr>
          <p:cNvPr id="5" name="文本框 4"/>
          <p:cNvSpPr txBox="1"/>
          <p:nvPr/>
        </p:nvSpPr>
        <p:spPr>
          <a:xfrm>
            <a:off x="4745124" y="1768969"/>
            <a:ext cx="2414166" cy="400110"/>
          </a:xfrm>
          <a:prstGeom prst="rect">
            <a:avLst/>
          </a:prstGeom>
          <a:solidFill>
            <a:schemeClr val="accent6">
              <a:lumMod val="20000"/>
              <a:lumOff val="80000"/>
            </a:schemeClr>
          </a:solidFill>
        </p:spPr>
        <p:txBody>
          <a:bodyPr wrap="square" rtlCol="0">
            <a:spAutoFit/>
          </a:bodyPr>
          <a:lstStyle/>
          <a:p>
            <a:pPr algn="ctr"/>
            <a:r>
              <a:rPr lang="en-US" altLang="zh-CN" sz="2000" b="1" dirty="0"/>
              <a:t>Productivity</a:t>
            </a:r>
            <a:endParaRPr lang="zh-CN" altLang="en-US" sz="2000" b="1" dirty="0"/>
          </a:p>
        </p:txBody>
      </p:sp>
      <p:sp>
        <p:nvSpPr>
          <p:cNvPr id="6" name="文本框 5"/>
          <p:cNvSpPr txBox="1"/>
          <p:nvPr/>
        </p:nvSpPr>
        <p:spPr>
          <a:xfrm>
            <a:off x="8939634" y="1768969"/>
            <a:ext cx="2414166" cy="400110"/>
          </a:xfrm>
          <a:prstGeom prst="rect">
            <a:avLst/>
          </a:prstGeom>
          <a:solidFill>
            <a:schemeClr val="accent6">
              <a:lumMod val="20000"/>
              <a:lumOff val="80000"/>
            </a:schemeClr>
          </a:solidFill>
        </p:spPr>
        <p:txBody>
          <a:bodyPr wrap="square" rtlCol="0">
            <a:spAutoFit/>
          </a:bodyPr>
          <a:lstStyle/>
          <a:p>
            <a:pPr algn="ctr"/>
            <a:r>
              <a:rPr lang="en-US" altLang="zh-CN" sz="2000" b="1" dirty="0"/>
              <a:t>Device collaboration</a:t>
            </a:r>
            <a:endParaRPr lang="zh-CN" altLang="en-US" sz="2000" b="1" dirty="0"/>
          </a:p>
        </p:txBody>
      </p:sp>
      <p:sp>
        <p:nvSpPr>
          <p:cNvPr id="7" name="文本框 6"/>
          <p:cNvSpPr txBox="1"/>
          <p:nvPr/>
        </p:nvSpPr>
        <p:spPr>
          <a:xfrm>
            <a:off x="4313016" y="2466882"/>
            <a:ext cx="3790781" cy="1200329"/>
          </a:xfrm>
          <a:prstGeom prst="rect">
            <a:avLst/>
          </a:prstGeom>
          <a:noFill/>
        </p:spPr>
        <p:txBody>
          <a:bodyPr wrap="none" rtlCol="0">
            <a:spAutoFit/>
          </a:bodyPr>
          <a:lstStyle/>
          <a:p>
            <a:pPr marL="285750" indent="-285750">
              <a:buFont typeface="Arial" panose="020B0604020202020204" pitchFamily="34" charset="0"/>
              <a:buChar char="•"/>
            </a:pPr>
            <a:r>
              <a:rPr lang="en-US" altLang="zh-CN" dirty="0"/>
              <a:t>Video Conferencing</a:t>
            </a:r>
          </a:p>
          <a:p>
            <a:pPr marL="285750" indent="-285750">
              <a:buFont typeface="Arial" panose="020B0604020202020204" pitchFamily="34" charset="0"/>
              <a:buChar char="•"/>
            </a:pPr>
            <a:r>
              <a:rPr lang="en-US" altLang="zh-CN" dirty="0"/>
              <a:t>Virtual Desktop Infrastructure (VDI)</a:t>
            </a:r>
          </a:p>
          <a:p>
            <a:pPr marL="285750" indent="-285750">
              <a:buFont typeface="Arial" panose="020B0604020202020204" pitchFamily="34" charset="0"/>
              <a:buChar char="•"/>
            </a:pPr>
            <a:r>
              <a:rPr lang="en-US" altLang="zh-CN" dirty="0">
                <a:solidFill>
                  <a:schemeClr val="bg1">
                    <a:lumMod val="75000"/>
                  </a:schemeClr>
                </a:solidFill>
              </a:rPr>
              <a:t>…</a:t>
            </a:r>
          </a:p>
          <a:p>
            <a:pPr marL="285750" indent="-285750">
              <a:buFont typeface="Arial" panose="020B0604020202020204" pitchFamily="34" charset="0"/>
              <a:buChar char="•"/>
            </a:pPr>
            <a:endParaRPr lang="zh-CN" altLang="en-US" dirty="0"/>
          </a:p>
        </p:txBody>
      </p:sp>
      <p:sp>
        <p:nvSpPr>
          <p:cNvPr id="9" name="文本框 8"/>
          <p:cNvSpPr txBox="1"/>
          <p:nvPr/>
        </p:nvSpPr>
        <p:spPr>
          <a:xfrm>
            <a:off x="838200" y="2475508"/>
            <a:ext cx="3204660" cy="1754326"/>
          </a:xfrm>
          <a:prstGeom prst="rect">
            <a:avLst/>
          </a:prstGeom>
          <a:noFill/>
        </p:spPr>
        <p:txBody>
          <a:bodyPr wrap="none" rtlCol="0">
            <a:spAutoFit/>
          </a:bodyPr>
          <a:lstStyle/>
          <a:p>
            <a:pPr marL="285750" indent="-285750">
              <a:buFont typeface="Arial" panose="020B0604020202020204" pitchFamily="34" charset="0"/>
              <a:buChar char="•"/>
            </a:pPr>
            <a:r>
              <a:rPr lang="en-US" altLang="zh-CN" dirty="0"/>
              <a:t>TV broadcasting</a:t>
            </a:r>
          </a:p>
          <a:p>
            <a:pPr marL="285750" indent="-285750">
              <a:buFont typeface="Arial" panose="020B0604020202020204" pitchFamily="34" charset="0"/>
              <a:buChar char="•"/>
            </a:pPr>
            <a:r>
              <a:rPr lang="en-US" altLang="zh-CN" dirty="0"/>
              <a:t>OTT services</a:t>
            </a:r>
          </a:p>
          <a:p>
            <a:pPr marL="742950" lvl="1" indent="-285750">
              <a:buFont typeface="Arial" panose="020B0604020202020204" pitchFamily="34" charset="0"/>
              <a:buChar char="•"/>
            </a:pPr>
            <a:r>
              <a:rPr lang="en-US" altLang="zh-CN" dirty="0"/>
              <a:t>Video on Demand (</a:t>
            </a:r>
            <a:r>
              <a:rPr lang="en-US" altLang="zh-CN" dirty="0" err="1"/>
              <a:t>VoD</a:t>
            </a:r>
            <a:r>
              <a:rPr lang="en-US" altLang="zh-CN" dirty="0"/>
              <a:t>)</a:t>
            </a:r>
          </a:p>
          <a:p>
            <a:pPr marL="742950" lvl="1" indent="-285750">
              <a:buFont typeface="Arial" panose="020B0604020202020204" pitchFamily="34" charset="0"/>
              <a:buChar char="•"/>
            </a:pPr>
            <a:r>
              <a:rPr lang="en-US" altLang="zh-CN" dirty="0"/>
              <a:t>Live-streaming</a:t>
            </a:r>
          </a:p>
          <a:p>
            <a:pPr marL="285750" indent="-285750">
              <a:buFont typeface="Arial" panose="020B0604020202020204" pitchFamily="34" charset="0"/>
              <a:buChar char="•"/>
            </a:pPr>
            <a:r>
              <a:rPr lang="en-US" altLang="zh-CN" dirty="0"/>
              <a:t>Cloud gaming</a:t>
            </a:r>
          </a:p>
          <a:p>
            <a:pPr marL="285750" indent="-285750">
              <a:buFont typeface="Arial" panose="020B0604020202020204" pitchFamily="34" charset="0"/>
              <a:buChar char="•"/>
            </a:pPr>
            <a:r>
              <a:rPr lang="en-US" altLang="zh-CN" dirty="0">
                <a:solidFill>
                  <a:schemeClr val="bg1">
                    <a:lumMod val="75000"/>
                  </a:schemeClr>
                </a:solidFill>
              </a:rPr>
              <a:t>…</a:t>
            </a:r>
          </a:p>
        </p:txBody>
      </p:sp>
      <p:sp>
        <p:nvSpPr>
          <p:cNvPr id="10" name="文本框 9"/>
          <p:cNvSpPr txBox="1"/>
          <p:nvPr/>
        </p:nvSpPr>
        <p:spPr>
          <a:xfrm>
            <a:off x="8777263" y="2478850"/>
            <a:ext cx="2840136" cy="1477328"/>
          </a:xfrm>
          <a:prstGeom prst="rect">
            <a:avLst/>
          </a:prstGeom>
          <a:noFill/>
        </p:spPr>
        <p:txBody>
          <a:bodyPr wrap="none" rtlCol="0">
            <a:spAutoFit/>
          </a:bodyPr>
          <a:lstStyle/>
          <a:p>
            <a:pPr marL="285750" indent="-285750">
              <a:buFont typeface="Arial" panose="020B0604020202020204" pitchFamily="34" charset="0"/>
              <a:buChar char="•"/>
            </a:pPr>
            <a:r>
              <a:rPr lang="en-US" altLang="zh-CN" dirty="0"/>
              <a:t>Screen casting (wireless)</a:t>
            </a:r>
          </a:p>
          <a:p>
            <a:pPr marL="742950" lvl="1" indent="-285750">
              <a:buFont typeface="Arial" panose="020B0604020202020204" pitchFamily="34" charset="0"/>
              <a:buChar char="•"/>
            </a:pPr>
            <a:r>
              <a:rPr lang="en-US" altLang="zh-CN" dirty="0"/>
              <a:t>Smartphone to PC</a:t>
            </a:r>
          </a:p>
          <a:p>
            <a:pPr marL="742950" lvl="1" indent="-285750">
              <a:buFont typeface="Arial" panose="020B0604020202020204" pitchFamily="34" charset="0"/>
              <a:buChar char="•"/>
            </a:pPr>
            <a:r>
              <a:rPr lang="en-US" altLang="zh-CN" dirty="0"/>
              <a:t>Laptop to TV</a:t>
            </a:r>
          </a:p>
          <a:p>
            <a:pPr marL="742950" lvl="1" indent="-285750">
              <a:buFont typeface="Arial" panose="020B0604020202020204" pitchFamily="34" charset="0"/>
              <a:buChar char="•"/>
            </a:pPr>
            <a:r>
              <a:rPr lang="en-US" altLang="zh-CN" dirty="0"/>
              <a:t>Laptop to XR glasses</a:t>
            </a:r>
          </a:p>
          <a:p>
            <a:pPr marL="742950" lvl="1" indent="-285750">
              <a:buFont typeface="Arial" panose="020B0604020202020204" pitchFamily="34" charset="0"/>
              <a:buChar char="•"/>
            </a:pPr>
            <a:r>
              <a:rPr lang="en-US" altLang="zh-CN" dirty="0">
                <a:solidFill>
                  <a:schemeClr val="bg1">
                    <a:lumMod val="75000"/>
                  </a:schemeClr>
                </a:solidFill>
              </a:rPr>
              <a:t>…</a:t>
            </a:r>
          </a:p>
        </p:txBody>
      </p:sp>
      <p:grpSp>
        <p:nvGrpSpPr>
          <p:cNvPr id="8" name="组合 7"/>
          <p:cNvGrpSpPr/>
          <p:nvPr/>
        </p:nvGrpSpPr>
        <p:grpSpPr>
          <a:xfrm>
            <a:off x="9528865" y="4166426"/>
            <a:ext cx="2542193" cy="615425"/>
            <a:chOff x="9400678" y="883467"/>
            <a:chExt cx="2542193" cy="615425"/>
          </a:xfrm>
        </p:grpSpPr>
        <p:sp>
          <p:nvSpPr>
            <p:cNvPr id="11" name="文本框 10"/>
            <p:cNvSpPr txBox="1"/>
            <p:nvPr/>
          </p:nvSpPr>
          <p:spPr>
            <a:xfrm>
              <a:off x="9501113" y="883467"/>
              <a:ext cx="2163285" cy="307777"/>
            </a:xfrm>
            <a:prstGeom prst="rect">
              <a:avLst/>
            </a:prstGeom>
            <a:noFill/>
          </p:spPr>
          <p:txBody>
            <a:bodyPr wrap="none" rtlCol="0">
              <a:spAutoFit/>
            </a:bodyPr>
            <a:lstStyle/>
            <a:p>
              <a:r>
                <a:rPr lang="en-US" altLang="zh-CN" sz="1400" dirty="0"/>
                <a:t>Low latency (E2E &lt; 500 </a:t>
              </a:r>
              <a:r>
                <a:rPr lang="en-US" altLang="zh-CN" sz="1400" dirty="0" err="1"/>
                <a:t>ms</a:t>
              </a:r>
              <a:r>
                <a:rPr lang="en-US" altLang="zh-CN" sz="1400" dirty="0"/>
                <a:t>)</a:t>
              </a:r>
              <a:endParaRPr lang="zh-CN" altLang="en-US" sz="1400" dirty="0"/>
            </a:p>
          </p:txBody>
        </p:sp>
        <p:sp>
          <p:nvSpPr>
            <p:cNvPr id="12" name="矩形 11"/>
            <p:cNvSpPr/>
            <p:nvPr/>
          </p:nvSpPr>
          <p:spPr>
            <a:xfrm>
              <a:off x="9400679" y="991130"/>
              <a:ext cx="94003" cy="10254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3" name="矩形 12"/>
            <p:cNvSpPr/>
            <p:nvPr/>
          </p:nvSpPr>
          <p:spPr>
            <a:xfrm>
              <a:off x="9400678" y="1298778"/>
              <a:ext cx="94003" cy="10254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4" name="文本框 13"/>
            <p:cNvSpPr txBox="1"/>
            <p:nvPr/>
          </p:nvSpPr>
          <p:spPr>
            <a:xfrm>
              <a:off x="9501112" y="1191115"/>
              <a:ext cx="2441759" cy="307777"/>
            </a:xfrm>
            <a:prstGeom prst="rect">
              <a:avLst/>
            </a:prstGeom>
            <a:noFill/>
          </p:spPr>
          <p:txBody>
            <a:bodyPr wrap="none" rtlCol="0">
              <a:spAutoFit/>
            </a:bodyPr>
            <a:lstStyle/>
            <a:p>
              <a:r>
                <a:rPr lang="en-US" altLang="zh-CN" sz="1400" dirty="0"/>
                <a:t>Ultra low latency (E2E &lt; 50 </a:t>
              </a:r>
              <a:r>
                <a:rPr lang="en-US" altLang="zh-CN" sz="1400" dirty="0" err="1"/>
                <a:t>ms</a:t>
              </a:r>
              <a:r>
                <a:rPr lang="en-US" altLang="zh-CN" sz="1400" dirty="0"/>
                <a:t>)</a:t>
              </a:r>
              <a:endParaRPr lang="zh-CN" altLang="en-US" sz="1400" dirty="0"/>
            </a:p>
          </p:txBody>
        </p:sp>
      </p:grpSp>
      <p:sp>
        <p:nvSpPr>
          <p:cNvPr id="15" name="矩形 14"/>
          <p:cNvSpPr/>
          <p:nvPr/>
        </p:nvSpPr>
        <p:spPr>
          <a:xfrm>
            <a:off x="11570397" y="3470599"/>
            <a:ext cx="94003" cy="10254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1570396" y="2872175"/>
            <a:ext cx="94003" cy="10254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8109195" y="2871061"/>
            <a:ext cx="94003" cy="10254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8109194" y="2646615"/>
            <a:ext cx="94003" cy="10254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1570395" y="3162897"/>
            <a:ext cx="94003" cy="10254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8" name="表格 27"/>
          <p:cNvGraphicFramePr>
            <a:graphicFrameLocks noGrp="1"/>
          </p:cNvGraphicFramePr>
          <p:nvPr>
            <p:extLst>
              <p:ext uri="{D42A27DB-BD31-4B8C-83A1-F6EECF244321}">
                <p14:modId xmlns:p14="http://schemas.microsoft.com/office/powerpoint/2010/main" val="4193855707"/>
              </p:ext>
            </p:extLst>
          </p:nvPr>
        </p:nvGraphicFramePr>
        <p:xfrm>
          <a:off x="1278810" y="4976813"/>
          <a:ext cx="9634380" cy="1219200"/>
        </p:xfrm>
        <a:graphic>
          <a:graphicData uri="http://schemas.openxmlformats.org/drawingml/2006/table">
            <a:tbl>
              <a:tblPr firstRow="1" bandRow="1">
                <a:tableStyleId>{073A0DAA-6AF3-43AB-8588-CEC1D06C72B9}</a:tableStyleId>
              </a:tblPr>
              <a:tblGrid>
                <a:gridCol w="3096192">
                  <a:extLst>
                    <a:ext uri="{9D8B030D-6E8A-4147-A177-3AD203B41FA5}">
                      <a16:colId xmlns:a16="http://schemas.microsoft.com/office/drawing/2014/main" val="20000"/>
                    </a:ext>
                  </a:extLst>
                </a:gridCol>
                <a:gridCol w="1634547">
                  <a:extLst>
                    <a:ext uri="{9D8B030D-6E8A-4147-A177-3AD203B41FA5}">
                      <a16:colId xmlns:a16="http://schemas.microsoft.com/office/drawing/2014/main" val="20001"/>
                    </a:ext>
                  </a:extLst>
                </a:gridCol>
                <a:gridCol w="1634547">
                  <a:extLst>
                    <a:ext uri="{9D8B030D-6E8A-4147-A177-3AD203B41FA5}">
                      <a16:colId xmlns:a16="http://schemas.microsoft.com/office/drawing/2014/main" val="20002"/>
                    </a:ext>
                  </a:extLst>
                </a:gridCol>
                <a:gridCol w="1634547">
                  <a:extLst>
                    <a:ext uri="{9D8B030D-6E8A-4147-A177-3AD203B41FA5}">
                      <a16:colId xmlns:a16="http://schemas.microsoft.com/office/drawing/2014/main" val="20003"/>
                    </a:ext>
                  </a:extLst>
                </a:gridCol>
                <a:gridCol w="1634547">
                  <a:extLst>
                    <a:ext uri="{9D8B030D-6E8A-4147-A177-3AD203B41FA5}">
                      <a16:colId xmlns:a16="http://schemas.microsoft.com/office/drawing/2014/main" val="20004"/>
                    </a:ext>
                  </a:extLst>
                </a:gridCol>
              </a:tblGrid>
              <a:tr h="300755">
                <a:tc>
                  <a:txBody>
                    <a:bodyPr/>
                    <a:lstStyle/>
                    <a:p>
                      <a:endParaRPr lang="zh-CN" altLang="en-US" sz="1400" kern="1200" dirty="0">
                        <a:solidFill>
                          <a:schemeClr val="dk1"/>
                        </a:solidFill>
                        <a:latin typeface="+mn-lt"/>
                        <a:ea typeface="+mn-ea"/>
                        <a:cs typeface="+mn-cs"/>
                      </a:endParaRPr>
                    </a:p>
                  </a:txBody>
                  <a:tcPr/>
                </a:tc>
                <a:tc>
                  <a:txBody>
                    <a:bodyPr/>
                    <a:lstStyle/>
                    <a:p>
                      <a:pPr algn="ctr"/>
                      <a:r>
                        <a:rPr lang="en-US" altLang="zh-CN" sz="1400" kern="1200" dirty="0" err="1"/>
                        <a:t>VoD</a:t>
                      </a:r>
                      <a:endParaRPr lang="zh-CN" altLang="en-US" sz="1400" kern="1200" dirty="0">
                        <a:solidFill>
                          <a:schemeClr val="dk1"/>
                        </a:solidFill>
                        <a:latin typeface="+mn-lt"/>
                        <a:ea typeface="+mn-ea"/>
                        <a:cs typeface="+mn-cs"/>
                      </a:endParaRPr>
                    </a:p>
                  </a:txBody>
                  <a:tcPr/>
                </a:tc>
                <a:tc>
                  <a:txBody>
                    <a:bodyPr/>
                    <a:lstStyle/>
                    <a:p>
                      <a:pPr algn="ctr"/>
                      <a:r>
                        <a:rPr lang="en-US" altLang="zh-CN" sz="1400" kern="1200" dirty="0"/>
                        <a:t>Cloud gaming</a:t>
                      </a:r>
                      <a:endParaRPr lang="zh-CN" altLang="en-US" sz="1400" kern="1200" dirty="0">
                        <a:solidFill>
                          <a:schemeClr val="dk1"/>
                        </a:solidFill>
                        <a:latin typeface="+mn-lt"/>
                        <a:ea typeface="+mn-ea"/>
                        <a:cs typeface="+mn-cs"/>
                      </a:endParaRPr>
                    </a:p>
                  </a:txBody>
                  <a:tcPr/>
                </a:tc>
                <a:tc>
                  <a:txBody>
                    <a:bodyPr/>
                    <a:lstStyle/>
                    <a:p>
                      <a:pPr algn="ctr"/>
                      <a:r>
                        <a:rPr lang="en-US" altLang="zh-CN" sz="1400" kern="1200" dirty="0"/>
                        <a:t>Video conferencing</a:t>
                      </a:r>
                      <a:endParaRPr lang="zh-CN" altLang="en-US" sz="1400" kern="1200" dirty="0">
                        <a:solidFill>
                          <a:schemeClr val="dk1"/>
                        </a:solidFill>
                        <a:latin typeface="+mn-lt"/>
                        <a:ea typeface="+mn-ea"/>
                        <a:cs typeface="+mn-cs"/>
                      </a:endParaRPr>
                    </a:p>
                  </a:txBody>
                  <a:tcPr/>
                </a:tc>
                <a:tc>
                  <a:txBody>
                    <a:bodyPr/>
                    <a:lstStyle/>
                    <a:p>
                      <a:pPr algn="ctr"/>
                      <a:r>
                        <a:rPr lang="en-US" altLang="zh-CN" sz="1400" kern="1200" dirty="0"/>
                        <a:t>VDI</a:t>
                      </a:r>
                      <a:endParaRPr lang="zh-CN" altLang="en-US" sz="1400" kern="1200" dirty="0">
                        <a:solidFill>
                          <a:schemeClr val="dk1"/>
                        </a:solidFill>
                        <a:latin typeface="+mn-lt"/>
                        <a:ea typeface="+mn-ea"/>
                        <a:cs typeface="+mn-cs"/>
                      </a:endParaRPr>
                    </a:p>
                  </a:txBody>
                  <a:tcPr/>
                </a:tc>
                <a:extLst>
                  <a:ext uri="{0D108BD9-81ED-4DB2-BD59-A6C34878D82A}">
                    <a16:rowId xmlns:a16="http://schemas.microsoft.com/office/drawing/2014/main" val="10000"/>
                  </a:ext>
                </a:extLst>
              </a:tr>
              <a:tr h="300755">
                <a:tc>
                  <a:txBody>
                    <a:bodyPr/>
                    <a:lstStyle/>
                    <a:p>
                      <a:r>
                        <a:rPr lang="en-US" altLang="zh-CN" sz="1400" kern="1200" dirty="0"/>
                        <a:t>Global</a:t>
                      </a:r>
                      <a:r>
                        <a:rPr lang="en-US" altLang="zh-CN" sz="1400" kern="1200" baseline="0" dirty="0"/>
                        <a:t> </a:t>
                      </a:r>
                      <a:r>
                        <a:rPr lang="en-US" altLang="zh-CN" sz="1400" kern="1200" dirty="0"/>
                        <a:t>Market size (2023), Billion USD</a:t>
                      </a:r>
                      <a:endParaRPr lang="zh-CN" altLang="en-US" sz="1400" kern="1200" dirty="0">
                        <a:solidFill>
                          <a:schemeClr val="dk1"/>
                        </a:solidFill>
                        <a:latin typeface="+mn-lt"/>
                        <a:ea typeface="+mn-ea"/>
                        <a:cs typeface="+mn-cs"/>
                      </a:endParaRPr>
                    </a:p>
                  </a:txBody>
                  <a:tcPr/>
                </a:tc>
                <a:tc>
                  <a:txBody>
                    <a:bodyPr/>
                    <a:lstStyle/>
                    <a:p>
                      <a:pPr algn="ctr"/>
                      <a:r>
                        <a:rPr lang="en-US" altLang="zh-CN" sz="1400" kern="1200" dirty="0"/>
                        <a:t>  97.19</a:t>
                      </a:r>
                      <a:endParaRPr lang="zh-CN" altLang="en-US" sz="1400" kern="1200" dirty="0">
                        <a:solidFill>
                          <a:schemeClr val="dk1"/>
                        </a:solidFill>
                        <a:latin typeface="+mn-lt"/>
                        <a:ea typeface="+mn-ea"/>
                        <a:cs typeface="+mn-cs"/>
                      </a:endParaRPr>
                    </a:p>
                  </a:txBody>
                  <a:tcPr/>
                </a:tc>
                <a:tc>
                  <a:txBody>
                    <a:bodyPr/>
                    <a:lstStyle/>
                    <a:p>
                      <a:pPr algn="ctr"/>
                      <a:r>
                        <a:rPr lang="en-US" altLang="zh-CN" sz="1400" kern="1200" dirty="0">
                          <a:solidFill>
                            <a:schemeClr val="dk1"/>
                          </a:solidFill>
                          <a:latin typeface="+mn-lt"/>
                          <a:ea typeface="+mn-ea"/>
                          <a:cs typeface="+mn-cs"/>
                        </a:rPr>
                        <a:t>5.76</a:t>
                      </a:r>
                      <a:endParaRPr lang="zh-CN" altLang="en-US" sz="1400" kern="1200" dirty="0">
                        <a:solidFill>
                          <a:schemeClr val="dk1"/>
                        </a:solidFill>
                        <a:latin typeface="+mn-lt"/>
                        <a:ea typeface="+mn-ea"/>
                        <a:cs typeface="+mn-cs"/>
                      </a:endParaRPr>
                    </a:p>
                  </a:txBody>
                  <a:tcPr/>
                </a:tc>
                <a:tc>
                  <a:txBody>
                    <a:bodyPr/>
                    <a:lstStyle/>
                    <a:p>
                      <a:pPr algn="ctr"/>
                      <a:r>
                        <a:rPr lang="en-US" altLang="zh-CN" sz="1400" kern="1200" dirty="0">
                          <a:solidFill>
                            <a:schemeClr val="dk1"/>
                          </a:solidFill>
                          <a:latin typeface="+mn-lt"/>
                          <a:ea typeface="+mn-ea"/>
                          <a:cs typeface="+mn-cs"/>
                        </a:rPr>
                        <a:t>28.61</a:t>
                      </a:r>
                      <a:endParaRPr lang="zh-CN" altLang="en-US" sz="1400" kern="1200" dirty="0">
                        <a:solidFill>
                          <a:schemeClr val="dk1"/>
                        </a:solidFill>
                        <a:latin typeface="+mn-lt"/>
                        <a:ea typeface="+mn-ea"/>
                        <a:cs typeface="+mn-cs"/>
                      </a:endParaRPr>
                    </a:p>
                  </a:txBody>
                  <a:tcPr/>
                </a:tc>
                <a:tc>
                  <a:txBody>
                    <a:bodyPr/>
                    <a:lstStyle/>
                    <a:p>
                      <a:pPr algn="ctr"/>
                      <a:r>
                        <a:rPr lang="en-US" altLang="zh-CN" sz="1400" kern="1200" dirty="0">
                          <a:solidFill>
                            <a:schemeClr val="dk1"/>
                          </a:solidFill>
                          <a:latin typeface="+mn-lt"/>
                          <a:ea typeface="+mn-ea"/>
                          <a:cs typeface="+mn-cs"/>
                        </a:rPr>
                        <a:t>12.72</a:t>
                      </a:r>
                      <a:endParaRPr lang="zh-CN" altLang="en-US" sz="1400" kern="1200" dirty="0">
                        <a:solidFill>
                          <a:schemeClr val="dk1"/>
                        </a:solidFill>
                        <a:latin typeface="+mn-lt"/>
                        <a:ea typeface="+mn-ea"/>
                        <a:cs typeface="+mn-cs"/>
                      </a:endParaRPr>
                    </a:p>
                  </a:txBody>
                  <a:tcPr/>
                </a:tc>
                <a:extLst>
                  <a:ext uri="{0D108BD9-81ED-4DB2-BD59-A6C34878D82A}">
                    <a16:rowId xmlns:a16="http://schemas.microsoft.com/office/drawing/2014/main" val="10001"/>
                  </a:ext>
                </a:extLst>
              </a:tr>
              <a:tr h="30075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a:t>Global Market size (2032), Billion USD</a:t>
                      </a:r>
                      <a:endParaRPr lang="zh-CN" altLang="en-US" sz="1400" kern="1200" dirty="0">
                        <a:solidFill>
                          <a:schemeClr val="dk1"/>
                        </a:solidFill>
                        <a:latin typeface="+mn-lt"/>
                        <a:ea typeface="+mn-ea"/>
                        <a:cs typeface="+mn-cs"/>
                      </a:endParaRPr>
                    </a:p>
                  </a:txBody>
                  <a:tcPr/>
                </a:tc>
                <a:tc>
                  <a:txBody>
                    <a:bodyPr/>
                    <a:lstStyle/>
                    <a:p>
                      <a:pPr algn="ctr"/>
                      <a:r>
                        <a:rPr lang="en-US" altLang="zh-CN" sz="1400" kern="1200" dirty="0"/>
                        <a:t>399.05</a:t>
                      </a:r>
                      <a:endParaRPr lang="zh-CN" altLang="en-US" sz="1400" kern="1200" dirty="0">
                        <a:solidFill>
                          <a:schemeClr val="dk1"/>
                        </a:solidFill>
                        <a:latin typeface="+mn-lt"/>
                        <a:ea typeface="+mn-ea"/>
                        <a:cs typeface="+mn-cs"/>
                      </a:endParaRPr>
                    </a:p>
                  </a:txBody>
                  <a:tcPr/>
                </a:tc>
                <a:tc>
                  <a:txBody>
                    <a:bodyPr/>
                    <a:lstStyle/>
                    <a:p>
                      <a:pPr algn="ctr"/>
                      <a:r>
                        <a:rPr lang="en-US" altLang="zh-CN" sz="1400" kern="1200" dirty="0">
                          <a:solidFill>
                            <a:schemeClr val="dk1"/>
                          </a:solidFill>
                          <a:latin typeface="+mn-lt"/>
                          <a:ea typeface="+mn-ea"/>
                          <a:cs typeface="+mn-cs"/>
                        </a:rPr>
                        <a:t>126.62</a:t>
                      </a:r>
                      <a:endParaRPr lang="zh-CN" altLang="en-US" sz="1400" kern="1200" dirty="0">
                        <a:solidFill>
                          <a:schemeClr val="dk1"/>
                        </a:solidFill>
                        <a:latin typeface="+mn-lt"/>
                        <a:ea typeface="+mn-ea"/>
                        <a:cs typeface="+mn-cs"/>
                      </a:endParaRPr>
                    </a:p>
                  </a:txBody>
                  <a:tcPr/>
                </a:tc>
                <a:tc>
                  <a:txBody>
                    <a:bodyPr/>
                    <a:lstStyle/>
                    <a:p>
                      <a:pPr algn="ctr"/>
                      <a:r>
                        <a:rPr lang="en-US" altLang="zh-CN" sz="1400" kern="1200" dirty="0">
                          <a:solidFill>
                            <a:schemeClr val="dk1"/>
                          </a:solidFill>
                          <a:latin typeface="+mn-lt"/>
                          <a:ea typeface="+mn-ea"/>
                          <a:cs typeface="+mn-cs"/>
                        </a:rPr>
                        <a:t>60.17</a:t>
                      </a:r>
                      <a:endParaRPr lang="zh-CN" altLang="en-US" sz="1400" kern="1200" dirty="0">
                        <a:solidFill>
                          <a:schemeClr val="dk1"/>
                        </a:solidFill>
                        <a:latin typeface="+mn-lt"/>
                        <a:ea typeface="+mn-ea"/>
                        <a:cs typeface="+mn-cs"/>
                      </a:endParaRPr>
                    </a:p>
                  </a:txBody>
                  <a:tcPr/>
                </a:tc>
                <a:tc>
                  <a:txBody>
                    <a:bodyPr/>
                    <a:lstStyle/>
                    <a:p>
                      <a:pPr algn="ctr"/>
                      <a:r>
                        <a:rPr lang="en-US" altLang="zh-CN" sz="1400" kern="1200" dirty="0">
                          <a:solidFill>
                            <a:schemeClr val="dk1"/>
                          </a:solidFill>
                          <a:latin typeface="+mn-lt"/>
                          <a:ea typeface="+mn-ea"/>
                          <a:cs typeface="+mn-cs"/>
                        </a:rPr>
                        <a:t>80.82</a:t>
                      </a:r>
                      <a:endParaRPr lang="zh-CN" altLang="en-US" sz="1400" kern="1200" dirty="0">
                        <a:solidFill>
                          <a:schemeClr val="dk1"/>
                        </a:solidFill>
                        <a:latin typeface="+mn-lt"/>
                        <a:ea typeface="+mn-ea"/>
                        <a:cs typeface="+mn-cs"/>
                      </a:endParaRPr>
                    </a:p>
                  </a:txBody>
                  <a:tcPr/>
                </a:tc>
                <a:extLst>
                  <a:ext uri="{0D108BD9-81ED-4DB2-BD59-A6C34878D82A}">
                    <a16:rowId xmlns:a16="http://schemas.microsoft.com/office/drawing/2014/main" val="10002"/>
                  </a:ext>
                </a:extLst>
              </a:tr>
              <a:tr h="300755">
                <a:tc>
                  <a:txBody>
                    <a:bodyPr/>
                    <a:lstStyle/>
                    <a:p>
                      <a:r>
                        <a:rPr lang="en-CA" altLang="zh-CN" sz="1400" kern="1200" dirty="0">
                          <a:solidFill>
                            <a:schemeClr val="dk1"/>
                          </a:solidFill>
                          <a:latin typeface="+mn-lt"/>
                          <a:ea typeface="+mn-ea"/>
                          <a:cs typeface="+mn-cs"/>
                        </a:rPr>
                        <a:t>Compound annual growth rate (CAGR)</a:t>
                      </a:r>
                      <a:endParaRPr lang="zh-CN" altLang="en-US" sz="1400" kern="1200" dirty="0">
                        <a:solidFill>
                          <a:schemeClr val="dk1"/>
                        </a:solidFill>
                        <a:latin typeface="+mn-lt"/>
                        <a:ea typeface="+mn-ea"/>
                        <a:cs typeface="+mn-cs"/>
                      </a:endParaRPr>
                    </a:p>
                  </a:txBody>
                  <a:tcPr/>
                </a:tc>
                <a:tc>
                  <a:txBody>
                    <a:bodyPr/>
                    <a:lstStyle/>
                    <a:p>
                      <a:pPr algn="ctr"/>
                      <a:r>
                        <a:rPr lang="en-US" altLang="zh-CN" sz="1400" kern="1200" dirty="0"/>
                        <a:t>17.0%</a:t>
                      </a:r>
                      <a:endParaRPr lang="zh-CN" altLang="en-US" sz="1400" kern="1200" dirty="0">
                        <a:solidFill>
                          <a:schemeClr val="dk1"/>
                        </a:solidFill>
                        <a:latin typeface="+mn-lt"/>
                        <a:ea typeface="+mn-ea"/>
                        <a:cs typeface="+mn-cs"/>
                      </a:endParaRPr>
                    </a:p>
                  </a:txBody>
                  <a:tcPr/>
                </a:tc>
                <a:tc>
                  <a:txBody>
                    <a:bodyPr/>
                    <a:lstStyle/>
                    <a:p>
                      <a:pPr algn="ctr"/>
                      <a:r>
                        <a:rPr lang="en-US" altLang="zh-CN" sz="1400" kern="1200" dirty="0">
                          <a:solidFill>
                            <a:schemeClr val="dk1"/>
                          </a:solidFill>
                          <a:latin typeface="+mn-lt"/>
                          <a:ea typeface="+mn-ea"/>
                          <a:cs typeface="+mn-cs"/>
                        </a:rPr>
                        <a:t>37.9%</a:t>
                      </a:r>
                      <a:endParaRPr lang="zh-CN" altLang="en-US" sz="1400" kern="1200" dirty="0">
                        <a:solidFill>
                          <a:schemeClr val="dk1"/>
                        </a:solidFill>
                        <a:latin typeface="+mn-lt"/>
                        <a:ea typeface="+mn-ea"/>
                        <a:cs typeface="+mn-cs"/>
                      </a:endParaRPr>
                    </a:p>
                  </a:txBody>
                  <a:tcPr/>
                </a:tc>
                <a:tc>
                  <a:txBody>
                    <a:bodyPr/>
                    <a:lstStyle/>
                    <a:p>
                      <a:pPr algn="ctr"/>
                      <a:r>
                        <a:rPr lang="en-US" altLang="zh-CN" sz="1400" kern="1200" dirty="0">
                          <a:solidFill>
                            <a:schemeClr val="dk1"/>
                          </a:solidFill>
                          <a:latin typeface="+mn-lt"/>
                          <a:ea typeface="+mn-ea"/>
                          <a:cs typeface="+mn-cs"/>
                        </a:rPr>
                        <a:t>7.8%</a:t>
                      </a:r>
                      <a:endParaRPr lang="zh-CN" altLang="en-US" sz="1400" kern="1200" dirty="0">
                        <a:solidFill>
                          <a:schemeClr val="dk1"/>
                        </a:solidFill>
                        <a:latin typeface="+mn-lt"/>
                        <a:ea typeface="+mn-ea"/>
                        <a:cs typeface="+mn-cs"/>
                      </a:endParaRPr>
                    </a:p>
                  </a:txBody>
                  <a:tcPr/>
                </a:tc>
                <a:tc>
                  <a:txBody>
                    <a:bodyPr/>
                    <a:lstStyle/>
                    <a:p>
                      <a:pPr algn="ctr"/>
                      <a:r>
                        <a:rPr lang="en-US" altLang="zh-CN" sz="1400" kern="1200" dirty="0">
                          <a:solidFill>
                            <a:schemeClr val="dk1"/>
                          </a:solidFill>
                          <a:latin typeface="+mn-lt"/>
                          <a:ea typeface="+mn-ea"/>
                          <a:cs typeface="+mn-cs"/>
                        </a:rPr>
                        <a:t>22.8%</a:t>
                      </a:r>
                      <a:endParaRPr lang="zh-CN" altLang="en-US" sz="1400" kern="1200" dirty="0">
                        <a:solidFill>
                          <a:schemeClr val="dk1"/>
                        </a:solidFill>
                        <a:latin typeface="+mn-lt"/>
                        <a:ea typeface="+mn-ea"/>
                        <a:cs typeface="+mn-cs"/>
                      </a:endParaRPr>
                    </a:p>
                  </a:txBody>
                  <a:tcPr/>
                </a:tc>
                <a:extLst>
                  <a:ext uri="{0D108BD9-81ED-4DB2-BD59-A6C34878D82A}">
                    <a16:rowId xmlns:a16="http://schemas.microsoft.com/office/drawing/2014/main" val="10003"/>
                  </a:ext>
                </a:extLst>
              </a:tr>
            </a:tbl>
          </a:graphicData>
        </a:graphic>
      </p:graphicFrame>
      <p:sp>
        <p:nvSpPr>
          <p:cNvPr id="29" name="文本框 28"/>
          <p:cNvSpPr txBox="1"/>
          <p:nvPr/>
        </p:nvSpPr>
        <p:spPr>
          <a:xfrm>
            <a:off x="1278810" y="6192938"/>
            <a:ext cx="3404906" cy="276999"/>
          </a:xfrm>
          <a:prstGeom prst="rect">
            <a:avLst/>
          </a:prstGeom>
          <a:noFill/>
        </p:spPr>
        <p:txBody>
          <a:bodyPr wrap="none" rtlCol="0">
            <a:spAutoFit/>
          </a:bodyPr>
          <a:lstStyle/>
          <a:p>
            <a:r>
              <a:rPr lang="en-US" altLang="zh-CN" sz="1200" dirty="0"/>
              <a:t>Source: </a:t>
            </a:r>
            <a:r>
              <a:rPr lang="en-US" altLang="zh-CN" sz="1200" dirty="0">
                <a:hlinkClick r:id="rId2"/>
              </a:rPr>
              <a:t>https://www.fortunebusinessinsights.com/</a:t>
            </a:r>
            <a:r>
              <a:rPr lang="en-US" altLang="zh-CN" sz="1200" dirty="0"/>
              <a:t> </a:t>
            </a:r>
            <a:endParaRPr lang="zh-CN" altLang="en-US" sz="1200" dirty="0"/>
          </a:p>
        </p:txBody>
      </p:sp>
      <p:sp>
        <p:nvSpPr>
          <p:cNvPr id="30" name="右大括号 29"/>
          <p:cNvSpPr/>
          <p:nvPr/>
        </p:nvSpPr>
        <p:spPr>
          <a:xfrm rot="5400000">
            <a:off x="8527494" y="4575577"/>
            <a:ext cx="110661" cy="3440688"/>
          </a:xfrm>
          <a:prstGeom prst="rightBrace">
            <a:avLst>
              <a:gd name="adj1" fmla="val 8333"/>
              <a:gd name="adj2" fmla="val 49222"/>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2" name="文本框 31"/>
          <p:cNvSpPr txBox="1"/>
          <p:nvPr/>
        </p:nvSpPr>
        <p:spPr>
          <a:xfrm>
            <a:off x="7750544" y="6395829"/>
            <a:ext cx="1606978" cy="307777"/>
          </a:xfrm>
          <a:prstGeom prst="rect">
            <a:avLst/>
          </a:prstGeom>
          <a:noFill/>
        </p:spPr>
        <p:txBody>
          <a:bodyPr wrap="none" rtlCol="0">
            <a:spAutoFit/>
          </a:bodyPr>
          <a:lstStyle/>
          <a:p>
            <a:r>
              <a:rPr lang="en-US" altLang="zh-CN" sz="1400" dirty="0"/>
              <a:t>67% of </a:t>
            </a:r>
            <a:r>
              <a:rPr lang="en-US" altLang="zh-CN" sz="1400" dirty="0" err="1"/>
              <a:t>VoD</a:t>
            </a:r>
            <a:r>
              <a:rPr lang="en-US" altLang="zh-CN" sz="1400" dirty="0"/>
              <a:t> in 2032</a:t>
            </a:r>
            <a:endParaRPr lang="zh-CN" altLang="en-US" sz="1400" dirty="0"/>
          </a:p>
        </p:txBody>
      </p:sp>
      <p:sp>
        <p:nvSpPr>
          <p:cNvPr id="33" name="矩形 32"/>
          <p:cNvSpPr/>
          <p:nvPr/>
        </p:nvSpPr>
        <p:spPr>
          <a:xfrm>
            <a:off x="2698283" y="3724217"/>
            <a:ext cx="94003" cy="10254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3292140" y="3470598"/>
            <a:ext cx="94003" cy="10254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3744281" y="4051107"/>
            <a:ext cx="5131785" cy="646720"/>
            <a:chOff x="3940834" y="4050352"/>
            <a:chExt cx="5131785" cy="646720"/>
          </a:xfrm>
        </p:grpSpPr>
        <p:pic>
          <p:nvPicPr>
            <p:cNvPr id="22" name="图片 21"/>
            <p:cNvPicPr>
              <a:picLocks noChangeAspect="1"/>
            </p:cNvPicPr>
            <p:nvPr/>
          </p:nvPicPr>
          <p:blipFill>
            <a:blip r:embed="rId3"/>
            <a:stretch>
              <a:fillRect/>
            </a:stretch>
          </p:blipFill>
          <p:spPr>
            <a:xfrm>
              <a:off x="3940834" y="4061902"/>
              <a:ext cx="282318" cy="570910"/>
            </a:xfrm>
            <a:prstGeom prst="rect">
              <a:avLst/>
            </a:prstGeom>
          </p:spPr>
        </p:pic>
        <p:pic>
          <p:nvPicPr>
            <p:cNvPr id="23" name="图片 22"/>
            <p:cNvPicPr>
              <a:picLocks noChangeAspect="1"/>
            </p:cNvPicPr>
            <p:nvPr/>
          </p:nvPicPr>
          <p:blipFill>
            <a:blip r:embed="rId4"/>
            <a:stretch>
              <a:fillRect/>
            </a:stretch>
          </p:blipFill>
          <p:spPr>
            <a:xfrm>
              <a:off x="4499706" y="4050352"/>
              <a:ext cx="858540" cy="559267"/>
            </a:xfrm>
            <a:prstGeom prst="rect">
              <a:avLst/>
            </a:prstGeom>
          </p:spPr>
        </p:pic>
        <p:pic>
          <p:nvPicPr>
            <p:cNvPr id="24" name="图片 23"/>
            <p:cNvPicPr>
              <a:picLocks noChangeAspect="1"/>
            </p:cNvPicPr>
            <p:nvPr/>
          </p:nvPicPr>
          <p:blipFill>
            <a:blip r:embed="rId5"/>
            <a:stretch>
              <a:fillRect/>
            </a:stretch>
          </p:blipFill>
          <p:spPr>
            <a:xfrm>
              <a:off x="5597404" y="4071031"/>
              <a:ext cx="863635" cy="626041"/>
            </a:xfrm>
            <a:prstGeom prst="rect">
              <a:avLst/>
            </a:prstGeom>
          </p:spPr>
        </p:pic>
        <p:pic>
          <p:nvPicPr>
            <p:cNvPr id="25" name="图片 24"/>
            <p:cNvPicPr>
              <a:picLocks noChangeAspect="1"/>
            </p:cNvPicPr>
            <p:nvPr/>
          </p:nvPicPr>
          <p:blipFill>
            <a:blip r:embed="rId6"/>
            <a:stretch>
              <a:fillRect/>
            </a:stretch>
          </p:blipFill>
          <p:spPr>
            <a:xfrm>
              <a:off x="6790420" y="4083463"/>
              <a:ext cx="981992" cy="601176"/>
            </a:xfrm>
            <a:prstGeom prst="rect">
              <a:avLst/>
            </a:prstGeom>
          </p:spPr>
        </p:pic>
        <p:pic>
          <p:nvPicPr>
            <p:cNvPr id="35" name="图片 34"/>
            <p:cNvPicPr>
              <a:picLocks noChangeAspect="1"/>
            </p:cNvPicPr>
            <p:nvPr/>
          </p:nvPicPr>
          <p:blipFill>
            <a:blip r:embed="rId7"/>
            <a:stretch>
              <a:fillRect/>
            </a:stretch>
          </p:blipFill>
          <p:spPr>
            <a:xfrm>
              <a:off x="8109194" y="4165671"/>
              <a:ext cx="963425" cy="466718"/>
            </a:xfrm>
            <a:prstGeom prst="rect">
              <a:avLst/>
            </a:prstGeom>
          </p:spPr>
        </p:pic>
      </p:grpSp>
      <p:sp>
        <p:nvSpPr>
          <p:cNvPr id="18" name="文本框 17"/>
          <p:cNvSpPr txBox="1"/>
          <p:nvPr/>
        </p:nvSpPr>
        <p:spPr>
          <a:xfrm>
            <a:off x="4817877" y="609424"/>
            <a:ext cx="6676636" cy="461665"/>
          </a:xfrm>
          <a:prstGeom prst="rect">
            <a:avLst/>
          </a:prstGeom>
          <a:noFill/>
        </p:spPr>
        <p:txBody>
          <a:bodyPr wrap="square" rtlCol="0">
            <a:spAutoFit/>
          </a:bodyPr>
          <a:lstStyle/>
          <a:p>
            <a:r>
              <a:rPr lang="en-US" altLang="zh-CN" sz="2400" dirty="0"/>
              <a:t>(more from a consumer application perspective)</a:t>
            </a:r>
            <a:endParaRPr lang="zh-CN" altLang="en-US" sz="2400" dirty="0"/>
          </a:p>
        </p:txBody>
      </p:sp>
    </p:spTree>
    <p:extLst>
      <p:ext uri="{BB962C8B-B14F-4D97-AF65-F5344CB8AC3E}">
        <p14:creationId xmlns:p14="http://schemas.microsoft.com/office/powerpoint/2010/main" val="23288391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620C1E-9DD1-44CC-974B-7F858AAA893B}"/>
              </a:ext>
            </a:extLst>
          </p:cNvPr>
          <p:cNvSpPr>
            <a:spLocks noGrp="1"/>
          </p:cNvSpPr>
          <p:nvPr>
            <p:ph type="title"/>
          </p:nvPr>
        </p:nvSpPr>
        <p:spPr/>
        <p:txBody>
          <a:bodyPr/>
          <a:lstStyle/>
          <a:p>
            <a:r>
              <a:rPr lang="en-US" altLang="zh-CN" dirty="0"/>
              <a:t>Video applications market trends</a:t>
            </a:r>
            <a:endParaRPr lang="en-DE" dirty="0"/>
          </a:p>
        </p:txBody>
      </p:sp>
      <p:grpSp>
        <p:nvGrpSpPr>
          <p:cNvPr id="40" name="Group 39">
            <a:extLst>
              <a:ext uri="{FF2B5EF4-FFF2-40B4-BE49-F238E27FC236}">
                <a16:creationId xmlns:a16="http://schemas.microsoft.com/office/drawing/2014/main" id="{DCCC9589-266B-480D-8AC0-734BA6AA6FDB}"/>
              </a:ext>
            </a:extLst>
          </p:cNvPr>
          <p:cNvGrpSpPr/>
          <p:nvPr/>
        </p:nvGrpSpPr>
        <p:grpSpPr>
          <a:xfrm>
            <a:off x="96973" y="1552877"/>
            <a:ext cx="5529036" cy="2923391"/>
            <a:chOff x="96973" y="1552877"/>
            <a:chExt cx="5529036" cy="2923391"/>
          </a:xfrm>
        </p:grpSpPr>
        <p:sp>
          <p:nvSpPr>
            <p:cNvPr id="6" name="Rectangle 5">
              <a:extLst>
                <a:ext uri="{FF2B5EF4-FFF2-40B4-BE49-F238E27FC236}">
                  <a16:creationId xmlns:a16="http://schemas.microsoft.com/office/drawing/2014/main" id="{75A141F5-44A5-4613-80FB-9B27D774F1B0}"/>
                </a:ext>
              </a:extLst>
            </p:cNvPr>
            <p:cNvSpPr/>
            <p:nvPr/>
          </p:nvSpPr>
          <p:spPr>
            <a:xfrm>
              <a:off x="96973" y="2035040"/>
              <a:ext cx="2613803" cy="18201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sz="1200" dirty="0"/>
            </a:p>
          </p:txBody>
        </p:sp>
        <p:pic>
          <p:nvPicPr>
            <p:cNvPr id="7" name="Picture 6">
              <a:extLst>
                <a:ext uri="{FF2B5EF4-FFF2-40B4-BE49-F238E27FC236}">
                  <a16:creationId xmlns:a16="http://schemas.microsoft.com/office/drawing/2014/main" id="{26D53ABA-9357-43D5-9F6B-ED5407147A80}"/>
                </a:ext>
              </a:extLst>
            </p:cNvPr>
            <p:cNvPicPr>
              <a:picLocks noChangeAspect="1"/>
            </p:cNvPicPr>
            <p:nvPr/>
          </p:nvPicPr>
          <p:blipFill>
            <a:blip r:embed="rId2"/>
            <a:stretch>
              <a:fillRect/>
            </a:stretch>
          </p:blipFill>
          <p:spPr>
            <a:xfrm>
              <a:off x="748881" y="2364121"/>
              <a:ext cx="1227063" cy="1012327"/>
            </a:xfrm>
            <a:prstGeom prst="rect">
              <a:avLst/>
            </a:prstGeom>
          </p:spPr>
        </p:pic>
        <p:pic>
          <p:nvPicPr>
            <p:cNvPr id="22" name="Picture 21">
              <a:extLst>
                <a:ext uri="{FF2B5EF4-FFF2-40B4-BE49-F238E27FC236}">
                  <a16:creationId xmlns:a16="http://schemas.microsoft.com/office/drawing/2014/main" id="{E1BF644D-E61E-4256-A88B-AA60C18C9B41}"/>
                </a:ext>
              </a:extLst>
            </p:cNvPr>
            <p:cNvPicPr>
              <a:picLocks noChangeAspect="1"/>
            </p:cNvPicPr>
            <p:nvPr/>
          </p:nvPicPr>
          <p:blipFill>
            <a:blip r:embed="rId3"/>
            <a:stretch>
              <a:fillRect/>
            </a:stretch>
          </p:blipFill>
          <p:spPr>
            <a:xfrm>
              <a:off x="3635006" y="2082475"/>
              <a:ext cx="1991003" cy="1648055"/>
            </a:xfrm>
            <a:prstGeom prst="rect">
              <a:avLst/>
            </a:prstGeom>
          </p:spPr>
        </p:pic>
        <p:cxnSp>
          <p:nvCxnSpPr>
            <p:cNvPr id="11" name="Straight Connector 10">
              <a:extLst>
                <a:ext uri="{FF2B5EF4-FFF2-40B4-BE49-F238E27FC236}">
                  <a16:creationId xmlns:a16="http://schemas.microsoft.com/office/drawing/2014/main" id="{FF081DF0-049A-4934-A121-18EE2EFC023B}"/>
                </a:ext>
              </a:extLst>
            </p:cNvPr>
            <p:cNvCxnSpPr>
              <a:cxnSpLocks/>
              <a:stCxn id="7" idx="2"/>
            </p:cNvCxnSpPr>
            <p:nvPr/>
          </p:nvCxnSpPr>
          <p:spPr>
            <a:xfrm>
              <a:off x="1362413" y="3376448"/>
              <a:ext cx="3346221" cy="263297"/>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83E4C54F-483D-45AA-9500-7F02A881FF70}"/>
                </a:ext>
              </a:extLst>
            </p:cNvPr>
            <p:cNvCxnSpPr>
              <a:cxnSpLocks/>
              <a:stCxn id="7" idx="0"/>
            </p:cNvCxnSpPr>
            <p:nvPr/>
          </p:nvCxnSpPr>
          <p:spPr>
            <a:xfrm flipV="1">
              <a:off x="1362413" y="2193883"/>
              <a:ext cx="3346221" cy="170238"/>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41E8165C-4293-4BF4-AFE8-D56311E371C3}"/>
                </a:ext>
              </a:extLst>
            </p:cNvPr>
            <p:cNvSpPr/>
            <p:nvPr/>
          </p:nvSpPr>
          <p:spPr>
            <a:xfrm>
              <a:off x="2042176" y="2425002"/>
              <a:ext cx="1441420" cy="923330"/>
            </a:xfrm>
            <a:prstGeom prst="rect">
              <a:avLst/>
            </a:prstGeom>
            <a:noFill/>
          </p:spPr>
          <p:txBody>
            <a:bodyPr wrap="none" lIns="91440" tIns="45720" rIns="91440" bIns="45720">
              <a:spAutoFit/>
            </a:bodyPr>
            <a:lstStyle/>
            <a:p>
              <a:pPr algn="ctr"/>
              <a:r>
                <a:rPr lang="en-US" sz="5400" b="0" cap="none" spc="0" dirty="0">
                  <a:ln w="0"/>
                  <a:solidFill>
                    <a:schemeClr val="accent1"/>
                  </a:solidFill>
                  <a:effectLst>
                    <a:outerShdw blurRad="38100" dist="25400" dir="5400000" algn="ctr" rotWithShape="0">
                      <a:srgbClr val="6E747A">
                        <a:alpha val="43000"/>
                      </a:srgbClr>
                    </a:outerShdw>
                  </a:effectLst>
                  <a:sym typeface="Symbol" panose="05050102010706020507" pitchFamily="18" charset="2"/>
                </a:rPr>
                <a:t>4.6</a:t>
              </a:r>
              <a:endParaRPr lang="en-US" sz="5400" b="0" cap="none" spc="0" dirty="0">
                <a:ln w="0"/>
                <a:solidFill>
                  <a:schemeClr val="accent1"/>
                </a:solidFill>
                <a:effectLst>
                  <a:outerShdw blurRad="38100" dist="25400" dir="5400000" algn="ctr" rotWithShape="0">
                    <a:srgbClr val="6E747A">
                      <a:alpha val="43000"/>
                    </a:srgbClr>
                  </a:outerShdw>
                </a:effectLst>
              </a:endParaRPr>
            </a:p>
          </p:txBody>
        </p:sp>
        <p:pic>
          <p:nvPicPr>
            <p:cNvPr id="33" name="Picture 32">
              <a:extLst>
                <a:ext uri="{FF2B5EF4-FFF2-40B4-BE49-F238E27FC236}">
                  <a16:creationId xmlns:a16="http://schemas.microsoft.com/office/drawing/2014/main" id="{4718AB18-2CBA-4014-8EA7-E5D556B1FF9E}"/>
                </a:ext>
              </a:extLst>
            </p:cNvPr>
            <p:cNvPicPr>
              <a:picLocks noChangeAspect="1"/>
            </p:cNvPicPr>
            <p:nvPr/>
          </p:nvPicPr>
          <p:blipFill>
            <a:blip r:embed="rId4"/>
            <a:stretch>
              <a:fillRect/>
            </a:stretch>
          </p:blipFill>
          <p:spPr>
            <a:xfrm>
              <a:off x="934518" y="4106937"/>
              <a:ext cx="4570463" cy="369331"/>
            </a:xfrm>
            <a:prstGeom prst="rect">
              <a:avLst/>
            </a:prstGeom>
          </p:spPr>
        </p:pic>
        <p:sp>
          <p:nvSpPr>
            <p:cNvPr id="36" name="TextBox 35">
              <a:extLst>
                <a:ext uri="{FF2B5EF4-FFF2-40B4-BE49-F238E27FC236}">
                  <a16:creationId xmlns:a16="http://schemas.microsoft.com/office/drawing/2014/main" id="{406B83BC-7FEA-4DA2-B499-FF82E528C30D}"/>
                </a:ext>
              </a:extLst>
            </p:cNvPr>
            <p:cNvSpPr txBox="1"/>
            <p:nvPr/>
          </p:nvSpPr>
          <p:spPr>
            <a:xfrm>
              <a:off x="1135247" y="3770680"/>
              <a:ext cx="3765774" cy="369332"/>
            </a:xfrm>
            <a:prstGeom prst="rect">
              <a:avLst/>
            </a:prstGeom>
            <a:noFill/>
          </p:spPr>
          <p:txBody>
            <a:bodyPr wrap="none" rtlCol="0">
              <a:spAutoFit/>
            </a:bodyPr>
            <a:lstStyle/>
            <a:p>
              <a:r>
                <a:rPr lang="en-US" dirty="0"/>
                <a:t>2023                                                  2032</a:t>
              </a:r>
              <a:endParaRPr lang="en-DE" dirty="0"/>
            </a:p>
          </p:txBody>
        </p:sp>
        <p:sp>
          <p:nvSpPr>
            <p:cNvPr id="39" name="Rectangle 38">
              <a:extLst>
                <a:ext uri="{FF2B5EF4-FFF2-40B4-BE49-F238E27FC236}">
                  <a16:creationId xmlns:a16="http://schemas.microsoft.com/office/drawing/2014/main" id="{F05D73F8-C9C4-4889-BDA1-FB8129D6E5DA}"/>
                </a:ext>
              </a:extLst>
            </p:cNvPr>
            <p:cNvSpPr/>
            <p:nvPr/>
          </p:nvSpPr>
          <p:spPr>
            <a:xfrm>
              <a:off x="1272464" y="1552877"/>
              <a:ext cx="3491340" cy="369332"/>
            </a:xfrm>
            <a:prstGeom prst="rect">
              <a:avLst/>
            </a:prstGeom>
          </p:spPr>
          <p:txBody>
            <a:bodyPr wrap="none">
              <a:spAutoFit/>
            </a:bodyPr>
            <a:lstStyle/>
            <a:p>
              <a:r>
                <a:rPr lang="en-US" altLang="zh-CN" b="1" dirty="0">
                  <a:latin typeface="Cambria" panose="02040503050406030204" pitchFamily="18" charset="0"/>
                  <a:ea typeface="Cambria" panose="02040503050406030204" pitchFamily="18" charset="0"/>
                </a:rPr>
                <a:t>Global Market size, Billion USD</a:t>
              </a:r>
              <a:endParaRPr lang="zh-CN" altLang="en-US" b="1" dirty="0">
                <a:latin typeface="Cambria" panose="02040503050406030204" pitchFamily="18" charset="0"/>
              </a:endParaRPr>
            </a:p>
          </p:txBody>
        </p:sp>
      </p:grpSp>
      <p:graphicFrame>
        <p:nvGraphicFramePr>
          <p:cNvPr id="41" name="Chart 40">
            <a:extLst>
              <a:ext uri="{FF2B5EF4-FFF2-40B4-BE49-F238E27FC236}">
                <a16:creationId xmlns:a16="http://schemas.microsoft.com/office/drawing/2014/main" id="{02664185-85F4-4112-8FF5-5650B729710B}"/>
              </a:ext>
            </a:extLst>
          </p:cNvPr>
          <p:cNvGraphicFramePr>
            <a:graphicFrameLocks/>
          </p:cNvGraphicFramePr>
          <p:nvPr>
            <p:extLst>
              <p:ext uri="{D42A27DB-BD31-4B8C-83A1-F6EECF244321}">
                <p14:modId xmlns:p14="http://schemas.microsoft.com/office/powerpoint/2010/main" val="2384425796"/>
              </p:ext>
            </p:extLst>
          </p:nvPr>
        </p:nvGraphicFramePr>
        <p:xfrm>
          <a:off x="5825251" y="1487480"/>
          <a:ext cx="5694680" cy="3061257"/>
        </p:xfrm>
        <a:graphic>
          <a:graphicData uri="http://schemas.openxmlformats.org/drawingml/2006/chart">
            <c:chart xmlns:c="http://schemas.openxmlformats.org/drawingml/2006/chart" xmlns:r="http://schemas.openxmlformats.org/officeDocument/2006/relationships" r:id="rId5"/>
          </a:graphicData>
        </a:graphic>
      </p:graphicFrame>
      <p:sp>
        <p:nvSpPr>
          <p:cNvPr id="42" name="Rectangle 41">
            <a:extLst>
              <a:ext uri="{FF2B5EF4-FFF2-40B4-BE49-F238E27FC236}">
                <a16:creationId xmlns:a16="http://schemas.microsoft.com/office/drawing/2014/main" id="{C84A1FF3-4C35-4B97-A40C-B19DBB699BCD}"/>
              </a:ext>
            </a:extLst>
          </p:cNvPr>
          <p:cNvSpPr/>
          <p:nvPr/>
        </p:nvSpPr>
        <p:spPr>
          <a:xfrm>
            <a:off x="6493822" y="4690416"/>
            <a:ext cx="5026109" cy="646331"/>
          </a:xfrm>
          <a:prstGeom prst="rect">
            <a:avLst/>
          </a:prstGeom>
        </p:spPr>
        <p:txBody>
          <a:bodyPr wrap="square">
            <a:spAutoFit/>
          </a:bodyPr>
          <a:lstStyle/>
          <a:p>
            <a:r>
              <a:rPr lang="en-US" b="1" dirty="0">
                <a:latin typeface="Cambria" panose="02040503050406030204" pitchFamily="18" charset="0"/>
                <a:ea typeface="Cambria" panose="02040503050406030204" pitchFamily="18" charset="0"/>
              </a:rPr>
              <a:t>CAGR</a:t>
            </a:r>
            <a:r>
              <a:rPr lang="en-US" dirty="0">
                <a:latin typeface="Cambria" panose="02040503050406030204" pitchFamily="18" charset="0"/>
                <a:ea typeface="Cambria" panose="02040503050406030204" pitchFamily="18" charset="0"/>
              </a:rPr>
              <a:t> is the average rate at which some value (investment) grows over a certain period of time</a:t>
            </a:r>
            <a:r>
              <a:rPr lang="en-US" altLang="zh-CN" dirty="0">
                <a:latin typeface="Cambria" panose="02040503050406030204" pitchFamily="18" charset="0"/>
                <a:ea typeface="Cambria" panose="02040503050406030204" pitchFamily="18" charset="0"/>
              </a:rPr>
              <a:t> </a:t>
            </a:r>
            <a:endParaRPr lang="zh-CN" altLang="en-US" dirty="0">
              <a:latin typeface="Cambria" panose="02040503050406030204" pitchFamily="18" charset="0"/>
            </a:endParaRPr>
          </a:p>
        </p:txBody>
      </p:sp>
      <p:sp>
        <p:nvSpPr>
          <p:cNvPr id="44" name="Rectangle 43">
            <a:extLst>
              <a:ext uri="{FF2B5EF4-FFF2-40B4-BE49-F238E27FC236}">
                <a16:creationId xmlns:a16="http://schemas.microsoft.com/office/drawing/2014/main" id="{A0B3106B-D054-456A-BF83-BC89113E504A}"/>
              </a:ext>
            </a:extLst>
          </p:cNvPr>
          <p:cNvSpPr/>
          <p:nvPr/>
        </p:nvSpPr>
        <p:spPr>
          <a:xfrm>
            <a:off x="961503" y="5504968"/>
            <a:ext cx="4877233" cy="369332"/>
          </a:xfrm>
          <a:prstGeom prst="rect">
            <a:avLst/>
          </a:prstGeom>
        </p:spPr>
        <p:txBody>
          <a:bodyPr wrap="none">
            <a:spAutoFit/>
          </a:bodyPr>
          <a:lstStyle/>
          <a:p>
            <a:r>
              <a:rPr lang="en-US" altLang="zh-CN" dirty="0"/>
              <a:t>Source: </a:t>
            </a:r>
            <a:r>
              <a:rPr lang="en-US" altLang="zh-CN" dirty="0">
                <a:hlinkClick r:id="rId6"/>
              </a:rPr>
              <a:t>https://www.fortunebusinessinsights.com</a:t>
            </a:r>
            <a:endParaRPr lang="en-DE" dirty="0"/>
          </a:p>
        </p:txBody>
      </p:sp>
    </p:spTree>
    <p:extLst>
      <p:ext uri="{BB962C8B-B14F-4D97-AF65-F5344CB8AC3E}">
        <p14:creationId xmlns:p14="http://schemas.microsoft.com/office/powerpoint/2010/main" val="16923973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CA" altLang="zh-CN" sz="4000" dirty="0"/>
              <a:t>Trends on video applications for entertainment (1)</a:t>
            </a:r>
            <a:endParaRPr lang="zh-CN" altLang="en-US" sz="4000" dirty="0"/>
          </a:p>
        </p:txBody>
      </p:sp>
      <p:sp>
        <p:nvSpPr>
          <p:cNvPr id="3" name="内容占位符 2"/>
          <p:cNvSpPr>
            <a:spLocks noGrp="1"/>
          </p:cNvSpPr>
          <p:nvPr>
            <p:ph idx="1"/>
          </p:nvPr>
        </p:nvSpPr>
        <p:spPr>
          <a:xfrm>
            <a:off x="838200" y="1487480"/>
            <a:ext cx="4314914" cy="1601239"/>
          </a:xfrm>
        </p:spPr>
        <p:txBody>
          <a:bodyPr>
            <a:normAutofit fontScale="92500"/>
          </a:bodyPr>
          <a:lstStyle/>
          <a:p>
            <a:r>
              <a:rPr lang="en-US" altLang="zh-CN" sz="2000" dirty="0"/>
              <a:t>HDR content is more and more popular</a:t>
            </a:r>
          </a:p>
          <a:p>
            <a:pPr lvl="1"/>
            <a:r>
              <a:rPr lang="en-CA" altLang="zh-CN" sz="1600" dirty="0"/>
              <a:t>Premium-quality </a:t>
            </a:r>
            <a:r>
              <a:rPr lang="en-CA" altLang="zh-CN" sz="1600" dirty="0" err="1"/>
              <a:t>VoD</a:t>
            </a:r>
            <a:r>
              <a:rPr lang="en-CA" altLang="zh-CN" sz="1600" dirty="0"/>
              <a:t> content in 4K HDR</a:t>
            </a:r>
          </a:p>
          <a:p>
            <a:pPr lvl="1"/>
            <a:r>
              <a:rPr lang="en-CA" altLang="zh-CN" sz="1600" dirty="0"/>
              <a:t>More screens support HDR</a:t>
            </a:r>
          </a:p>
          <a:p>
            <a:pPr lvl="1"/>
            <a:r>
              <a:rPr lang="en-CA" altLang="zh-CN" sz="1600" dirty="0"/>
              <a:t>Smartphones support HDR recording</a:t>
            </a:r>
          </a:p>
          <a:p>
            <a:pPr lvl="1"/>
            <a:r>
              <a:rPr lang="en-CA" altLang="zh-CN" sz="1600" dirty="0"/>
              <a:t>Gaming with HDR</a:t>
            </a:r>
            <a:endParaRPr lang="zh-CN" altLang="en-US" sz="1600" dirty="0"/>
          </a:p>
        </p:txBody>
      </p:sp>
      <p:sp>
        <p:nvSpPr>
          <p:cNvPr id="4" name="内容占位符 2"/>
          <p:cNvSpPr txBox="1">
            <a:spLocks/>
          </p:cNvSpPr>
          <p:nvPr/>
        </p:nvSpPr>
        <p:spPr>
          <a:xfrm>
            <a:off x="6401512" y="1487480"/>
            <a:ext cx="5647199" cy="181795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CA" altLang="zh-CN" sz="2000" dirty="0"/>
              <a:t>Increased popularity of </a:t>
            </a:r>
            <a:r>
              <a:rPr lang="en-US" altLang="zh-CN" sz="2000" dirty="0"/>
              <a:t>UGC/PUGC</a:t>
            </a:r>
          </a:p>
          <a:p>
            <a:pPr lvl="1"/>
            <a:r>
              <a:rPr lang="en-CA" sz="1600" dirty="0"/>
              <a:t>User Generated Video (UGC) and Professional User Generated Content (PUGC) </a:t>
            </a:r>
            <a:r>
              <a:rPr lang="en-CA" altLang="zh-CN" sz="1600" dirty="0"/>
              <a:t>content has become part of people’s life</a:t>
            </a:r>
          </a:p>
          <a:p>
            <a:pPr lvl="1"/>
            <a:r>
              <a:rPr lang="en-US" altLang="zh-CN" sz="1600" dirty="0"/>
              <a:t>Deloitte’s study found that a full 60% of Gen </a:t>
            </a:r>
            <a:r>
              <a:rPr lang="en-US" altLang="zh-CN" sz="1600" dirty="0" err="1"/>
              <a:t>Zs</a:t>
            </a:r>
            <a:r>
              <a:rPr lang="en-US" altLang="zh-CN" sz="1600" dirty="0"/>
              <a:t> surveyed prefer watching UGC videos </a:t>
            </a:r>
            <a:r>
              <a:rPr lang="en-US" altLang="zh-CN" sz="1200" dirty="0">
                <a:solidFill>
                  <a:srgbClr val="00B0F0"/>
                </a:solidFill>
              </a:rPr>
              <a:t>[2]</a:t>
            </a:r>
            <a:endParaRPr lang="en-CA" altLang="zh-CN" sz="1200" dirty="0">
              <a:solidFill>
                <a:srgbClr val="00B0F0"/>
              </a:solidFill>
            </a:endParaRPr>
          </a:p>
        </p:txBody>
      </p:sp>
      <p:pic>
        <p:nvPicPr>
          <p:cNvPr id="5" name="图片 4"/>
          <p:cNvPicPr>
            <a:picLocks noChangeAspect="1"/>
          </p:cNvPicPr>
          <p:nvPr/>
        </p:nvPicPr>
        <p:blipFill>
          <a:blip r:embed="rId2"/>
          <a:stretch>
            <a:fillRect/>
          </a:stretch>
        </p:blipFill>
        <p:spPr>
          <a:xfrm>
            <a:off x="658026" y="3305437"/>
            <a:ext cx="4977572" cy="2907304"/>
          </a:xfrm>
          <a:prstGeom prst="rect">
            <a:avLst/>
          </a:prstGeom>
        </p:spPr>
      </p:pic>
      <p:sp>
        <p:nvSpPr>
          <p:cNvPr id="6" name="矩形 5"/>
          <p:cNvSpPr/>
          <p:nvPr/>
        </p:nvSpPr>
        <p:spPr>
          <a:xfrm>
            <a:off x="35899" y="6351694"/>
            <a:ext cx="8860311" cy="646331"/>
          </a:xfrm>
          <a:prstGeom prst="rect">
            <a:avLst/>
          </a:prstGeom>
        </p:spPr>
        <p:txBody>
          <a:bodyPr wrap="none">
            <a:spAutoFit/>
          </a:bodyPr>
          <a:lstStyle/>
          <a:p>
            <a:r>
              <a:rPr lang="en-US" altLang="zh-CN" sz="1200" dirty="0"/>
              <a:t>[1] </a:t>
            </a:r>
            <a:r>
              <a:rPr lang="zh-CN" altLang="en-US" sz="1200" dirty="0">
                <a:hlinkClick r:id="rId3"/>
              </a:rPr>
              <a:t>https://ultrahdforum.org/climbing-the-ultra-hd-ott-ladder-2/</a:t>
            </a:r>
            <a:endParaRPr lang="en-US" altLang="zh-CN" sz="1200" dirty="0"/>
          </a:p>
          <a:p>
            <a:r>
              <a:rPr lang="en-US" altLang="zh-CN" sz="1200" dirty="0"/>
              <a:t>[2] </a:t>
            </a:r>
            <a:r>
              <a:rPr lang="en-US" altLang="zh-CN" sz="1200" dirty="0">
                <a:hlinkClick r:id="rId4"/>
              </a:rPr>
              <a:t>https://www2.deloitte.com/content/dam/insights/articles/us176942_tmt_digital-media-trends-2024/DI_Digital-media-trends-2024.pdf</a:t>
            </a:r>
            <a:endParaRPr lang="en-US" altLang="zh-CN" sz="1200" dirty="0"/>
          </a:p>
          <a:p>
            <a:endParaRPr lang="zh-CN" altLang="en-US" sz="1200" dirty="0"/>
          </a:p>
        </p:txBody>
      </p:sp>
      <p:grpSp>
        <p:nvGrpSpPr>
          <p:cNvPr id="13" name="组合 12"/>
          <p:cNvGrpSpPr/>
          <p:nvPr/>
        </p:nvGrpSpPr>
        <p:grpSpPr>
          <a:xfrm>
            <a:off x="6568021" y="3045244"/>
            <a:ext cx="5480691" cy="3306450"/>
            <a:chOff x="6508200" y="2812339"/>
            <a:chExt cx="5480691" cy="3306450"/>
          </a:xfrm>
        </p:grpSpPr>
        <p:pic>
          <p:nvPicPr>
            <p:cNvPr id="27" name="图片 26"/>
            <p:cNvPicPr>
              <a:picLocks noChangeAspect="1"/>
            </p:cNvPicPr>
            <p:nvPr/>
          </p:nvPicPr>
          <p:blipFill>
            <a:blip r:embed="rId5"/>
            <a:stretch>
              <a:fillRect/>
            </a:stretch>
          </p:blipFill>
          <p:spPr>
            <a:xfrm>
              <a:off x="6508200" y="2812339"/>
              <a:ext cx="5480691" cy="3306450"/>
            </a:xfrm>
            <a:prstGeom prst="rect">
              <a:avLst/>
            </a:prstGeom>
          </p:spPr>
        </p:pic>
        <p:grpSp>
          <p:nvGrpSpPr>
            <p:cNvPr id="28" name="组合 27"/>
            <p:cNvGrpSpPr/>
            <p:nvPr/>
          </p:nvGrpSpPr>
          <p:grpSpPr>
            <a:xfrm>
              <a:off x="6825412" y="5357552"/>
              <a:ext cx="3786802" cy="363101"/>
              <a:chOff x="7403046" y="4659164"/>
              <a:chExt cx="4600336" cy="483882"/>
            </a:xfrm>
          </p:grpSpPr>
          <p:sp>
            <p:nvSpPr>
              <p:cNvPr id="7" name="文本框 6"/>
              <p:cNvSpPr txBox="1"/>
              <p:nvPr/>
            </p:nvSpPr>
            <p:spPr>
              <a:xfrm>
                <a:off x="7403046" y="4729842"/>
                <a:ext cx="1090363" cy="307777"/>
              </a:xfrm>
              <a:prstGeom prst="rect">
                <a:avLst/>
              </a:prstGeom>
              <a:noFill/>
            </p:spPr>
            <p:txBody>
              <a:bodyPr wrap="none" rtlCol="0">
                <a:spAutoFit/>
              </a:bodyPr>
              <a:lstStyle/>
              <a:p>
                <a:r>
                  <a:rPr lang="en-US" altLang="zh-CN" sz="1400" dirty="0"/>
                  <a:t>Short Video:</a:t>
                </a:r>
                <a:endParaRPr lang="zh-CN" altLang="en-US" sz="1400" dirty="0"/>
              </a:p>
            </p:txBody>
          </p:sp>
          <p:pic>
            <p:nvPicPr>
              <p:cNvPr id="9" name="图片 8"/>
              <p:cNvPicPr>
                <a:picLocks noChangeAspect="1"/>
              </p:cNvPicPr>
              <p:nvPr/>
            </p:nvPicPr>
            <p:blipFill>
              <a:blip r:embed="rId6"/>
              <a:stretch>
                <a:fillRect/>
              </a:stretch>
            </p:blipFill>
            <p:spPr>
              <a:xfrm>
                <a:off x="8703296" y="4678448"/>
                <a:ext cx="426170" cy="450227"/>
              </a:xfrm>
              <a:prstGeom prst="rect">
                <a:avLst/>
              </a:prstGeom>
            </p:spPr>
          </p:pic>
          <p:pic>
            <p:nvPicPr>
              <p:cNvPr id="10" name="图片 9"/>
              <p:cNvPicPr>
                <a:picLocks noChangeAspect="1"/>
              </p:cNvPicPr>
              <p:nvPr/>
            </p:nvPicPr>
            <p:blipFill>
              <a:blip r:embed="rId7"/>
              <a:stretch>
                <a:fillRect/>
              </a:stretch>
            </p:blipFill>
            <p:spPr>
              <a:xfrm>
                <a:off x="10185224" y="4674523"/>
                <a:ext cx="439907" cy="437854"/>
              </a:xfrm>
              <a:prstGeom prst="rect">
                <a:avLst/>
              </a:prstGeom>
            </p:spPr>
          </p:pic>
          <p:pic>
            <p:nvPicPr>
              <p:cNvPr id="11" name="图片 10"/>
              <p:cNvPicPr>
                <a:picLocks noChangeAspect="1"/>
              </p:cNvPicPr>
              <p:nvPr/>
            </p:nvPicPr>
            <p:blipFill>
              <a:blip r:embed="rId8"/>
              <a:stretch>
                <a:fillRect/>
              </a:stretch>
            </p:blipFill>
            <p:spPr>
              <a:xfrm>
                <a:off x="9152598" y="4674851"/>
                <a:ext cx="462983" cy="468195"/>
              </a:xfrm>
              <a:prstGeom prst="rect">
                <a:avLst/>
              </a:prstGeom>
            </p:spPr>
          </p:pic>
          <p:pic>
            <p:nvPicPr>
              <p:cNvPr id="12" name="图片 11"/>
              <p:cNvPicPr>
                <a:picLocks noChangeAspect="1"/>
              </p:cNvPicPr>
              <p:nvPr/>
            </p:nvPicPr>
            <p:blipFill>
              <a:blip r:embed="rId9"/>
              <a:stretch>
                <a:fillRect/>
              </a:stretch>
            </p:blipFill>
            <p:spPr>
              <a:xfrm>
                <a:off x="11171810" y="4690292"/>
                <a:ext cx="447140" cy="445054"/>
              </a:xfrm>
              <a:prstGeom prst="rect">
                <a:avLst/>
              </a:prstGeom>
            </p:spPr>
          </p:pic>
          <p:pic>
            <p:nvPicPr>
              <p:cNvPr id="14" name="图片 13"/>
              <p:cNvPicPr>
                <a:picLocks noChangeAspect="1"/>
              </p:cNvPicPr>
              <p:nvPr/>
            </p:nvPicPr>
            <p:blipFill>
              <a:blip r:embed="rId10"/>
              <a:stretch>
                <a:fillRect/>
              </a:stretch>
            </p:blipFill>
            <p:spPr>
              <a:xfrm>
                <a:off x="9667063" y="4659164"/>
                <a:ext cx="464775" cy="469511"/>
              </a:xfrm>
              <a:prstGeom prst="rect">
                <a:avLst/>
              </a:prstGeom>
            </p:spPr>
          </p:pic>
          <p:sp>
            <p:nvSpPr>
              <p:cNvPr id="15" name="文本框 14"/>
              <p:cNvSpPr txBox="1"/>
              <p:nvPr/>
            </p:nvSpPr>
            <p:spPr>
              <a:xfrm>
                <a:off x="11703836" y="4674851"/>
                <a:ext cx="299546" cy="320697"/>
              </a:xfrm>
              <a:prstGeom prst="rect">
                <a:avLst/>
              </a:prstGeom>
              <a:noFill/>
            </p:spPr>
            <p:txBody>
              <a:bodyPr wrap="none" rtlCol="0">
                <a:spAutoFit/>
              </a:bodyPr>
              <a:lstStyle/>
              <a:p>
                <a:r>
                  <a:rPr lang="en-US" altLang="zh-CN" dirty="0"/>
                  <a:t>…</a:t>
                </a:r>
                <a:endParaRPr lang="zh-CN" altLang="en-US" dirty="0"/>
              </a:p>
            </p:txBody>
          </p:sp>
          <p:pic>
            <p:nvPicPr>
              <p:cNvPr id="20" name="图片 19"/>
              <p:cNvPicPr>
                <a:picLocks noChangeAspect="1"/>
              </p:cNvPicPr>
              <p:nvPr/>
            </p:nvPicPr>
            <p:blipFill>
              <a:blip r:embed="rId11"/>
              <a:stretch>
                <a:fillRect/>
              </a:stretch>
            </p:blipFill>
            <p:spPr>
              <a:xfrm>
                <a:off x="10678517" y="4685287"/>
                <a:ext cx="456637" cy="438078"/>
              </a:xfrm>
              <a:prstGeom prst="rect">
                <a:avLst/>
              </a:prstGeom>
            </p:spPr>
          </p:pic>
        </p:grpSp>
        <p:grpSp>
          <p:nvGrpSpPr>
            <p:cNvPr id="29" name="组合 28"/>
            <p:cNvGrpSpPr/>
            <p:nvPr/>
          </p:nvGrpSpPr>
          <p:grpSpPr>
            <a:xfrm>
              <a:off x="6892849" y="5751605"/>
              <a:ext cx="3801621" cy="354573"/>
              <a:chOff x="7428385" y="5794414"/>
              <a:chExt cx="4459712" cy="442158"/>
            </a:xfrm>
          </p:grpSpPr>
          <p:sp>
            <p:nvSpPr>
              <p:cNvPr id="8" name="文本框 7"/>
              <p:cNvSpPr txBox="1"/>
              <p:nvPr/>
            </p:nvSpPr>
            <p:spPr>
              <a:xfrm>
                <a:off x="7428385" y="5810619"/>
                <a:ext cx="1045478" cy="307777"/>
              </a:xfrm>
              <a:prstGeom prst="rect">
                <a:avLst/>
              </a:prstGeom>
              <a:noFill/>
            </p:spPr>
            <p:txBody>
              <a:bodyPr wrap="none" rtlCol="0">
                <a:spAutoFit/>
              </a:bodyPr>
              <a:lstStyle/>
              <a:p>
                <a:r>
                  <a:rPr lang="en-US" altLang="zh-CN" sz="1400" dirty="0"/>
                  <a:t>Long Video:</a:t>
                </a:r>
                <a:endParaRPr lang="zh-CN" altLang="en-US" sz="1400" dirty="0"/>
              </a:p>
            </p:txBody>
          </p:sp>
          <p:pic>
            <p:nvPicPr>
              <p:cNvPr id="16" name="图片 15"/>
              <p:cNvPicPr>
                <a:picLocks noChangeAspect="1"/>
              </p:cNvPicPr>
              <p:nvPr/>
            </p:nvPicPr>
            <p:blipFill>
              <a:blip r:embed="rId12"/>
              <a:stretch>
                <a:fillRect/>
              </a:stretch>
            </p:blipFill>
            <p:spPr>
              <a:xfrm>
                <a:off x="10410902" y="5800948"/>
                <a:ext cx="400804" cy="376673"/>
              </a:xfrm>
              <a:prstGeom prst="rect">
                <a:avLst/>
              </a:prstGeom>
            </p:spPr>
          </p:pic>
          <p:pic>
            <p:nvPicPr>
              <p:cNvPr id="17" name="图片 16"/>
              <p:cNvPicPr>
                <a:picLocks noChangeAspect="1"/>
              </p:cNvPicPr>
              <p:nvPr/>
            </p:nvPicPr>
            <p:blipFill>
              <a:blip r:embed="rId13"/>
              <a:stretch>
                <a:fillRect/>
              </a:stretch>
            </p:blipFill>
            <p:spPr>
              <a:xfrm>
                <a:off x="8605211" y="5846243"/>
                <a:ext cx="778878" cy="332103"/>
              </a:xfrm>
              <a:prstGeom prst="rect">
                <a:avLst/>
              </a:prstGeom>
            </p:spPr>
          </p:pic>
          <p:sp>
            <p:nvSpPr>
              <p:cNvPr id="19" name="文本框 18"/>
              <p:cNvSpPr txBox="1"/>
              <p:nvPr/>
            </p:nvSpPr>
            <p:spPr>
              <a:xfrm>
                <a:off x="11576085" y="5794414"/>
                <a:ext cx="312012" cy="306641"/>
              </a:xfrm>
              <a:prstGeom prst="rect">
                <a:avLst/>
              </a:prstGeom>
              <a:noFill/>
            </p:spPr>
            <p:txBody>
              <a:bodyPr wrap="none" rtlCol="0">
                <a:spAutoFit/>
              </a:bodyPr>
              <a:lstStyle/>
              <a:p>
                <a:r>
                  <a:rPr lang="en-US" altLang="zh-CN" dirty="0"/>
                  <a:t>…</a:t>
                </a:r>
                <a:endParaRPr lang="zh-CN" altLang="en-US" dirty="0"/>
              </a:p>
            </p:txBody>
          </p:sp>
          <p:pic>
            <p:nvPicPr>
              <p:cNvPr id="21" name="图片 20"/>
              <p:cNvPicPr>
                <a:picLocks noChangeAspect="1"/>
              </p:cNvPicPr>
              <p:nvPr/>
            </p:nvPicPr>
            <p:blipFill>
              <a:blip r:embed="rId14"/>
              <a:stretch>
                <a:fillRect/>
              </a:stretch>
            </p:blipFill>
            <p:spPr>
              <a:xfrm>
                <a:off x="9443292" y="5900388"/>
                <a:ext cx="852243" cy="205367"/>
              </a:xfrm>
              <a:prstGeom prst="rect">
                <a:avLst/>
              </a:prstGeom>
            </p:spPr>
          </p:pic>
          <p:pic>
            <p:nvPicPr>
              <p:cNvPr id="22" name="图片 21"/>
              <p:cNvPicPr>
                <a:picLocks noChangeAspect="1"/>
              </p:cNvPicPr>
              <p:nvPr/>
            </p:nvPicPr>
            <p:blipFill>
              <a:blip r:embed="rId15"/>
              <a:stretch>
                <a:fillRect/>
              </a:stretch>
            </p:blipFill>
            <p:spPr>
              <a:xfrm>
                <a:off x="10949049" y="5799910"/>
                <a:ext cx="477912" cy="436662"/>
              </a:xfrm>
              <a:prstGeom prst="rect">
                <a:avLst/>
              </a:prstGeom>
            </p:spPr>
          </p:pic>
        </p:grpSp>
      </p:grpSp>
      <p:sp>
        <p:nvSpPr>
          <p:cNvPr id="26" name="文本框 25"/>
          <p:cNvSpPr txBox="1"/>
          <p:nvPr/>
        </p:nvSpPr>
        <p:spPr>
          <a:xfrm>
            <a:off x="4221108" y="3318479"/>
            <a:ext cx="356188" cy="276999"/>
          </a:xfrm>
          <a:prstGeom prst="rect">
            <a:avLst/>
          </a:prstGeom>
          <a:noFill/>
        </p:spPr>
        <p:txBody>
          <a:bodyPr wrap="none" rtlCol="0">
            <a:spAutoFit/>
          </a:bodyPr>
          <a:lstStyle/>
          <a:p>
            <a:r>
              <a:rPr lang="en-US" altLang="zh-CN" sz="1200" dirty="0">
                <a:solidFill>
                  <a:srgbClr val="00B0F0"/>
                </a:solidFill>
              </a:rPr>
              <a:t>[1]</a:t>
            </a:r>
            <a:endParaRPr lang="zh-CN" altLang="en-US" sz="1200" dirty="0">
              <a:solidFill>
                <a:srgbClr val="00B0F0"/>
              </a:solidFill>
            </a:endParaRPr>
          </a:p>
        </p:txBody>
      </p:sp>
    </p:spTree>
    <p:extLst>
      <p:ext uri="{BB962C8B-B14F-4D97-AF65-F5344CB8AC3E}">
        <p14:creationId xmlns:p14="http://schemas.microsoft.com/office/powerpoint/2010/main" val="21074942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CA" altLang="zh-CN" sz="4000" dirty="0"/>
              <a:t>Trends on video applications for entertainment (2)</a:t>
            </a:r>
            <a:endParaRPr lang="zh-CN" altLang="en-US" sz="4000" dirty="0"/>
          </a:p>
        </p:txBody>
      </p:sp>
      <p:sp>
        <p:nvSpPr>
          <p:cNvPr id="3" name="内容占位符 2"/>
          <p:cNvSpPr>
            <a:spLocks noGrp="1"/>
          </p:cNvSpPr>
          <p:nvPr>
            <p:ph idx="1"/>
          </p:nvPr>
        </p:nvSpPr>
        <p:spPr>
          <a:xfrm>
            <a:off x="838199" y="1487480"/>
            <a:ext cx="5178039" cy="1965021"/>
          </a:xfrm>
        </p:spPr>
        <p:txBody>
          <a:bodyPr>
            <a:normAutofit/>
          </a:bodyPr>
          <a:lstStyle/>
          <a:p>
            <a:r>
              <a:rPr lang="en-CA" altLang="zh-CN" sz="2000" b="1" dirty="0"/>
              <a:t>Live-streaming</a:t>
            </a:r>
            <a:r>
              <a:rPr lang="en-CA" altLang="zh-CN" sz="2000" dirty="0"/>
              <a:t> has become very popular</a:t>
            </a:r>
            <a:endParaRPr lang="en-US" altLang="zh-CN" sz="2000" dirty="0"/>
          </a:p>
          <a:p>
            <a:pPr lvl="1"/>
            <a:r>
              <a:rPr lang="en-CA" altLang="zh-CN" sz="1600" dirty="0"/>
              <a:t>for product launches and promotion</a:t>
            </a:r>
          </a:p>
          <a:p>
            <a:pPr lvl="1"/>
            <a:r>
              <a:rPr lang="en-CA" altLang="zh-CN" sz="1600" dirty="0"/>
              <a:t>for a personal channel/chat room of an influencer</a:t>
            </a:r>
          </a:p>
          <a:p>
            <a:pPr lvl="1"/>
            <a:r>
              <a:rPr lang="en-CA" altLang="zh-CN" sz="1600" dirty="0"/>
              <a:t>for gaming streaming</a:t>
            </a:r>
          </a:p>
          <a:p>
            <a:pPr lvl="1"/>
            <a:r>
              <a:rPr lang="en-CA" altLang="zh-CN" sz="1600" dirty="0"/>
              <a:t>…</a:t>
            </a:r>
          </a:p>
        </p:txBody>
      </p:sp>
      <p:sp>
        <p:nvSpPr>
          <p:cNvPr id="4" name="内容占位符 2"/>
          <p:cNvSpPr txBox="1">
            <a:spLocks/>
          </p:cNvSpPr>
          <p:nvPr/>
        </p:nvSpPr>
        <p:spPr>
          <a:xfrm>
            <a:off x="6420205" y="1487479"/>
            <a:ext cx="5595182" cy="2901153"/>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CA" altLang="zh-CN" sz="2000" dirty="0"/>
              <a:t>Cloud gaming is developing </a:t>
            </a:r>
            <a:r>
              <a:rPr lang="en-CA" altLang="zh-CN" sz="2000" dirty="0">
                <a:solidFill>
                  <a:srgbClr val="FF0000"/>
                </a:solidFill>
              </a:rPr>
              <a:t>rapidly</a:t>
            </a:r>
            <a:endParaRPr lang="en-US" altLang="zh-CN" sz="2000" dirty="0">
              <a:solidFill>
                <a:srgbClr val="FF0000"/>
              </a:solidFill>
            </a:endParaRPr>
          </a:p>
          <a:p>
            <a:pPr lvl="1"/>
            <a:r>
              <a:rPr lang="en-CA" altLang="zh-CN" sz="1600" dirty="0"/>
              <a:t>NVidia GeForce Now, Xbox Cloud Gaming, PlayStation Now, Amazon Luna, </a:t>
            </a:r>
            <a:r>
              <a:rPr lang="en-CA" altLang="zh-CN" sz="1600" dirty="0" err="1"/>
              <a:t>Taptap</a:t>
            </a:r>
            <a:r>
              <a:rPr lang="en-CA" altLang="zh-CN" sz="1600" dirty="0"/>
              <a:t>, …</a:t>
            </a:r>
          </a:p>
          <a:p>
            <a:pPr lvl="1"/>
            <a:r>
              <a:rPr lang="en-US" sz="1600" dirty="0"/>
              <a:t>NVIDIA GeForce NOW </a:t>
            </a:r>
            <a:r>
              <a:rPr lang="en-CA" altLang="zh-CN" sz="1600" dirty="0"/>
              <a:t>had over </a:t>
            </a:r>
            <a:r>
              <a:rPr lang="en-CA" altLang="zh-CN" sz="1600" dirty="0">
                <a:solidFill>
                  <a:srgbClr val="FF0000"/>
                </a:solidFill>
              </a:rPr>
              <a:t>25</a:t>
            </a:r>
            <a:r>
              <a:rPr lang="en-CA" altLang="zh-CN" sz="1600" dirty="0"/>
              <a:t> million users </a:t>
            </a:r>
            <a:r>
              <a:rPr lang="en-CA" altLang="zh-CN" sz="1600" dirty="0">
                <a:solidFill>
                  <a:srgbClr val="FF0000"/>
                </a:solidFill>
              </a:rPr>
              <a:t>by 2023</a:t>
            </a:r>
            <a:r>
              <a:rPr lang="en-CA" altLang="zh-CN" sz="1600" dirty="0"/>
              <a:t>, but back to 2020 the number is </a:t>
            </a:r>
            <a:r>
              <a:rPr lang="en-CA" altLang="zh-CN" sz="1600" dirty="0">
                <a:solidFill>
                  <a:srgbClr val="FF0000"/>
                </a:solidFill>
              </a:rPr>
              <a:t>1 million </a:t>
            </a:r>
            <a:r>
              <a:rPr lang="en-CA" altLang="zh-CN" sz="1400" dirty="0">
                <a:solidFill>
                  <a:srgbClr val="00B0F0"/>
                </a:solidFill>
              </a:rPr>
              <a:t>[1]</a:t>
            </a:r>
          </a:p>
          <a:p>
            <a:pPr lvl="1"/>
            <a:r>
              <a:rPr lang="en-CA" altLang="zh-CN" sz="1600" dirty="0"/>
              <a:t>High frame rate, resolution and quality are needed, e.g., GeForce Now requires at least 45Mbps for 4K@120fps </a:t>
            </a:r>
            <a:r>
              <a:rPr lang="en-CA" altLang="zh-CN" sz="1400" dirty="0">
                <a:solidFill>
                  <a:srgbClr val="00B0F0"/>
                </a:solidFill>
              </a:rPr>
              <a:t>[2]</a:t>
            </a:r>
            <a:endParaRPr lang="en-CA" altLang="zh-CN" sz="1600" dirty="0">
              <a:solidFill>
                <a:srgbClr val="00B0F0"/>
              </a:solidFill>
            </a:endParaRPr>
          </a:p>
          <a:p>
            <a:pPr lvl="1"/>
            <a:r>
              <a:rPr lang="en-CA" altLang="zh-CN" sz="1600" dirty="0"/>
              <a:t>The major restraining factor is the </a:t>
            </a:r>
            <a:r>
              <a:rPr lang="en-CA" altLang="zh-CN" sz="1600" dirty="0">
                <a:solidFill>
                  <a:srgbClr val="FF0000"/>
                </a:solidFill>
                <a:effectLst>
                  <a:outerShdw blurRad="38100" dist="38100" dir="2700000" algn="tl">
                    <a:srgbClr val="000000">
                      <a:alpha val="43137"/>
                    </a:srgbClr>
                  </a:outerShdw>
                </a:effectLst>
              </a:rPr>
              <a:t>latency</a:t>
            </a:r>
            <a:r>
              <a:rPr lang="en-CA" altLang="zh-CN" sz="1600" dirty="0"/>
              <a:t> and responsiveness. More users are expected with such issues being mitigated by Internet infrastructure improvement (like 5G and fiber to the home) and more advanced coding and transmission technologies</a:t>
            </a:r>
            <a:endParaRPr lang="en-CA" altLang="zh-CN" sz="1200" dirty="0">
              <a:solidFill>
                <a:srgbClr val="00B0F0"/>
              </a:solidFill>
            </a:endParaRPr>
          </a:p>
        </p:txBody>
      </p:sp>
      <p:sp>
        <p:nvSpPr>
          <p:cNvPr id="13" name="文本框 12"/>
          <p:cNvSpPr txBox="1"/>
          <p:nvPr/>
        </p:nvSpPr>
        <p:spPr>
          <a:xfrm>
            <a:off x="0" y="6264981"/>
            <a:ext cx="4985660" cy="600164"/>
          </a:xfrm>
          <a:prstGeom prst="rect">
            <a:avLst/>
          </a:prstGeom>
          <a:noFill/>
        </p:spPr>
        <p:txBody>
          <a:bodyPr wrap="none" rtlCol="0">
            <a:spAutoFit/>
          </a:bodyPr>
          <a:lstStyle/>
          <a:p>
            <a:r>
              <a:rPr lang="en-US" altLang="zh-CN" sz="1100" dirty="0"/>
              <a:t>[1] </a:t>
            </a:r>
            <a:r>
              <a:rPr lang="en-US" altLang="zh-CN" sz="1100" dirty="0">
                <a:hlinkClick r:id="rId2"/>
              </a:rPr>
              <a:t>https://levvvel.com/geforce-now-statistics/</a:t>
            </a:r>
            <a:endParaRPr lang="en-US" altLang="zh-CN" sz="1100" dirty="0"/>
          </a:p>
          <a:p>
            <a:r>
              <a:rPr lang="en-US" altLang="zh-CN" sz="1100" dirty="0"/>
              <a:t>[2] </a:t>
            </a:r>
            <a:r>
              <a:rPr lang="en-US" altLang="zh-CN" sz="1100" dirty="0">
                <a:hlinkClick r:id="rId3"/>
              </a:rPr>
              <a:t>https://www.nvidia.com/en-us/geforce-now/system-reqs/#windows-pc</a:t>
            </a:r>
            <a:endParaRPr lang="en-US" altLang="zh-CN" sz="1100" dirty="0"/>
          </a:p>
          <a:p>
            <a:r>
              <a:rPr lang="en-US" altLang="zh-CN" sz="1100" dirty="0"/>
              <a:t>[3] </a:t>
            </a:r>
            <a:r>
              <a:rPr lang="en-US" altLang="zh-CN" sz="1100" dirty="0">
                <a:hlinkClick r:id="rId4"/>
              </a:rPr>
              <a:t>https://support.apple.com/zh-cn/guide/apple-vision-pro/tanc09caabb3/visionos</a:t>
            </a:r>
            <a:endParaRPr lang="zh-CN" altLang="en-US" sz="1100" dirty="0"/>
          </a:p>
        </p:txBody>
      </p:sp>
      <p:sp>
        <p:nvSpPr>
          <p:cNvPr id="30" name="内容占位符 2"/>
          <p:cNvSpPr txBox="1">
            <a:spLocks/>
          </p:cNvSpPr>
          <p:nvPr/>
        </p:nvSpPr>
        <p:spPr>
          <a:xfrm>
            <a:off x="2419359" y="4388632"/>
            <a:ext cx="4947303" cy="220520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CA" altLang="zh-CN" sz="2000" dirty="0"/>
              <a:t>Stereoscopic 3D may become popular yet again with new XR devices</a:t>
            </a:r>
          </a:p>
          <a:p>
            <a:pPr lvl="1"/>
            <a:r>
              <a:rPr lang="en-CA" altLang="zh-CN" sz="1600" dirty="0"/>
              <a:t>Recently, Apple Vision Pro demonstrates immersive video experience with wide-angle high-resolution stereoscopic 3D video</a:t>
            </a:r>
          </a:p>
        </p:txBody>
      </p:sp>
      <p:pic>
        <p:nvPicPr>
          <p:cNvPr id="18" name="图片 17"/>
          <p:cNvPicPr>
            <a:picLocks noChangeAspect="1"/>
          </p:cNvPicPr>
          <p:nvPr/>
        </p:nvPicPr>
        <p:blipFill>
          <a:blip r:embed="rId5"/>
          <a:stretch>
            <a:fillRect/>
          </a:stretch>
        </p:blipFill>
        <p:spPr>
          <a:xfrm>
            <a:off x="7911568" y="4388632"/>
            <a:ext cx="3261203" cy="2003403"/>
          </a:xfrm>
          <a:prstGeom prst="rect">
            <a:avLst/>
          </a:prstGeom>
        </p:spPr>
      </p:pic>
      <p:sp>
        <p:nvSpPr>
          <p:cNvPr id="23" name="文本框 22"/>
          <p:cNvSpPr txBox="1"/>
          <p:nvPr/>
        </p:nvSpPr>
        <p:spPr>
          <a:xfrm>
            <a:off x="10157665" y="6062484"/>
            <a:ext cx="356188" cy="276999"/>
          </a:xfrm>
          <a:prstGeom prst="rect">
            <a:avLst/>
          </a:prstGeom>
          <a:noFill/>
        </p:spPr>
        <p:txBody>
          <a:bodyPr wrap="none" rtlCol="0">
            <a:spAutoFit/>
          </a:bodyPr>
          <a:lstStyle/>
          <a:p>
            <a:r>
              <a:rPr lang="en-US" altLang="zh-CN" sz="1200" dirty="0">
                <a:solidFill>
                  <a:srgbClr val="00B0F0"/>
                </a:solidFill>
              </a:rPr>
              <a:t>[3]</a:t>
            </a:r>
            <a:endParaRPr lang="zh-CN" altLang="en-US" sz="1200" dirty="0">
              <a:solidFill>
                <a:srgbClr val="00B0F0"/>
              </a:solidFill>
            </a:endParaRPr>
          </a:p>
        </p:txBody>
      </p:sp>
      <p:grpSp>
        <p:nvGrpSpPr>
          <p:cNvPr id="9" name="Group 8">
            <a:extLst>
              <a:ext uri="{FF2B5EF4-FFF2-40B4-BE49-F238E27FC236}">
                <a16:creationId xmlns:a16="http://schemas.microsoft.com/office/drawing/2014/main" id="{4C71DBD7-42AC-43CD-B1C1-548DF75B6E55}"/>
              </a:ext>
            </a:extLst>
          </p:cNvPr>
          <p:cNvGrpSpPr/>
          <p:nvPr/>
        </p:nvGrpSpPr>
        <p:grpSpPr>
          <a:xfrm>
            <a:off x="4106174" y="2424468"/>
            <a:ext cx="2490158" cy="1595441"/>
            <a:chOff x="6165943" y="3636556"/>
            <a:chExt cx="5462480" cy="3134173"/>
          </a:xfrm>
        </p:grpSpPr>
        <p:pic>
          <p:nvPicPr>
            <p:cNvPr id="10" name="Picture 9">
              <a:extLst>
                <a:ext uri="{FF2B5EF4-FFF2-40B4-BE49-F238E27FC236}">
                  <a16:creationId xmlns:a16="http://schemas.microsoft.com/office/drawing/2014/main" id="{263F3A85-3FA4-402D-BABF-48E39316091A}"/>
                </a:ext>
              </a:extLst>
            </p:cNvPr>
            <p:cNvPicPr>
              <a:picLocks noChangeAspect="1"/>
            </p:cNvPicPr>
            <p:nvPr/>
          </p:nvPicPr>
          <p:blipFill>
            <a:blip r:embed="rId6"/>
            <a:stretch>
              <a:fillRect/>
            </a:stretch>
          </p:blipFill>
          <p:spPr>
            <a:xfrm>
              <a:off x="6165943" y="3636556"/>
              <a:ext cx="5462480" cy="313417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1" name="TextBox 10">
              <a:extLst>
                <a:ext uri="{FF2B5EF4-FFF2-40B4-BE49-F238E27FC236}">
                  <a16:creationId xmlns:a16="http://schemas.microsoft.com/office/drawing/2014/main" id="{D344C944-6783-4E0F-A0B3-4C0558E5D63E}"/>
                </a:ext>
              </a:extLst>
            </p:cNvPr>
            <p:cNvSpPr txBox="1"/>
            <p:nvPr/>
          </p:nvSpPr>
          <p:spPr>
            <a:xfrm>
              <a:off x="10531673" y="3874797"/>
              <a:ext cx="784124" cy="369332"/>
            </a:xfrm>
            <a:prstGeom prst="rect">
              <a:avLst/>
            </a:prstGeom>
            <a:noFill/>
          </p:spPr>
          <p:txBody>
            <a:bodyPr wrap="square" rtlCol="0">
              <a:spAutoFit/>
            </a:bodyPr>
            <a:lstStyle/>
            <a:p>
              <a:r>
                <a:rPr lang="en-US" sz="1799" dirty="0">
                  <a:solidFill>
                    <a:srgbClr val="FFFF00"/>
                  </a:solidFill>
                </a:rPr>
                <a:t>2022</a:t>
              </a:r>
              <a:endParaRPr lang="en-DE" sz="1799" dirty="0">
                <a:solidFill>
                  <a:srgbClr val="FFFF00"/>
                </a:solidFill>
              </a:endParaRPr>
            </a:p>
          </p:txBody>
        </p:sp>
      </p:grpSp>
      <p:pic>
        <p:nvPicPr>
          <p:cNvPr id="5" name="Picture 4">
            <a:extLst>
              <a:ext uri="{FF2B5EF4-FFF2-40B4-BE49-F238E27FC236}">
                <a16:creationId xmlns:a16="http://schemas.microsoft.com/office/drawing/2014/main" id="{1E1F264C-1D5C-4974-9B8A-36FBFFF6B9E9}"/>
              </a:ext>
            </a:extLst>
          </p:cNvPr>
          <p:cNvPicPr>
            <a:picLocks noChangeAspect="1"/>
          </p:cNvPicPr>
          <p:nvPr/>
        </p:nvPicPr>
        <p:blipFill>
          <a:blip r:embed="rId7"/>
          <a:stretch>
            <a:fillRect/>
          </a:stretch>
        </p:blipFill>
        <p:spPr>
          <a:xfrm>
            <a:off x="266956" y="4879804"/>
            <a:ext cx="2225874" cy="1222857"/>
          </a:xfrm>
          <a:prstGeom prst="rect">
            <a:avLst/>
          </a:prstGeom>
        </p:spPr>
      </p:pic>
    </p:spTree>
    <p:extLst>
      <p:ext uri="{BB962C8B-B14F-4D97-AF65-F5344CB8AC3E}">
        <p14:creationId xmlns:p14="http://schemas.microsoft.com/office/powerpoint/2010/main" val="1404023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CA" altLang="zh-CN" sz="4000" dirty="0"/>
              <a:t>Trends on video applications for productivity</a:t>
            </a:r>
            <a:endParaRPr lang="zh-CN" altLang="en-US" sz="4000" dirty="0"/>
          </a:p>
        </p:txBody>
      </p:sp>
      <p:sp>
        <p:nvSpPr>
          <p:cNvPr id="3" name="内容占位符 2"/>
          <p:cNvSpPr>
            <a:spLocks noGrp="1"/>
          </p:cNvSpPr>
          <p:nvPr>
            <p:ph idx="1"/>
          </p:nvPr>
        </p:nvSpPr>
        <p:spPr>
          <a:xfrm>
            <a:off x="838199" y="1487480"/>
            <a:ext cx="4853299" cy="1601239"/>
          </a:xfrm>
        </p:spPr>
        <p:txBody>
          <a:bodyPr>
            <a:normAutofit/>
          </a:bodyPr>
          <a:lstStyle/>
          <a:p>
            <a:r>
              <a:rPr lang="en-CA" altLang="zh-CN" sz="2000" dirty="0"/>
              <a:t>Video conferencing is common in daily life</a:t>
            </a:r>
            <a:endParaRPr lang="en-US" altLang="zh-CN" sz="2000" dirty="0"/>
          </a:p>
          <a:p>
            <a:pPr lvl="1"/>
            <a:r>
              <a:rPr lang="en-CA" altLang="zh-CN" sz="1600" dirty="0"/>
              <a:t>Support remote work and collaboration</a:t>
            </a:r>
          </a:p>
        </p:txBody>
      </p:sp>
      <p:sp>
        <p:nvSpPr>
          <p:cNvPr id="4" name="内容占位符 2"/>
          <p:cNvSpPr txBox="1">
            <a:spLocks/>
          </p:cNvSpPr>
          <p:nvPr/>
        </p:nvSpPr>
        <p:spPr>
          <a:xfrm>
            <a:off x="6401512" y="1487480"/>
            <a:ext cx="5383137" cy="22213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CA" altLang="zh-CN" sz="2000" dirty="0"/>
              <a:t>VDI is growing even faster</a:t>
            </a:r>
            <a:endParaRPr lang="en-US" altLang="zh-CN" sz="2000" dirty="0"/>
          </a:p>
          <a:p>
            <a:pPr lvl="1"/>
            <a:r>
              <a:rPr lang="en-CA" altLang="zh-CN" sz="1600" dirty="0"/>
              <a:t>VDI has advantages in elastic computing and storage resources, cloud-based AI assistance, data security, lower capital expense, etc.</a:t>
            </a:r>
          </a:p>
          <a:p>
            <a:pPr lvl="1"/>
            <a:r>
              <a:rPr lang="en-CA" altLang="zh-CN" sz="1600" dirty="0"/>
              <a:t>It may not only virtualize Personal Computer (PC) but also smartphone, and works for Cloud-based video production</a:t>
            </a:r>
            <a:endParaRPr lang="en-US" altLang="zh-CN" sz="1600" dirty="0"/>
          </a:p>
        </p:txBody>
      </p:sp>
      <p:sp>
        <p:nvSpPr>
          <p:cNvPr id="13" name="文本框 12"/>
          <p:cNvSpPr txBox="1"/>
          <p:nvPr/>
        </p:nvSpPr>
        <p:spPr>
          <a:xfrm>
            <a:off x="2660091" y="5145534"/>
            <a:ext cx="7765777" cy="1323439"/>
          </a:xfrm>
          <a:prstGeom prst="rect">
            <a:avLst/>
          </a:prstGeom>
          <a:noFill/>
        </p:spPr>
        <p:txBody>
          <a:bodyPr wrap="square" rtlCol="0">
            <a:spAutoFit/>
          </a:bodyPr>
          <a:lstStyle/>
          <a:p>
            <a:r>
              <a:rPr lang="en-US" altLang="zh-CN" sz="1600" dirty="0"/>
              <a:t>Unlike </a:t>
            </a:r>
            <a:r>
              <a:rPr lang="en-US" altLang="zh-CN" sz="1600" dirty="0" err="1"/>
              <a:t>VoD</a:t>
            </a:r>
            <a:r>
              <a:rPr lang="en-US" altLang="zh-CN" sz="1600" dirty="0"/>
              <a:t>, the VDI and Video conferencing (as well as cloud gaming), which involve intensive interaction and require rapid responsiveness, have </a:t>
            </a:r>
            <a:r>
              <a:rPr lang="en-US" altLang="zh-CN" sz="1600" dirty="0">
                <a:solidFill>
                  <a:srgbClr val="FF0000"/>
                </a:solidFill>
              </a:rPr>
              <a:t>much higher requirement in end-to-end latency</a:t>
            </a:r>
            <a:r>
              <a:rPr lang="en-US" altLang="zh-CN" sz="1600" dirty="0"/>
              <a:t> to maintain good service quality</a:t>
            </a:r>
          </a:p>
          <a:p>
            <a:pPr marL="285750" indent="-285750">
              <a:buFont typeface="Wingdings" panose="05000000000000000000" pitchFamily="2" charset="2"/>
              <a:buChar char="Ø"/>
            </a:pPr>
            <a:r>
              <a:rPr lang="en-US" altLang="zh-CN" sz="1600" dirty="0"/>
              <a:t>≤ 50 </a:t>
            </a:r>
            <a:r>
              <a:rPr lang="en-US" altLang="zh-CN" sz="1600" dirty="0" err="1"/>
              <a:t>ms</a:t>
            </a:r>
            <a:r>
              <a:rPr lang="en-US" altLang="zh-CN" sz="1600" dirty="0"/>
              <a:t> end-to-end latency for VDI and cloud gaming </a:t>
            </a:r>
          </a:p>
          <a:p>
            <a:pPr marL="285750" indent="-285750">
              <a:buFont typeface="Wingdings" panose="05000000000000000000" pitchFamily="2" charset="2"/>
              <a:buChar char="Ø"/>
            </a:pPr>
            <a:r>
              <a:rPr lang="en-US" altLang="zh-CN" sz="1600" dirty="0"/>
              <a:t>≤ 200 </a:t>
            </a:r>
            <a:r>
              <a:rPr lang="en-US" altLang="zh-CN" sz="1600" dirty="0" err="1"/>
              <a:t>ms</a:t>
            </a:r>
            <a:r>
              <a:rPr lang="en-US" altLang="zh-CN" sz="1600" dirty="0"/>
              <a:t> end-to-end latency for video conferencing</a:t>
            </a:r>
            <a:endParaRPr lang="zh-CN" altLang="en-US" sz="1600" dirty="0"/>
          </a:p>
        </p:txBody>
      </p:sp>
      <p:graphicFrame>
        <p:nvGraphicFramePr>
          <p:cNvPr id="6" name="表格 5"/>
          <p:cNvGraphicFramePr>
            <a:graphicFrameLocks noGrp="1"/>
          </p:cNvGraphicFramePr>
          <p:nvPr>
            <p:extLst>
              <p:ext uri="{D42A27DB-BD31-4B8C-83A1-F6EECF244321}">
                <p14:modId xmlns:p14="http://schemas.microsoft.com/office/powerpoint/2010/main" val="3841653106"/>
              </p:ext>
            </p:extLst>
          </p:nvPr>
        </p:nvGraphicFramePr>
        <p:xfrm>
          <a:off x="2727794" y="3657077"/>
          <a:ext cx="6365286" cy="1219200"/>
        </p:xfrm>
        <a:graphic>
          <a:graphicData uri="http://schemas.openxmlformats.org/drawingml/2006/table">
            <a:tbl>
              <a:tblPr firstRow="1" bandRow="1">
                <a:tableStyleId>{073A0DAA-6AF3-43AB-8588-CEC1D06C72B9}</a:tableStyleId>
              </a:tblPr>
              <a:tblGrid>
                <a:gridCol w="3096192">
                  <a:extLst>
                    <a:ext uri="{9D8B030D-6E8A-4147-A177-3AD203B41FA5}">
                      <a16:colId xmlns:a16="http://schemas.microsoft.com/office/drawing/2014/main" val="20000"/>
                    </a:ext>
                  </a:extLst>
                </a:gridCol>
                <a:gridCol w="1634547">
                  <a:extLst>
                    <a:ext uri="{9D8B030D-6E8A-4147-A177-3AD203B41FA5}">
                      <a16:colId xmlns:a16="http://schemas.microsoft.com/office/drawing/2014/main" val="20001"/>
                    </a:ext>
                  </a:extLst>
                </a:gridCol>
                <a:gridCol w="1634547">
                  <a:extLst>
                    <a:ext uri="{9D8B030D-6E8A-4147-A177-3AD203B41FA5}">
                      <a16:colId xmlns:a16="http://schemas.microsoft.com/office/drawing/2014/main" val="20002"/>
                    </a:ext>
                  </a:extLst>
                </a:gridCol>
              </a:tblGrid>
              <a:tr h="300755">
                <a:tc>
                  <a:txBody>
                    <a:bodyPr/>
                    <a:lstStyle/>
                    <a:p>
                      <a:endParaRPr lang="zh-CN" altLang="en-US" sz="1400" kern="1200" dirty="0">
                        <a:solidFill>
                          <a:schemeClr val="dk1"/>
                        </a:solidFill>
                        <a:latin typeface="+mn-lt"/>
                        <a:ea typeface="+mn-ea"/>
                        <a:cs typeface="+mn-cs"/>
                      </a:endParaRPr>
                    </a:p>
                  </a:txBody>
                  <a:tcPr/>
                </a:tc>
                <a:tc>
                  <a:txBody>
                    <a:bodyPr/>
                    <a:lstStyle/>
                    <a:p>
                      <a:pPr algn="ctr"/>
                      <a:r>
                        <a:rPr lang="en-US" altLang="zh-CN" sz="1400" kern="1200" dirty="0"/>
                        <a:t>Video conferencing</a:t>
                      </a:r>
                      <a:endParaRPr lang="zh-CN" altLang="en-US" sz="1400" kern="1200" dirty="0">
                        <a:solidFill>
                          <a:schemeClr val="dk1"/>
                        </a:solidFill>
                        <a:latin typeface="+mn-lt"/>
                        <a:ea typeface="+mn-ea"/>
                        <a:cs typeface="+mn-cs"/>
                      </a:endParaRPr>
                    </a:p>
                  </a:txBody>
                  <a:tcPr/>
                </a:tc>
                <a:tc>
                  <a:txBody>
                    <a:bodyPr/>
                    <a:lstStyle/>
                    <a:p>
                      <a:pPr algn="ctr"/>
                      <a:r>
                        <a:rPr lang="en-US" altLang="zh-CN" sz="1400" kern="1200" dirty="0"/>
                        <a:t>VDI</a:t>
                      </a:r>
                      <a:endParaRPr lang="zh-CN" altLang="en-US" sz="1400" kern="1200" dirty="0">
                        <a:solidFill>
                          <a:schemeClr val="dk1"/>
                        </a:solidFill>
                        <a:latin typeface="+mn-lt"/>
                        <a:ea typeface="+mn-ea"/>
                        <a:cs typeface="+mn-cs"/>
                      </a:endParaRPr>
                    </a:p>
                  </a:txBody>
                  <a:tcPr/>
                </a:tc>
                <a:extLst>
                  <a:ext uri="{0D108BD9-81ED-4DB2-BD59-A6C34878D82A}">
                    <a16:rowId xmlns:a16="http://schemas.microsoft.com/office/drawing/2014/main" val="10000"/>
                  </a:ext>
                </a:extLst>
              </a:tr>
              <a:tr h="300755">
                <a:tc>
                  <a:txBody>
                    <a:bodyPr/>
                    <a:lstStyle/>
                    <a:p>
                      <a:r>
                        <a:rPr lang="en-US" altLang="zh-CN" sz="1400" kern="1200" dirty="0"/>
                        <a:t>Global</a:t>
                      </a:r>
                      <a:r>
                        <a:rPr lang="en-US" altLang="zh-CN" sz="1400" kern="1200" baseline="0" dirty="0"/>
                        <a:t> </a:t>
                      </a:r>
                      <a:r>
                        <a:rPr lang="en-US" altLang="zh-CN" sz="1400" kern="1200" dirty="0"/>
                        <a:t>Market size (2023), Billion USD</a:t>
                      </a:r>
                      <a:endParaRPr lang="zh-CN" altLang="en-US" sz="1400" kern="1200" dirty="0">
                        <a:solidFill>
                          <a:schemeClr val="dk1"/>
                        </a:solidFill>
                        <a:latin typeface="+mn-lt"/>
                        <a:ea typeface="+mn-ea"/>
                        <a:cs typeface="+mn-cs"/>
                      </a:endParaRPr>
                    </a:p>
                  </a:txBody>
                  <a:tcPr/>
                </a:tc>
                <a:tc>
                  <a:txBody>
                    <a:bodyPr/>
                    <a:lstStyle/>
                    <a:p>
                      <a:pPr algn="ctr"/>
                      <a:r>
                        <a:rPr lang="en-US" altLang="zh-CN" sz="1400" kern="1200" dirty="0">
                          <a:solidFill>
                            <a:schemeClr val="dk1"/>
                          </a:solidFill>
                          <a:latin typeface="+mn-lt"/>
                          <a:ea typeface="+mn-ea"/>
                          <a:cs typeface="+mn-cs"/>
                        </a:rPr>
                        <a:t>28.61</a:t>
                      </a:r>
                      <a:endParaRPr lang="zh-CN" altLang="en-US" sz="1400" kern="1200" dirty="0">
                        <a:solidFill>
                          <a:schemeClr val="dk1"/>
                        </a:solidFill>
                        <a:latin typeface="+mn-lt"/>
                        <a:ea typeface="+mn-ea"/>
                        <a:cs typeface="+mn-cs"/>
                      </a:endParaRPr>
                    </a:p>
                  </a:txBody>
                  <a:tcPr/>
                </a:tc>
                <a:tc>
                  <a:txBody>
                    <a:bodyPr/>
                    <a:lstStyle/>
                    <a:p>
                      <a:pPr algn="ctr"/>
                      <a:r>
                        <a:rPr lang="en-US" altLang="zh-CN" sz="1400" kern="1200" dirty="0">
                          <a:solidFill>
                            <a:schemeClr val="dk1"/>
                          </a:solidFill>
                          <a:latin typeface="+mn-lt"/>
                          <a:ea typeface="+mn-ea"/>
                          <a:cs typeface="+mn-cs"/>
                        </a:rPr>
                        <a:t>12.72</a:t>
                      </a:r>
                      <a:endParaRPr lang="zh-CN" altLang="en-US" sz="1400" kern="1200" dirty="0">
                        <a:solidFill>
                          <a:schemeClr val="dk1"/>
                        </a:solidFill>
                        <a:latin typeface="+mn-lt"/>
                        <a:ea typeface="+mn-ea"/>
                        <a:cs typeface="+mn-cs"/>
                      </a:endParaRPr>
                    </a:p>
                  </a:txBody>
                  <a:tcPr/>
                </a:tc>
                <a:extLst>
                  <a:ext uri="{0D108BD9-81ED-4DB2-BD59-A6C34878D82A}">
                    <a16:rowId xmlns:a16="http://schemas.microsoft.com/office/drawing/2014/main" val="10001"/>
                  </a:ext>
                </a:extLst>
              </a:tr>
              <a:tr h="30075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a:t>Global Market size (2032), Billion USD</a:t>
                      </a:r>
                      <a:endParaRPr lang="zh-CN" altLang="en-US" sz="1400" kern="1200" dirty="0">
                        <a:solidFill>
                          <a:schemeClr val="dk1"/>
                        </a:solidFill>
                        <a:latin typeface="+mn-lt"/>
                        <a:ea typeface="+mn-ea"/>
                        <a:cs typeface="+mn-cs"/>
                      </a:endParaRPr>
                    </a:p>
                  </a:txBody>
                  <a:tcPr/>
                </a:tc>
                <a:tc>
                  <a:txBody>
                    <a:bodyPr/>
                    <a:lstStyle/>
                    <a:p>
                      <a:pPr algn="ctr"/>
                      <a:r>
                        <a:rPr lang="en-US" altLang="zh-CN" sz="1400" kern="1200" dirty="0">
                          <a:solidFill>
                            <a:schemeClr val="dk1"/>
                          </a:solidFill>
                          <a:latin typeface="+mn-lt"/>
                          <a:ea typeface="+mn-ea"/>
                          <a:cs typeface="+mn-cs"/>
                        </a:rPr>
                        <a:t>60.17</a:t>
                      </a:r>
                      <a:endParaRPr lang="zh-CN" altLang="en-US" sz="1400" kern="1200" dirty="0">
                        <a:solidFill>
                          <a:schemeClr val="dk1"/>
                        </a:solidFill>
                        <a:latin typeface="+mn-lt"/>
                        <a:ea typeface="+mn-ea"/>
                        <a:cs typeface="+mn-cs"/>
                      </a:endParaRPr>
                    </a:p>
                  </a:txBody>
                  <a:tcPr/>
                </a:tc>
                <a:tc>
                  <a:txBody>
                    <a:bodyPr/>
                    <a:lstStyle/>
                    <a:p>
                      <a:pPr algn="ctr"/>
                      <a:r>
                        <a:rPr lang="en-US" altLang="zh-CN" sz="1400" kern="1200" dirty="0">
                          <a:solidFill>
                            <a:schemeClr val="dk1"/>
                          </a:solidFill>
                          <a:latin typeface="+mn-lt"/>
                          <a:ea typeface="+mn-ea"/>
                          <a:cs typeface="+mn-cs"/>
                        </a:rPr>
                        <a:t>80.82</a:t>
                      </a:r>
                      <a:endParaRPr lang="zh-CN" altLang="en-US" sz="1400" kern="1200" dirty="0">
                        <a:solidFill>
                          <a:schemeClr val="dk1"/>
                        </a:solidFill>
                        <a:latin typeface="+mn-lt"/>
                        <a:ea typeface="+mn-ea"/>
                        <a:cs typeface="+mn-cs"/>
                      </a:endParaRPr>
                    </a:p>
                  </a:txBody>
                  <a:tcPr/>
                </a:tc>
                <a:extLst>
                  <a:ext uri="{0D108BD9-81ED-4DB2-BD59-A6C34878D82A}">
                    <a16:rowId xmlns:a16="http://schemas.microsoft.com/office/drawing/2014/main" val="10002"/>
                  </a:ext>
                </a:extLst>
              </a:tr>
              <a:tr h="300755">
                <a:tc>
                  <a:txBody>
                    <a:bodyPr/>
                    <a:lstStyle/>
                    <a:p>
                      <a:r>
                        <a:rPr lang="en-CA" altLang="zh-CN" sz="1400" kern="1200" dirty="0">
                          <a:solidFill>
                            <a:schemeClr val="dk1"/>
                          </a:solidFill>
                          <a:latin typeface="+mn-lt"/>
                          <a:ea typeface="+mn-ea"/>
                          <a:cs typeface="+mn-cs"/>
                        </a:rPr>
                        <a:t>Compound annual growth rate (CAGR)</a:t>
                      </a:r>
                      <a:endParaRPr lang="zh-CN" altLang="en-US" sz="1400" kern="1200" dirty="0">
                        <a:solidFill>
                          <a:schemeClr val="dk1"/>
                        </a:solidFill>
                        <a:latin typeface="+mn-lt"/>
                        <a:ea typeface="+mn-ea"/>
                        <a:cs typeface="+mn-cs"/>
                      </a:endParaRPr>
                    </a:p>
                  </a:txBody>
                  <a:tcPr/>
                </a:tc>
                <a:tc>
                  <a:txBody>
                    <a:bodyPr/>
                    <a:lstStyle/>
                    <a:p>
                      <a:pPr algn="ctr"/>
                      <a:r>
                        <a:rPr lang="en-US" altLang="zh-CN" sz="1400" kern="1200" dirty="0">
                          <a:solidFill>
                            <a:schemeClr val="dk1"/>
                          </a:solidFill>
                          <a:latin typeface="+mn-lt"/>
                          <a:ea typeface="+mn-ea"/>
                          <a:cs typeface="+mn-cs"/>
                        </a:rPr>
                        <a:t>7.8%</a:t>
                      </a:r>
                      <a:endParaRPr lang="zh-CN" altLang="en-US" sz="1400" kern="1200" dirty="0">
                        <a:solidFill>
                          <a:schemeClr val="dk1"/>
                        </a:solidFill>
                        <a:latin typeface="+mn-lt"/>
                        <a:ea typeface="+mn-ea"/>
                        <a:cs typeface="+mn-cs"/>
                      </a:endParaRPr>
                    </a:p>
                  </a:txBody>
                  <a:tcPr/>
                </a:tc>
                <a:tc>
                  <a:txBody>
                    <a:bodyPr/>
                    <a:lstStyle/>
                    <a:p>
                      <a:pPr algn="ctr"/>
                      <a:r>
                        <a:rPr lang="en-US" altLang="zh-CN" sz="1400" kern="1200" dirty="0">
                          <a:solidFill>
                            <a:srgbClr val="FF0000"/>
                          </a:solidFill>
                          <a:latin typeface="+mn-lt"/>
                          <a:ea typeface="+mn-ea"/>
                          <a:cs typeface="+mn-cs"/>
                        </a:rPr>
                        <a:t>22.8%</a:t>
                      </a:r>
                      <a:endParaRPr lang="zh-CN" altLang="en-US" sz="1400" kern="1200" dirty="0">
                        <a:solidFill>
                          <a:srgbClr val="FF0000"/>
                        </a:solidFill>
                        <a:latin typeface="+mn-lt"/>
                        <a:ea typeface="+mn-ea"/>
                        <a:cs typeface="+mn-cs"/>
                      </a:endParaRPr>
                    </a:p>
                  </a:txBody>
                  <a:tcPr/>
                </a:tc>
                <a:extLst>
                  <a:ext uri="{0D108BD9-81ED-4DB2-BD59-A6C34878D82A}">
                    <a16:rowId xmlns:a16="http://schemas.microsoft.com/office/drawing/2014/main" val="10003"/>
                  </a:ext>
                </a:extLst>
              </a:tr>
            </a:tbl>
          </a:graphicData>
        </a:graphic>
      </p:graphicFrame>
      <p:pic>
        <p:nvPicPr>
          <p:cNvPr id="5" name="Picture 4">
            <a:extLst>
              <a:ext uri="{FF2B5EF4-FFF2-40B4-BE49-F238E27FC236}">
                <a16:creationId xmlns:a16="http://schemas.microsoft.com/office/drawing/2014/main" id="{F13A3E41-3F4A-42A0-990B-4D0DFF065287}"/>
              </a:ext>
            </a:extLst>
          </p:cNvPr>
          <p:cNvPicPr>
            <a:picLocks noChangeAspect="1"/>
          </p:cNvPicPr>
          <p:nvPr/>
        </p:nvPicPr>
        <p:blipFill>
          <a:blip r:embed="rId2"/>
          <a:stretch>
            <a:fillRect/>
          </a:stretch>
        </p:blipFill>
        <p:spPr>
          <a:xfrm>
            <a:off x="983411" y="2264801"/>
            <a:ext cx="2123378" cy="1318675"/>
          </a:xfrm>
          <a:prstGeom prst="rect">
            <a:avLst/>
          </a:prstGeom>
        </p:spPr>
      </p:pic>
      <p:pic>
        <p:nvPicPr>
          <p:cNvPr id="8" name="Picture 7">
            <a:extLst>
              <a:ext uri="{FF2B5EF4-FFF2-40B4-BE49-F238E27FC236}">
                <a16:creationId xmlns:a16="http://schemas.microsoft.com/office/drawing/2014/main" id="{335082A6-72A3-44C6-9266-BC22F02685B4}"/>
              </a:ext>
            </a:extLst>
          </p:cNvPr>
          <p:cNvPicPr>
            <a:picLocks noChangeAspect="1"/>
          </p:cNvPicPr>
          <p:nvPr/>
        </p:nvPicPr>
        <p:blipFill>
          <a:blip r:embed="rId3"/>
          <a:stretch>
            <a:fillRect/>
          </a:stretch>
        </p:blipFill>
        <p:spPr>
          <a:xfrm>
            <a:off x="3467945" y="2262775"/>
            <a:ext cx="1862397" cy="1357502"/>
          </a:xfrm>
          <a:prstGeom prst="rect">
            <a:avLst/>
          </a:prstGeom>
        </p:spPr>
      </p:pic>
    </p:spTree>
    <p:extLst>
      <p:ext uri="{BB962C8B-B14F-4D97-AF65-F5344CB8AC3E}">
        <p14:creationId xmlns:p14="http://schemas.microsoft.com/office/powerpoint/2010/main" val="14308572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161917"/>
            <a:ext cx="11040454" cy="1325563"/>
          </a:xfrm>
        </p:spPr>
        <p:txBody>
          <a:bodyPr>
            <a:normAutofit/>
          </a:bodyPr>
          <a:lstStyle/>
          <a:p>
            <a:r>
              <a:rPr lang="en-CA" altLang="zh-CN" sz="4000" dirty="0"/>
              <a:t>Trends on video applications for device collaboration</a:t>
            </a:r>
            <a:endParaRPr lang="zh-CN" altLang="en-US" sz="4000" dirty="0"/>
          </a:p>
        </p:txBody>
      </p:sp>
      <p:sp>
        <p:nvSpPr>
          <p:cNvPr id="3" name="内容占位符 2"/>
          <p:cNvSpPr>
            <a:spLocks noGrp="1"/>
          </p:cNvSpPr>
          <p:nvPr>
            <p:ph idx="1"/>
          </p:nvPr>
        </p:nvSpPr>
        <p:spPr>
          <a:xfrm>
            <a:off x="838199" y="1487480"/>
            <a:ext cx="7895603" cy="1601239"/>
          </a:xfrm>
        </p:spPr>
        <p:txBody>
          <a:bodyPr>
            <a:normAutofit/>
          </a:bodyPr>
          <a:lstStyle/>
          <a:p>
            <a:r>
              <a:rPr lang="en-US" altLang="zh-CN" sz="2000" dirty="0"/>
              <a:t>Multi-device collaboration via wireless connection</a:t>
            </a:r>
          </a:p>
        </p:txBody>
      </p:sp>
      <p:sp>
        <p:nvSpPr>
          <p:cNvPr id="15" name="文本框 14"/>
          <p:cNvSpPr txBox="1"/>
          <p:nvPr/>
        </p:nvSpPr>
        <p:spPr>
          <a:xfrm>
            <a:off x="223875" y="5982537"/>
            <a:ext cx="7898316" cy="938719"/>
          </a:xfrm>
          <a:prstGeom prst="rect">
            <a:avLst/>
          </a:prstGeom>
          <a:noFill/>
        </p:spPr>
        <p:txBody>
          <a:bodyPr wrap="none" rtlCol="0">
            <a:spAutoFit/>
          </a:bodyPr>
          <a:lstStyle/>
          <a:p>
            <a:r>
              <a:rPr lang="en-US" altLang="zh-CN" sz="1100" dirty="0"/>
              <a:t>[1] </a:t>
            </a:r>
            <a:r>
              <a:rPr lang="en-US" altLang="zh-CN" sz="1100" dirty="0">
                <a:hlinkClick r:id="rId2"/>
              </a:rPr>
              <a:t>https://www.youtube.com/watch?v=EeSTacjfmJw</a:t>
            </a:r>
            <a:endParaRPr lang="en-US" altLang="zh-CN" sz="1100" dirty="0"/>
          </a:p>
          <a:p>
            <a:r>
              <a:rPr lang="en-US" altLang="zh-CN" sz="1100" dirty="0"/>
              <a:t>[2] </a:t>
            </a:r>
            <a:r>
              <a:rPr lang="en-US" altLang="zh-CN" sz="1100" dirty="0">
                <a:hlinkClick r:id="rId3"/>
              </a:rPr>
              <a:t>https://www.youtube.com/watch?v=ShYnwbbU67c</a:t>
            </a:r>
            <a:endParaRPr lang="en-US" altLang="zh-CN" sz="1100" dirty="0"/>
          </a:p>
          <a:p>
            <a:r>
              <a:rPr lang="en-US" altLang="zh-CN" sz="1100" dirty="0"/>
              <a:t>[3] </a:t>
            </a:r>
            <a:r>
              <a:rPr lang="en-US" altLang="zh-CN" sz="1100" dirty="0">
                <a:hlinkClick r:id="rId4"/>
              </a:rPr>
              <a:t>https://support.apple.com/en-hk/102597</a:t>
            </a:r>
            <a:endParaRPr lang="en-US" altLang="zh-CN" sz="1100" dirty="0"/>
          </a:p>
          <a:p>
            <a:r>
              <a:rPr lang="en-US" altLang="zh-CN" sz="1100" dirty="0"/>
              <a:t>[4] </a:t>
            </a:r>
            <a:r>
              <a:rPr lang="en-US" altLang="zh-CN" sz="1100" dirty="0">
                <a:hlinkClick r:id="rId5"/>
              </a:rPr>
              <a:t>https://support.apple.com/zh-cn/guide/apple-vision-pro/tan357ede966/visionos</a:t>
            </a:r>
            <a:endParaRPr lang="en-US" altLang="zh-CN" sz="1100" dirty="0"/>
          </a:p>
          <a:p>
            <a:r>
              <a:rPr lang="en-US" altLang="zh-CN" sz="1100" dirty="0"/>
              <a:t>[5] </a:t>
            </a:r>
            <a:r>
              <a:rPr lang="en-US" altLang="zh-CN" sz="1100" dirty="0">
                <a:hlinkClick r:id="rId6"/>
              </a:rPr>
              <a:t>https://www.benq.com/en-hk/knowledge-center/knowledge/how-to-connect-your-laptop-to-a-tv-wired-and-wireless-options.html</a:t>
            </a:r>
            <a:endParaRPr lang="en-US" altLang="zh-CN" sz="1100" dirty="0"/>
          </a:p>
        </p:txBody>
      </p:sp>
      <p:grpSp>
        <p:nvGrpSpPr>
          <p:cNvPr id="23" name="组合 22"/>
          <p:cNvGrpSpPr/>
          <p:nvPr/>
        </p:nvGrpSpPr>
        <p:grpSpPr>
          <a:xfrm>
            <a:off x="640099" y="2391857"/>
            <a:ext cx="4077695" cy="1153811"/>
            <a:chOff x="508701" y="4336695"/>
            <a:chExt cx="4077695" cy="1153811"/>
          </a:xfrm>
        </p:grpSpPr>
        <p:sp>
          <p:nvSpPr>
            <p:cNvPr id="16" name="文本框 15"/>
            <p:cNvSpPr txBox="1"/>
            <p:nvPr/>
          </p:nvSpPr>
          <p:spPr>
            <a:xfrm>
              <a:off x="508701" y="4338433"/>
              <a:ext cx="707245" cy="369332"/>
            </a:xfrm>
            <a:prstGeom prst="rect">
              <a:avLst/>
            </a:prstGeom>
            <a:noFill/>
          </p:spPr>
          <p:txBody>
            <a:bodyPr wrap="none" rtlCol="0">
              <a:spAutoFit/>
            </a:bodyPr>
            <a:lstStyle/>
            <a:p>
              <a:r>
                <a:rPr lang="en-US" altLang="zh-CN" dirty="0"/>
                <a:t>DLNA</a:t>
              </a:r>
              <a:endParaRPr lang="zh-CN" altLang="en-US" dirty="0"/>
            </a:p>
          </p:txBody>
        </p:sp>
        <p:sp>
          <p:nvSpPr>
            <p:cNvPr id="17" name="文本框 16"/>
            <p:cNvSpPr txBox="1"/>
            <p:nvPr/>
          </p:nvSpPr>
          <p:spPr>
            <a:xfrm>
              <a:off x="2458400" y="4336695"/>
              <a:ext cx="832792" cy="369332"/>
            </a:xfrm>
            <a:prstGeom prst="rect">
              <a:avLst/>
            </a:prstGeom>
            <a:noFill/>
          </p:spPr>
          <p:txBody>
            <a:bodyPr wrap="none" rtlCol="0">
              <a:spAutoFit/>
            </a:bodyPr>
            <a:lstStyle/>
            <a:p>
              <a:r>
                <a:rPr lang="en-US" altLang="zh-CN" dirty="0" err="1"/>
                <a:t>AirPlay</a:t>
              </a:r>
              <a:endParaRPr lang="zh-CN" altLang="en-US" dirty="0"/>
            </a:p>
          </p:txBody>
        </p:sp>
        <p:sp>
          <p:nvSpPr>
            <p:cNvPr id="18" name="文本框 17"/>
            <p:cNvSpPr txBox="1"/>
            <p:nvPr/>
          </p:nvSpPr>
          <p:spPr>
            <a:xfrm>
              <a:off x="3451499" y="4336695"/>
              <a:ext cx="698268" cy="369332"/>
            </a:xfrm>
            <a:prstGeom prst="rect">
              <a:avLst/>
            </a:prstGeom>
            <a:noFill/>
          </p:spPr>
          <p:txBody>
            <a:bodyPr wrap="none" rtlCol="0">
              <a:spAutoFit/>
            </a:bodyPr>
            <a:lstStyle/>
            <a:p>
              <a:r>
                <a:rPr lang="en-US" altLang="zh-CN" dirty="0"/>
                <a:t>Cast+</a:t>
              </a:r>
              <a:endParaRPr lang="zh-CN" altLang="en-US" dirty="0"/>
            </a:p>
          </p:txBody>
        </p:sp>
        <p:sp>
          <p:nvSpPr>
            <p:cNvPr id="19" name="文本框 18"/>
            <p:cNvSpPr txBox="1"/>
            <p:nvPr/>
          </p:nvSpPr>
          <p:spPr>
            <a:xfrm>
              <a:off x="1341492" y="4338433"/>
              <a:ext cx="991362" cy="369332"/>
            </a:xfrm>
            <a:prstGeom prst="rect">
              <a:avLst/>
            </a:prstGeom>
            <a:noFill/>
          </p:spPr>
          <p:txBody>
            <a:bodyPr wrap="none" rtlCol="0">
              <a:spAutoFit/>
            </a:bodyPr>
            <a:lstStyle/>
            <a:p>
              <a:r>
                <a:rPr lang="en-US" altLang="zh-CN" dirty="0"/>
                <a:t>Miracast</a:t>
              </a:r>
              <a:endParaRPr lang="zh-CN" altLang="en-US" dirty="0"/>
            </a:p>
          </p:txBody>
        </p:sp>
        <p:sp>
          <p:nvSpPr>
            <p:cNvPr id="20" name="右大括号 19"/>
            <p:cNvSpPr/>
            <p:nvPr/>
          </p:nvSpPr>
          <p:spPr>
            <a:xfrm rot="5400000">
              <a:off x="2564343" y="3111226"/>
              <a:ext cx="205050" cy="3536803"/>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文本框 20"/>
            <p:cNvSpPr txBox="1"/>
            <p:nvPr/>
          </p:nvSpPr>
          <p:spPr>
            <a:xfrm>
              <a:off x="805879" y="5121174"/>
              <a:ext cx="3719160" cy="369332"/>
            </a:xfrm>
            <a:prstGeom prst="rect">
              <a:avLst/>
            </a:prstGeom>
            <a:noFill/>
          </p:spPr>
          <p:txBody>
            <a:bodyPr wrap="none" rtlCol="0">
              <a:spAutoFit/>
            </a:bodyPr>
            <a:lstStyle/>
            <a:p>
              <a:r>
                <a:rPr lang="en-US" altLang="zh-CN" dirty="0"/>
                <a:t>Codecs: H.264/AVC, H.265/HEVC, VP8</a:t>
              </a:r>
              <a:endParaRPr lang="zh-CN" altLang="en-US" dirty="0"/>
            </a:p>
          </p:txBody>
        </p:sp>
        <p:sp>
          <p:nvSpPr>
            <p:cNvPr id="22" name="文本框 21"/>
            <p:cNvSpPr txBox="1"/>
            <p:nvPr/>
          </p:nvSpPr>
          <p:spPr>
            <a:xfrm>
              <a:off x="4243032" y="4336695"/>
              <a:ext cx="343364" cy="369332"/>
            </a:xfrm>
            <a:prstGeom prst="rect">
              <a:avLst/>
            </a:prstGeom>
            <a:noFill/>
          </p:spPr>
          <p:txBody>
            <a:bodyPr wrap="none" rtlCol="0">
              <a:spAutoFit/>
            </a:bodyPr>
            <a:lstStyle/>
            <a:p>
              <a:r>
                <a:rPr lang="en-US" altLang="zh-CN" dirty="0"/>
                <a:t>…</a:t>
              </a:r>
              <a:endParaRPr lang="zh-CN" altLang="en-US" dirty="0"/>
            </a:p>
          </p:txBody>
        </p:sp>
      </p:grpSp>
      <p:grpSp>
        <p:nvGrpSpPr>
          <p:cNvPr id="41" name="组合 40"/>
          <p:cNvGrpSpPr/>
          <p:nvPr/>
        </p:nvGrpSpPr>
        <p:grpSpPr>
          <a:xfrm>
            <a:off x="5256180" y="2141869"/>
            <a:ext cx="2992771" cy="1892553"/>
            <a:chOff x="5256180" y="2141869"/>
            <a:chExt cx="2992771" cy="1892553"/>
          </a:xfrm>
        </p:grpSpPr>
        <p:pic>
          <p:nvPicPr>
            <p:cNvPr id="13" name="图片 12"/>
            <p:cNvPicPr>
              <a:picLocks noChangeAspect="1"/>
            </p:cNvPicPr>
            <p:nvPr/>
          </p:nvPicPr>
          <p:blipFill>
            <a:blip r:embed="rId7"/>
            <a:stretch>
              <a:fillRect/>
            </a:stretch>
          </p:blipFill>
          <p:spPr>
            <a:xfrm>
              <a:off x="7590366" y="2628185"/>
              <a:ext cx="658585" cy="923915"/>
            </a:xfrm>
            <a:prstGeom prst="rect">
              <a:avLst/>
            </a:prstGeom>
          </p:spPr>
        </p:pic>
        <p:sp>
          <p:nvSpPr>
            <p:cNvPr id="9" name="文本框 8"/>
            <p:cNvSpPr txBox="1"/>
            <p:nvPr/>
          </p:nvSpPr>
          <p:spPr>
            <a:xfrm>
              <a:off x="5313716" y="3726645"/>
              <a:ext cx="2715423" cy="307777"/>
            </a:xfrm>
            <a:prstGeom prst="rect">
              <a:avLst/>
            </a:prstGeom>
            <a:noFill/>
          </p:spPr>
          <p:txBody>
            <a:bodyPr wrap="none" rtlCol="0">
              <a:spAutoFit/>
            </a:bodyPr>
            <a:lstStyle/>
            <a:p>
              <a:r>
                <a:rPr lang="en-US" altLang="zh-CN" sz="1400" dirty="0"/>
                <a:t>Control smartphone via Pad/PC </a:t>
              </a:r>
              <a:r>
                <a:rPr lang="en-US" altLang="zh-CN" sz="1400" dirty="0">
                  <a:solidFill>
                    <a:srgbClr val="00B0F0"/>
                  </a:solidFill>
                </a:rPr>
                <a:t>[1]</a:t>
              </a:r>
              <a:endParaRPr lang="zh-CN" altLang="en-US" sz="1400" dirty="0">
                <a:solidFill>
                  <a:srgbClr val="00B0F0"/>
                </a:solidFill>
              </a:endParaRPr>
            </a:p>
          </p:txBody>
        </p:sp>
        <p:pic>
          <p:nvPicPr>
            <p:cNvPr id="8" name="图片 7"/>
            <p:cNvPicPr>
              <a:picLocks noChangeAspect="1"/>
            </p:cNvPicPr>
            <p:nvPr/>
          </p:nvPicPr>
          <p:blipFill>
            <a:blip r:embed="rId8"/>
            <a:stretch>
              <a:fillRect/>
            </a:stretch>
          </p:blipFill>
          <p:spPr>
            <a:xfrm>
              <a:off x="5256180" y="2141869"/>
              <a:ext cx="2101961" cy="1459744"/>
            </a:xfrm>
            <a:prstGeom prst="rect">
              <a:avLst/>
            </a:prstGeom>
          </p:spPr>
        </p:pic>
        <p:cxnSp>
          <p:nvCxnSpPr>
            <p:cNvPr id="7" name="直接箭头连接符 6"/>
            <p:cNvCxnSpPr/>
            <p:nvPr/>
          </p:nvCxnSpPr>
          <p:spPr>
            <a:xfrm flipH="1" flipV="1">
              <a:off x="7296446" y="2988185"/>
              <a:ext cx="398124" cy="270904"/>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2" name="组合 41"/>
          <p:cNvGrpSpPr/>
          <p:nvPr/>
        </p:nvGrpSpPr>
        <p:grpSpPr>
          <a:xfrm>
            <a:off x="8597942" y="2017471"/>
            <a:ext cx="3653949" cy="2016951"/>
            <a:chOff x="8597942" y="2017471"/>
            <a:chExt cx="3653949" cy="2016951"/>
          </a:xfrm>
        </p:grpSpPr>
        <p:pic>
          <p:nvPicPr>
            <p:cNvPr id="11" name="图片 10"/>
            <p:cNvPicPr>
              <a:picLocks noChangeAspect="1"/>
            </p:cNvPicPr>
            <p:nvPr/>
          </p:nvPicPr>
          <p:blipFill>
            <a:blip r:embed="rId9"/>
            <a:stretch>
              <a:fillRect/>
            </a:stretch>
          </p:blipFill>
          <p:spPr>
            <a:xfrm>
              <a:off x="9052968" y="2017471"/>
              <a:ext cx="2347834" cy="1658182"/>
            </a:xfrm>
            <a:prstGeom prst="rect">
              <a:avLst/>
            </a:prstGeom>
          </p:spPr>
        </p:pic>
        <p:sp>
          <p:nvSpPr>
            <p:cNvPr id="14" name="文本框 13"/>
            <p:cNvSpPr txBox="1"/>
            <p:nvPr/>
          </p:nvSpPr>
          <p:spPr>
            <a:xfrm>
              <a:off x="8597942" y="3726645"/>
              <a:ext cx="3653949" cy="307777"/>
            </a:xfrm>
            <a:prstGeom prst="rect">
              <a:avLst/>
            </a:prstGeom>
            <a:noFill/>
          </p:spPr>
          <p:txBody>
            <a:bodyPr wrap="none" rtlCol="0">
              <a:spAutoFit/>
            </a:bodyPr>
            <a:lstStyle/>
            <a:p>
              <a:r>
                <a:rPr lang="en-US" altLang="zh-CN" sz="1400" dirty="0"/>
                <a:t>2-in-1 Laptop: Android tablet &amp; Windows PC </a:t>
              </a:r>
              <a:r>
                <a:rPr lang="en-US" altLang="zh-CN" sz="1400" dirty="0">
                  <a:solidFill>
                    <a:srgbClr val="00B0F0"/>
                  </a:solidFill>
                </a:rPr>
                <a:t>[2]</a:t>
              </a:r>
              <a:endParaRPr lang="zh-CN" altLang="en-US" sz="1400" dirty="0">
                <a:solidFill>
                  <a:srgbClr val="00B0F0"/>
                </a:solidFill>
              </a:endParaRPr>
            </a:p>
          </p:txBody>
        </p:sp>
        <p:cxnSp>
          <p:nvCxnSpPr>
            <p:cNvPr id="28" name="直接箭头连接符 27"/>
            <p:cNvCxnSpPr/>
            <p:nvPr/>
          </p:nvCxnSpPr>
          <p:spPr>
            <a:xfrm flipH="1" flipV="1">
              <a:off x="10492573" y="3072454"/>
              <a:ext cx="283674" cy="426219"/>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3" name="组合 42"/>
          <p:cNvGrpSpPr/>
          <p:nvPr/>
        </p:nvGrpSpPr>
        <p:grpSpPr>
          <a:xfrm>
            <a:off x="8636034" y="4199645"/>
            <a:ext cx="3598549" cy="1837724"/>
            <a:chOff x="8636034" y="4199645"/>
            <a:chExt cx="3598549" cy="1837724"/>
          </a:xfrm>
        </p:grpSpPr>
        <p:pic>
          <p:nvPicPr>
            <p:cNvPr id="24" name="图片 23"/>
            <p:cNvPicPr>
              <a:picLocks noChangeAspect="1"/>
            </p:cNvPicPr>
            <p:nvPr/>
          </p:nvPicPr>
          <p:blipFill>
            <a:blip r:embed="rId10"/>
            <a:stretch>
              <a:fillRect/>
            </a:stretch>
          </p:blipFill>
          <p:spPr>
            <a:xfrm>
              <a:off x="8919240" y="4199645"/>
              <a:ext cx="2717562" cy="1469431"/>
            </a:xfrm>
            <a:prstGeom prst="rect">
              <a:avLst/>
            </a:prstGeom>
          </p:spPr>
        </p:pic>
        <p:sp>
          <p:nvSpPr>
            <p:cNvPr id="25" name="文本框 24"/>
            <p:cNvSpPr txBox="1"/>
            <p:nvPr/>
          </p:nvSpPr>
          <p:spPr>
            <a:xfrm>
              <a:off x="8636034" y="5729592"/>
              <a:ext cx="3598549" cy="307777"/>
            </a:xfrm>
            <a:prstGeom prst="rect">
              <a:avLst/>
            </a:prstGeom>
            <a:noFill/>
          </p:spPr>
          <p:txBody>
            <a:bodyPr wrap="none" rtlCol="0">
              <a:spAutoFit/>
            </a:bodyPr>
            <a:lstStyle/>
            <a:p>
              <a:r>
                <a:rPr lang="en-US" altLang="zh-CN" sz="1400" dirty="0"/>
                <a:t>Project laptop screen to a meeting room TV </a:t>
              </a:r>
              <a:r>
                <a:rPr lang="en-US" altLang="zh-CN" sz="1400" dirty="0">
                  <a:solidFill>
                    <a:srgbClr val="00B0F0"/>
                  </a:solidFill>
                </a:rPr>
                <a:t>[5]</a:t>
              </a:r>
              <a:endParaRPr lang="zh-CN" altLang="en-US" sz="1400" dirty="0">
                <a:solidFill>
                  <a:srgbClr val="00B0F0"/>
                </a:solidFill>
              </a:endParaRPr>
            </a:p>
          </p:txBody>
        </p:sp>
        <p:cxnSp>
          <p:nvCxnSpPr>
            <p:cNvPr id="35" name="直接箭头连接符 34"/>
            <p:cNvCxnSpPr/>
            <p:nvPr/>
          </p:nvCxnSpPr>
          <p:spPr>
            <a:xfrm flipH="1" flipV="1">
              <a:off x="9553982" y="4717619"/>
              <a:ext cx="512963" cy="433481"/>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0" name="组合 39"/>
          <p:cNvGrpSpPr/>
          <p:nvPr/>
        </p:nvGrpSpPr>
        <p:grpSpPr>
          <a:xfrm>
            <a:off x="967755" y="4347097"/>
            <a:ext cx="3554412" cy="1660261"/>
            <a:chOff x="967755" y="4347097"/>
            <a:chExt cx="3554412" cy="1660261"/>
          </a:xfrm>
        </p:grpSpPr>
        <p:pic>
          <p:nvPicPr>
            <p:cNvPr id="5" name="图片 4"/>
            <p:cNvPicPr>
              <a:picLocks noChangeAspect="1"/>
            </p:cNvPicPr>
            <p:nvPr/>
          </p:nvPicPr>
          <p:blipFill>
            <a:blip r:embed="rId11"/>
            <a:stretch>
              <a:fillRect/>
            </a:stretch>
          </p:blipFill>
          <p:spPr>
            <a:xfrm>
              <a:off x="967755" y="4347097"/>
              <a:ext cx="3554412" cy="1321979"/>
            </a:xfrm>
            <a:prstGeom prst="rect">
              <a:avLst/>
            </a:prstGeom>
          </p:spPr>
        </p:pic>
        <p:sp>
          <p:nvSpPr>
            <p:cNvPr id="6" name="文本框 5"/>
            <p:cNvSpPr txBox="1"/>
            <p:nvPr/>
          </p:nvSpPr>
          <p:spPr>
            <a:xfrm>
              <a:off x="1347344" y="5699581"/>
              <a:ext cx="2545249" cy="307777"/>
            </a:xfrm>
            <a:prstGeom prst="rect">
              <a:avLst/>
            </a:prstGeom>
            <a:noFill/>
          </p:spPr>
          <p:txBody>
            <a:bodyPr wrap="none" rtlCol="0">
              <a:spAutoFit/>
            </a:bodyPr>
            <a:lstStyle/>
            <a:p>
              <a:r>
                <a:rPr lang="en-US" altLang="zh-CN" sz="1400" dirty="0"/>
                <a:t>Use a pad as a second screen </a:t>
              </a:r>
              <a:r>
                <a:rPr lang="en-US" altLang="zh-CN" sz="1400" dirty="0">
                  <a:solidFill>
                    <a:srgbClr val="00B0F0"/>
                  </a:solidFill>
                </a:rPr>
                <a:t>[3]</a:t>
              </a:r>
              <a:endParaRPr lang="zh-CN" altLang="en-US" sz="1400" dirty="0">
                <a:solidFill>
                  <a:srgbClr val="00B0F0"/>
                </a:solidFill>
              </a:endParaRPr>
            </a:p>
          </p:txBody>
        </p:sp>
        <p:cxnSp>
          <p:nvCxnSpPr>
            <p:cNvPr id="38" name="直接箭头连接符 37"/>
            <p:cNvCxnSpPr/>
            <p:nvPr/>
          </p:nvCxnSpPr>
          <p:spPr>
            <a:xfrm flipH="1">
              <a:off x="2107023" y="4909796"/>
              <a:ext cx="495681" cy="198187"/>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45" name="文本框 44"/>
          <p:cNvSpPr txBox="1"/>
          <p:nvPr/>
        </p:nvSpPr>
        <p:spPr>
          <a:xfrm>
            <a:off x="5274258" y="6191706"/>
            <a:ext cx="6735626" cy="338554"/>
          </a:xfrm>
          <a:prstGeom prst="rect">
            <a:avLst/>
          </a:prstGeom>
          <a:noFill/>
        </p:spPr>
        <p:txBody>
          <a:bodyPr wrap="none" rtlCol="0">
            <a:spAutoFit/>
          </a:bodyPr>
          <a:lstStyle/>
          <a:p>
            <a:r>
              <a:rPr lang="en-US" altLang="zh-CN" sz="1600" dirty="0">
                <a:solidFill>
                  <a:srgbClr val="FF0000"/>
                </a:solidFill>
              </a:rPr>
              <a:t>Challenge</a:t>
            </a:r>
            <a:r>
              <a:rPr lang="en-US" altLang="zh-CN" sz="1600" dirty="0"/>
              <a:t>: </a:t>
            </a:r>
            <a:r>
              <a:rPr lang="en-US" altLang="zh-CN" sz="1400" dirty="0"/>
              <a:t>low latency, packet loss by interference, high quality, low power consumption</a:t>
            </a:r>
            <a:endParaRPr lang="zh-CN" altLang="en-US" sz="1600" dirty="0"/>
          </a:p>
        </p:txBody>
      </p:sp>
      <p:grpSp>
        <p:nvGrpSpPr>
          <p:cNvPr id="47" name="组合 46"/>
          <p:cNvGrpSpPr/>
          <p:nvPr/>
        </p:nvGrpSpPr>
        <p:grpSpPr>
          <a:xfrm>
            <a:off x="5184962" y="4141253"/>
            <a:ext cx="3465248" cy="1896117"/>
            <a:chOff x="5184962" y="4141253"/>
            <a:chExt cx="3465248" cy="1896117"/>
          </a:xfrm>
        </p:grpSpPr>
        <p:pic>
          <p:nvPicPr>
            <p:cNvPr id="10" name="图片 9"/>
            <p:cNvPicPr>
              <a:picLocks noChangeAspect="1"/>
            </p:cNvPicPr>
            <p:nvPr/>
          </p:nvPicPr>
          <p:blipFill>
            <a:blip r:embed="rId12"/>
            <a:stretch>
              <a:fillRect/>
            </a:stretch>
          </p:blipFill>
          <p:spPr>
            <a:xfrm>
              <a:off x="5256180" y="4141253"/>
              <a:ext cx="2403136" cy="1527823"/>
            </a:xfrm>
            <a:prstGeom prst="rect">
              <a:avLst/>
            </a:prstGeom>
          </p:spPr>
        </p:pic>
        <p:sp>
          <p:nvSpPr>
            <p:cNvPr id="12" name="文本框 11"/>
            <p:cNvSpPr txBox="1"/>
            <p:nvPr/>
          </p:nvSpPr>
          <p:spPr>
            <a:xfrm>
              <a:off x="5184962" y="5729593"/>
              <a:ext cx="2972930" cy="307777"/>
            </a:xfrm>
            <a:prstGeom prst="rect">
              <a:avLst/>
            </a:prstGeom>
            <a:noFill/>
          </p:spPr>
          <p:txBody>
            <a:bodyPr wrap="none" rtlCol="0">
              <a:spAutoFit/>
            </a:bodyPr>
            <a:lstStyle/>
            <a:p>
              <a:r>
                <a:rPr lang="en-US" altLang="zh-CN" sz="1400" dirty="0"/>
                <a:t>See computer screen on XR glasses </a:t>
              </a:r>
              <a:r>
                <a:rPr lang="en-US" altLang="zh-CN" sz="1400" dirty="0">
                  <a:solidFill>
                    <a:srgbClr val="00B0F0"/>
                  </a:solidFill>
                </a:rPr>
                <a:t>[4]</a:t>
              </a:r>
              <a:endParaRPr lang="zh-CN" altLang="en-US" sz="1400" dirty="0">
                <a:solidFill>
                  <a:srgbClr val="00B0F0"/>
                </a:solidFill>
              </a:endParaRPr>
            </a:p>
          </p:txBody>
        </p:sp>
        <p:cxnSp>
          <p:nvCxnSpPr>
            <p:cNvPr id="32" name="直接箭头连接符 31"/>
            <p:cNvCxnSpPr/>
            <p:nvPr/>
          </p:nvCxnSpPr>
          <p:spPr>
            <a:xfrm flipV="1">
              <a:off x="6985861" y="5353362"/>
              <a:ext cx="746786" cy="15898"/>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46" name="图片 45"/>
            <p:cNvPicPr>
              <a:picLocks noChangeAspect="1"/>
            </p:cNvPicPr>
            <p:nvPr/>
          </p:nvPicPr>
          <p:blipFill>
            <a:blip r:embed="rId13"/>
            <a:stretch>
              <a:fillRect/>
            </a:stretch>
          </p:blipFill>
          <p:spPr>
            <a:xfrm>
              <a:off x="7750750" y="5155810"/>
              <a:ext cx="899460" cy="435731"/>
            </a:xfrm>
            <a:prstGeom prst="rect">
              <a:avLst/>
            </a:prstGeom>
          </p:spPr>
        </p:pic>
      </p:grpSp>
    </p:spTree>
    <p:extLst>
      <p:ext uri="{BB962C8B-B14F-4D97-AF65-F5344CB8AC3E}">
        <p14:creationId xmlns:p14="http://schemas.microsoft.com/office/powerpoint/2010/main" val="7027504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CA" altLang="zh-CN" sz="4000" dirty="0"/>
              <a:t>On implementation cost and commercialization</a:t>
            </a:r>
            <a:endParaRPr lang="zh-CN" altLang="en-US" sz="4000" dirty="0"/>
          </a:p>
        </p:txBody>
      </p:sp>
      <p:sp>
        <p:nvSpPr>
          <p:cNvPr id="3" name="内容占位符 2"/>
          <p:cNvSpPr>
            <a:spLocks noGrp="1"/>
          </p:cNvSpPr>
          <p:nvPr>
            <p:ph idx="1"/>
          </p:nvPr>
        </p:nvSpPr>
        <p:spPr>
          <a:xfrm>
            <a:off x="838199" y="1487480"/>
            <a:ext cx="10006414" cy="3157976"/>
          </a:xfrm>
        </p:spPr>
        <p:txBody>
          <a:bodyPr>
            <a:normAutofit lnSpcReduction="10000"/>
          </a:bodyPr>
          <a:lstStyle/>
          <a:p>
            <a:r>
              <a:rPr lang="en-US" altLang="zh-CN" sz="1800" dirty="0"/>
              <a:t>Modern mobile video applications which provide premium class experience to the user are </a:t>
            </a:r>
            <a:r>
              <a:rPr lang="en-US" altLang="zh-CN" sz="1800" dirty="0">
                <a:solidFill>
                  <a:srgbClr val="FF0000"/>
                </a:solidFill>
              </a:rPr>
              <a:t>4K 60+fps</a:t>
            </a:r>
          </a:p>
          <a:p>
            <a:pPr lvl="1"/>
            <a:r>
              <a:rPr lang="en-US" altLang="zh-CN" sz="1400" dirty="0"/>
              <a:t>4K@60fps video recording &amp; playback is common for high-end smartphones nowadays, and is going up to 8K</a:t>
            </a:r>
          </a:p>
          <a:p>
            <a:pPr lvl="1"/>
            <a:r>
              <a:rPr lang="en-US" altLang="zh-CN" sz="1400" dirty="0"/>
              <a:t>Mobile devices have higher resolution screen with the advances of display technology</a:t>
            </a:r>
          </a:p>
          <a:p>
            <a:r>
              <a:rPr lang="en-US" altLang="zh-CN" sz="1800" dirty="0"/>
              <a:t>Mobile devices are sensitive to power consumption and chip area size.</a:t>
            </a:r>
          </a:p>
          <a:p>
            <a:pPr lvl="1"/>
            <a:r>
              <a:rPr lang="en-US" altLang="zh-CN" sz="1400" dirty="0"/>
              <a:t>As was estimated by Hisilicon codec development team, if encoding time is same as HEVC and complexity constrained to operate on middle class Smartphone in real time the VVC encoder would provide around 20-30% bits saving, but hardware area needed for encoder may increase by three times.</a:t>
            </a:r>
          </a:p>
          <a:p>
            <a:pPr lvl="1"/>
            <a:r>
              <a:rPr lang="en-US" altLang="zh-CN" sz="1400" dirty="0"/>
              <a:t>This tradeoff may limit the use of VVC for low delay applications and for devices with limited power capabilities (e.g., smartphone). If a new coding standard provides a similar trade-off, this concern will remain.</a:t>
            </a:r>
          </a:p>
          <a:p>
            <a:r>
              <a:rPr lang="en-US" sz="2100" dirty="0"/>
              <a:t>It is recommended </a:t>
            </a:r>
            <a:r>
              <a:rPr lang="en-US" sz="2100" b="1" i="1" dirty="0"/>
              <a:t>during exploring and developing</a:t>
            </a:r>
            <a:r>
              <a:rPr lang="en-US" sz="2100" dirty="0"/>
              <a:t> video coding standard to more carefully consider the trade-off between coding efficiency, implementation cost and encoding complexity, in the context of low delay coding application scenarios.</a:t>
            </a:r>
            <a:endParaRPr lang="en-DE" sz="2100" dirty="0"/>
          </a:p>
        </p:txBody>
      </p:sp>
      <p:grpSp>
        <p:nvGrpSpPr>
          <p:cNvPr id="23" name="组合 22"/>
          <p:cNvGrpSpPr/>
          <p:nvPr/>
        </p:nvGrpSpPr>
        <p:grpSpPr>
          <a:xfrm>
            <a:off x="2452643" y="4832277"/>
            <a:ext cx="7212651" cy="1719427"/>
            <a:chOff x="2452643" y="4832277"/>
            <a:chExt cx="7212651" cy="1719427"/>
          </a:xfrm>
        </p:grpSpPr>
        <p:sp>
          <p:nvSpPr>
            <p:cNvPr id="7" name="文本框 6"/>
            <p:cNvSpPr txBox="1"/>
            <p:nvPr/>
          </p:nvSpPr>
          <p:spPr>
            <a:xfrm>
              <a:off x="2500399" y="6090036"/>
              <a:ext cx="950901" cy="461665"/>
            </a:xfrm>
            <a:prstGeom prst="rect">
              <a:avLst/>
            </a:prstGeom>
            <a:noFill/>
          </p:spPr>
          <p:txBody>
            <a:bodyPr wrap="none" rtlCol="0">
              <a:spAutoFit/>
            </a:bodyPr>
            <a:lstStyle/>
            <a:p>
              <a:pPr algn="ctr"/>
              <a:r>
                <a:rPr lang="en-US" altLang="zh-CN" sz="1200" dirty="0"/>
                <a:t>Mate X5</a:t>
              </a:r>
            </a:p>
            <a:p>
              <a:pPr algn="ctr"/>
              <a:r>
                <a:rPr lang="en-US" altLang="zh-CN" sz="1200" dirty="0"/>
                <a:t>2224 x 2496</a:t>
              </a:r>
              <a:endParaRPr lang="zh-CN" altLang="en-US" sz="1200" dirty="0"/>
            </a:p>
          </p:txBody>
        </p:sp>
        <p:pic>
          <p:nvPicPr>
            <p:cNvPr id="8" name="图片 7"/>
            <p:cNvPicPr>
              <a:picLocks noChangeAspect="1"/>
            </p:cNvPicPr>
            <p:nvPr/>
          </p:nvPicPr>
          <p:blipFill>
            <a:blip r:embed="rId2"/>
            <a:stretch>
              <a:fillRect/>
            </a:stretch>
          </p:blipFill>
          <p:spPr>
            <a:xfrm>
              <a:off x="2452643" y="4832277"/>
              <a:ext cx="1187001" cy="1070939"/>
            </a:xfrm>
            <a:prstGeom prst="rect">
              <a:avLst/>
            </a:prstGeom>
          </p:spPr>
        </p:pic>
        <p:sp>
          <p:nvSpPr>
            <p:cNvPr id="12" name="文本框 11"/>
            <p:cNvSpPr txBox="1"/>
            <p:nvPr/>
          </p:nvSpPr>
          <p:spPr>
            <a:xfrm>
              <a:off x="4311825" y="6090037"/>
              <a:ext cx="993284" cy="461665"/>
            </a:xfrm>
            <a:prstGeom prst="rect">
              <a:avLst/>
            </a:prstGeom>
            <a:noFill/>
          </p:spPr>
          <p:txBody>
            <a:bodyPr wrap="none" rtlCol="0">
              <a:spAutoFit/>
            </a:bodyPr>
            <a:lstStyle>
              <a:defPPr>
                <a:defRPr lang="en-US"/>
              </a:defPPr>
              <a:lvl1pPr algn="ctr">
                <a:defRPr sz="1200"/>
              </a:lvl1pPr>
            </a:lstStyle>
            <a:p>
              <a:r>
                <a:rPr lang="en-US" altLang="zh-CN" dirty="0" err="1"/>
                <a:t>MatePad</a:t>
              </a:r>
              <a:r>
                <a:rPr lang="en-US" altLang="zh-CN" dirty="0"/>
                <a:t> Pro</a:t>
              </a:r>
            </a:p>
            <a:p>
              <a:r>
                <a:rPr lang="en-US" altLang="zh-CN" dirty="0"/>
                <a:t> 2880 x 1920</a:t>
              </a:r>
              <a:endParaRPr lang="zh-CN" altLang="en-US" dirty="0"/>
            </a:p>
          </p:txBody>
        </p:sp>
        <p:pic>
          <p:nvPicPr>
            <p:cNvPr id="11" name="图片 10"/>
            <p:cNvPicPr>
              <a:picLocks noChangeAspect="1"/>
            </p:cNvPicPr>
            <p:nvPr/>
          </p:nvPicPr>
          <p:blipFill>
            <a:blip r:embed="rId3"/>
            <a:stretch>
              <a:fillRect/>
            </a:stretch>
          </p:blipFill>
          <p:spPr>
            <a:xfrm>
              <a:off x="5802353" y="4832277"/>
              <a:ext cx="2005527" cy="1257762"/>
            </a:xfrm>
            <a:prstGeom prst="rect">
              <a:avLst/>
            </a:prstGeom>
          </p:spPr>
        </p:pic>
        <p:sp>
          <p:nvSpPr>
            <p:cNvPr id="14" name="文本框 13"/>
            <p:cNvSpPr txBox="1"/>
            <p:nvPr/>
          </p:nvSpPr>
          <p:spPr>
            <a:xfrm>
              <a:off x="6098124" y="6090039"/>
              <a:ext cx="1591206" cy="461665"/>
            </a:xfrm>
            <a:prstGeom prst="rect">
              <a:avLst/>
            </a:prstGeom>
            <a:noFill/>
          </p:spPr>
          <p:txBody>
            <a:bodyPr wrap="none" rtlCol="0">
              <a:spAutoFit/>
            </a:bodyPr>
            <a:lstStyle>
              <a:defPPr>
                <a:defRPr lang="en-US"/>
              </a:defPPr>
              <a:lvl1pPr algn="ctr">
                <a:defRPr sz="1200"/>
              </a:lvl1pPr>
            </a:lstStyle>
            <a:p>
              <a:r>
                <a:rPr lang="en-US" altLang="zh-CN" dirty="0"/>
                <a:t>MacBook Pro (16 inch)</a:t>
              </a:r>
            </a:p>
            <a:p>
              <a:r>
                <a:rPr lang="en-US" altLang="zh-CN" dirty="0"/>
                <a:t>3456 x 2234</a:t>
              </a:r>
              <a:endParaRPr lang="zh-CN" altLang="en-US" dirty="0"/>
            </a:p>
          </p:txBody>
        </p:sp>
        <p:sp>
          <p:nvSpPr>
            <p:cNvPr id="15" name="矩形 14"/>
            <p:cNvSpPr/>
            <p:nvPr/>
          </p:nvSpPr>
          <p:spPr>
            <a:xfrm>
              <a:off x="8197841" y="6090036"/>
              <a:ext cx="1467453" cy="461665"/>
            </a:xfrm>
            <a:prstGeom prst="rect">
              <a:avLst/>
            </a:prstGeom>
            <a:noFill/>
          </p:spPr>
          <p:txBody>
            <a:bodyPr wrap="none" rtlCol="0">
              <a:spAutoFit/>
            </a:bodyPr>
            <a:lstStyle/>
            <a:p>
              <a:pPr algn="ctr"/>
              <a:r>
                <a:rPr lang="en-US" altLang="zh-CN" sz="1200" dirty="0"/>
                <a:t>Apple Vision Pro</a:t>
              </a:r>
            </a:p>
            <a:p>
              <a:pPr algn="ctr"/>
              <a:r>
                <a:rPr lang="en-US" altLang="zh-CN" sz="1200" dirty="0"/>
                <a:t>3660×3200 per eye</a:t>
              </a:r>
              <a:endParaRPr lang="zh-CN" altLang="en-US" sz="1200" dirty="0"/>
            </a:p>
          </p:txBody>
        </p:sp>
        <p:pic>
          <p:nvPicPr>
            <p:cNvPr id="19" name="图片 18"/>
            <p:cNvPicPr>
              <a:picLocks noChangeAspect="1"/>
            </p:cNvPicPr>
            <p:nvPr/>
          </p:nvPicPr>
          <p:blipFill>
            <a:blip r:embed="rId4"/>
            <a:stretch>
              <a:fillRect/>
            </a:stretch>
          </p:blipFill>
          <p:spPr>
            <a:xfrm>
              <a:off x="4035713" y="4837749"/>
              <a:ext cx="1515330" cy="1065467"/>
            </a:xfrm>
            <a:prstGeom prst="rect">
              <a:avLst/>
            </a:prstGeom>
          </p:spPr>
        </p:pic>
        <p:pic>
          <p:nvPicPr>
            <p:cNvPr id="22" name="图片 21"/>
            <p:cNvPicPr>
              <a:picLocks noChangeAspect="1"/>
            </p:cNvPicPr>
            <p:nvPr/>
          </p:nvPicPr>
          <p:blipFill>
            <a:blip r:embed="rId5"/>
            <a:stretch>
              <a:fillRect/>
            </a:stretch>
          </p:blipFill>
          <p:spPr>
            <a:xfrm>
              <a:off x="8197841" y="5153114"/>
              <a:ext cx="1213230" cy="587732"/>
            </a:xfrm>
            <a:prstGeom prst="rect">
              <a:avLst/>
            </a:prstGeom>
          </p:spPr>
        </p:pic>
      </p:grpSp>
    </p:spTree>
    <p:extLst>
      <p:ext uri="{BB962C8B-B14F-4D97-AF65-F5344CB8AC3E}">
        <p14:creationId xmlns:p14="http://schemas.microsoft.com/office/powerpoint/2010/main" val="32575857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265CB4-A0C3-49B0-834B-059747B0A21C}"/>
              </a:ext>
            </a:extLst>
          </p:cNvPr>
          <p:cNvSpPr>
            <a:spLocks noGrp="1"/>
          </p:cNvSpPr>
          <p:nvPr>
            <p:ph type="title"/>
          </p:nvPr>
        </p:nvSpPr>
        <p:spPr/>
        <p:txBody>
          <a:bodyPr/>
          <a:lstStyle/>
          <a:p>
            <a:r>
              <a:rPr lang="en-US" dirty="0"/>
              <a:t>Reality vs Expectation</a:t>
            </a:r>
            <a:endParaRPr lang="en-DE" dirty="0"/>
          </a:p>
        </p:txBody>
      </p:sp>
      <p:pic>
        <p:nvPicPr>
          <p:cNvPr id="10" name="Picture 9">
            <a:extLst>
              <a:ext uri="{FF2B5EF4-FFF2-40B4-BE49-F238E27FC236}">
                <a16:creationId xmlns:a16="http://schemas.microsoft.com/office/drawing/2014/main" id="{4679C9E8-B752-47A9-8EC3-810C58C8C98D}"/>
              </a:ext>
            </a:extLst>
          </p:cNvPr>
          <p:cNvPicPr>
            <a:picLocks noChangeAspect="1"/>
          </p:cNvPicPr>
          <p:nvPr/>
        </p:nvPicPr>
        <p:blipFill>
          <a:blip r:embed="rId2"/>
          <a:stretch>
            <a:fillRect/>
          </a:stretch>
        </p:blipFill>
        <p:spPr>
          <a:xfrm>
            <a:off x="652195" y="1350756"/>
            <a:ext cx="4118213" cy="4156487"/>
          </a:xfrm>
          <a:prstGeom prst="rect">
            <a:avLst/>
          </a:prstGeom>
        </p:spPr>
      </p:pic>
      <p:pic>
        <p:nvPicPr>
          <p:cNvPr id="11" name="Picture 10">
            <a:extLst>
              <a:ext uri="{FF2B5EF4-FFF2-40B4-BE49-F238E27FC236}">
                <a16:creationId xmlns:a16="http://schemas.microsoft.com/office/drawing/2014/main" id="{A919B923-2DFE-4231-9E57-5984F9200E6A}"/>
              </a:ext>
            </a:extLst>
          </p:cNvPr>
          <p:cNvPicPr>
            <a:picLocks noChangeAspect="1"/>
          </p:cNvPicPr>
          <p:nvPr/>
        </p:nvPicPr>
        <p:blipFill>
          <a:blip r:embed="rId3"/>
          <a:stretch>
            <a:fillRect/>
          </a:stretch>
        </p:blipFill>
        <p:spPr>
          <a:xfrm>
            <a:off x="652195" y="5507244"/>
            <a:ext cx="3695518" cy="955738"/>
          </a:xfrm>
          <a:prstGeom prst="rect">
            <a:avLst/>
          </a:prstGeom>
        </p:spPr>
      </p:pic>
      <p:pic>
        <p:nvPicPr>
          <p:cNvPr id="12" name="Picture 11">
            <a:extLst>
              <a:ext uri="{FF2B5EF4-FFF2-40B4-BE49-F238E27FC236}">
                <a16:creationId xmlns:a16="http://schemas.microsoft.com/office/drawing/2014/main" id="{471C032B-D505-4862-9ABE-CE6A4665D2FF}"/>
              </a:ext>
            </a:extLst>
          </p:cNvPr>
          <p:cNvPicPr>
            <a:picLocks noChangeAspect="1"/>
          </p:cNvPicPr>
          <p:nvPr/>
        </p:nvPicPr>
        <p:blipFill>
          <a:blip r:embed="rId4"/>
          <a:stretch>
            <a:fillRect/>
          </a:stretch>
        </p:blipFill>
        <p:spPr>
          <a:xfrm>
            <a:off x="5605712" y="1254494"/>
            <a:ext cx="2394146" cy="1337318"/>
          </a:xfrm>
          <a:prstGeom prst="rect">
            <a:avLst/>
          </a:prstGeom>
        </p:spPr>
      </p:pic>
      <p:sp>
        <p:nvSpPr>
          <p:cNvPr id="13" name="TextBox 12">
            <a:extLst>
              <a:ext uri="{FF2B5EF4-FFF2-40B4-BE49-F238E27FC236}">
                <a16:creationId xmlns:a16="http://schemas.microsoft.com/office/drawing/2014/main" id="{4ADBE725-578E-42C3-8F57-66DDFE0C1E6B}"/>
              </a:ext>
            </a:extLst>
          </p:cNvPr>
          <p:cNvSpPr txBox="1"/>
          <p:nvPr/>
        </p:nvSpPr>
        <p:spPr>
          <a:xfrm>
            <a:off x="1817227" y="4071668"/>
            <a:ext cx="2767296" cy="584775"/>
          </a:xfrm>
          <a:prstGeom prst="rect">
            <a:avLst/>
          </a:prstGeom>
          <a:noFill/>
        </p:spPr>
        <p:txBody>
          <a:bodyPr wrap="none" rtlCol="0">
            <a:spAutoFit/>
          </a:bodyPr>
          <a:lstStyle/>
          <a:p>
            <a:r>
              <a:rPr lang="en-US" sz="1600" dirty="0" err="1"/>
              <a:t>BQTerrace</a:t>
            </a:r>
            <a:r>
              <a:rPr lang="en-US" sz="1600" dirty="0"/>
              <a:t>, </a:t>
            </a:r>
            <a:r>
              <a:rPr lang="en-US" sz="1600" u="sng" dirty="0"/>
              <a:t>Low Delay Encoder </a:t>
            </a:r>
          </a:p>
          <a:p>
            <a:r>
              <a:rPr lang="en-US" sz="1600" dirty="0"/>
              <a:t>VTM: 5 days </a:t>
            </a:r>
            <a:r>
              <a:rPr lang="en-US" sz="1600" dirty="0">
                <a:sym typeface="Wingdings" panose="05000000000000000000" pitchFamily="2" charset="2"/>
              </a:rPr>
              <a:t></a:t>
            </a:r>
            <a:r>
              <a:rPr lang="en-US" sz="1600" dirty="0"/>
              <a:t> ECM: 14 days</a:t>
            </a:r>
            <a:endParaRPr lang="en-DE" sz="1600" dirty="0"/>
          </a:p>
        </p:txBody>
      </p:sp>
      <p:pic>
        <p:nvPicPr>
          <p:cNvPr id="14" name="Picture 13">
            <a:extLst>
              <a:ext uri="{FF2B5EF4-FFF2-40B4-BE49-F238E27FC236}">
                <a16:creationId xmlns:a16="http://schemas.microsoft.com/office/drawing/2014/main" id="{4738A9A7-B39C-434C-B803-DE294259589B}"/>
              </a:ext>
            </a:extLst>
          </p:cNvPr>
          <p:cNvPicPr>
            <a:picLocks noChangeAspect="1"/>
          </p:cNvPicPr>
          <p:nvPr/>
        </p:nvPicPr>
        <p:blipFill>
          <a:blip r:embed="rId5"/>
          <a:stretch>
            <a:fillRect/>
          </a:stretch>
        </p:blipFill>
        <p:spPr>
          <a:xfrm>
            <a:off x="5658944" y="2828559"/>
            <a:ext cx="1876697" cy="1468205"/>
          </a:xfrm>
          <a:prstGeom prst="rect">
            <a:avLst/>
          </a:prstGeom>
        </p:spPr>
      </p:pic>
      <p:sp>
        <p:nvSpPr>
          <p:cNvPr id="15" name="TextBox 14">
            <a:extLst>
              <a:ext uri="{FF2B5EF4-FFF2-40B4-BE49-F238E27FC236}">
                <a16:creationId xmlns:a16="http://schemas.microsoft.com/office/drawing/2014/main" id="{F2EF0347-DEC9-4B54-A084-9BBA07823B76}"/>
              </a:ext>
            </a:extLst>
          </p:cNvPr>
          <p:cNvSpPr txBox="1"/>
          <p:nvPr/>
        </p:nvSpPr>
        <p:spPr>
          <a:xfrm>
            <a:off x="10136359" y="2185860"/>
            <a:ext cx="1435778" cy="584775"/>
          </a:xfrm>
          <a:prstGeom prst="rect">
            <a:avLst/>
          </a:prstGeom>
          <a:noFill/>
        </p:spPr>
        <p:txBody>
          <a:bodyPr wrap="none" rtlCol="0">
            <a:spAutoFit/>
          </a:bodyPr>
          <a:lstStyle/>
          <a:p>
            <a:r>
              <a:rPr lang="en-US" sz="1600" dirty="0"/>
              <a:t>Ultra low delay</a:t>
            </a:r>
            <a:endParaRPr lang="en-US" sz="1600" u="sng" dirty="0"/>
          </a:p>
          <a:p>
            <a:pPr algn="ctr"/>
            <a:r>
              <a:rPr lang="en-US" sz="1600" dirty="0"/>
              <a:t>E2E 5…50 </a:t>
            </a:r>
            <a:r>
              <a:rPr lang="en-US" sz="1600" dirty="0" err="1"/>
              <a:t>ms</a:t>
            </a:r>
            <a:endParaRPr lang="en-DE" sz="1600" dirty="0"/>
          </a:p>
        </p:txBody>
      </p:sp>
      <p:sp>
        <p:nvSpPr>
          <p:cNvPr id="16" name="Rectangle 15">
            <a:extLst>
              <a:ext uri="{FF2B5EF4-FFF2-40B4-BE49-F238E27FC236}">
                <a16:creationId xmlns:a16="http://schemas.microsoft.com/office/drawing/2014/main" id="{90EE183F-62E6-4415-8B7F-5D60111B0F47}"/>
              </a:ext>
            </a:extLst>
          </p:cNvPr>
          <p:cNvSpPr/>
          <p:nvPr/>
        </p:nvSpPr>
        <p:spPr>
          <a:xfrm>
            <a:off x="8322954" y="1254494"/>
            <a:ext cx="3255570" cy="769441"/>
          </a:xfrm>
          <a:prstGeom prst="rect">
            <a:avLst/>
          </a:prstGeom>
          <a:noFill/>
          <a:ln>
            <a:noFill/>
          </a:ln>
        </p:spPr>
        <p:txBody>
          <a:bodyPr wrap="none" lIns="91440" tIns="45720" rIns="91440" bIns="45720">
            <a:spAutoFit/>
          </a:bodyPr>
          <a:lstStyle/>
          <a:p>
            <a:pPr algn="ctr"/>
            <a:r>
              <a:rPr lang="en-US" sz="4400" b="1" cap="none" spc="0" dirty="0">
                <a:ln w="13462">
                  <a:solidFill>
                    <a:schemeClr val="bg1"/>
                  </a:solidFill>
                  <a:prstDash val="solid"/>
                </a:ln>
                <a:gradFill>
                  <a:gsLst>
                    <a:gs pos="0">
                      <a:srgbClr val="FF0000"/>
                    </a:gs>
                    <a:gs pos="19000">
                      <a:schemeClr val="accent2"/>
                    </a:gs>
                    <a:gs pos="87000">
                      <a:srgbClr val="0070C0"/>
                    </a:gs>
                    <a:gs pos="60000">
                      <a:srgbClr val="00B050"/>
                    </a:gs>
                    <a:gs pos="39000">
                      <a:srgbClr val="FFFF00"/>
                    </a:gs>
                    <a:gs pos="74000">
                      <a:srgbClr val="00B0F0"/>
                    </a:gs>
                    <a:gs pos="100000">
                      <a:srgbClr val="7030A0"/>
                    </a:gs>
                  </a:gsLst>
                  <a:lin ang="5400000" scaled="1"/>
                </a:gradFill>
                <a:effectLst>
                  <a:outerShdw dist="38100" dir="2700000" algn="bl" rotWithShape="0">
                    <a:schemeClr val="accent5"/>
                  </a:outerShdw>
                </a:effectLst>
              </a:rPr>
              <a:t>Vivid </a:t>
            </a:r>
            <a:r>
              <a:rPr lang="en-US" sz="4400" b="1" cap="none" spc="0" dirty="0" err="1">
                <a:ln w="13462">
                  <a:solidFill>
                    <a:schemeClr val="bg1"/>
                  </a:solidFill>
                  <a:prstDash val="solid"/>
                </a:ln>
                <a:gradFill>
                  <a:gsLst>
                    <a:gs pos="0">
                      <a:srgbClr val="FF0000"/>
                    </a:gs>
                    <a:gs pos="19000">
                      <a:schemeClr val="accent2"/>
                    </a:gs>
                    <a:gs pos="87000">
                      <a:srgbClr val="0070C0"/>
                    </a:gs>
                    <a:gs pos="60000">
                      <a:srgbClr val="00B050"/>
                    </a:gs>
                    <a:gs pos="39000">
                      <a:srgbClr val="FFFF00"/>
                    </a:gs>
                    <a:gs pos="74000">
                      <a:srgbClr val="00B0F0"/>
                    </a:gs>
                    <a:gs pos="100000">
                      <a:srgbClr val="7030A0"/>
                    </a:gs>
                  </a:gsLst>
                  <a:lin ang="5400000" scaled="1"/>
                </a:gradFill>
                <a:effectLst>
                  <a:outerShdw dist="38100" dir="2700000" algn="bl" rotWithShape="0">
                    <a:schemeClr val="accent5"/>
                  </a:outerShdw>
                </a:effectLst>
              </a:rPr>
              <a:t>Colours</a:t>
            </a:r>
            <a:endParaRPr lang="en-US" sz="4400" b="1" cap="none" spc="0" dirty="0">
              <a:ln w="13462">
                <a:solidFill>
                  <a:schemeClr val="bg1"/>
                </a:solidFill>
                <a:prstDash val="solid"/>
              </a:ln>
              <a:gradFill>
                <a:gsLst>
                  <a:gs pos="0">
                    <a:srgbClr val="FF0000"/>
                  </a:gs>
                  <a:gs pos="19000">
                    <a:schemeClr val="accent2"/>
                  </a:gs>
                  <a:gs pos="87000">
                    <a:srgbClr val="0070C0"/>
                  </a:gs>
                  <a:gs pos="60000">
                    <a:srgbClr val="00B050"/>
                  </a:gs>
                  <a:gs pos="39000">
                    <a:srgbClr val="FFFF00"/>
                  </a:gs>
                  <a:gs pos="74000">
                    <a:srgbClr val="00B0F0"/>
                  </a:gs>
                  <a:gs pos="100000">
                    <a:srgbClr val="7030A0"/>
                  </a:gs>
                </a:gsLst>
                <a:lin ang="5400000" scaled="1"/>
              </a:gradFill>
              <a:effectLst>
                <a:outerShdw dist="38100" dir="2700000" algn="bl" rotWithShape="0">
                  <a:schemeClr val="accent5"/>
                </a:outerShdw>
              </a:effectLst>
            </a:endParaRPr>
          </a:p>
        </p:txBody>
      </p:sp>
      <p:sp>
        <p:nvSpPr>
          <p:cNvPr id="17" name="Rectangle 16">
            <a:extLst>
              <a:ext uri="{FF2B5EF4-FFF2-40B4-BE49-F238E27FC236}">
                <a16:creationId xmlns:a16="http://schemas.microsoft.com/office/drawing/2014/main" id="{98D6457B-3F34-4B5E-A268-0E0A8E67100D}"/>
              </a:ext>
            </a:extLst>
          </p:cNvPr>
          <p:cNvSpPr/>
          <p:nvPr/>
        </p:nvSpPr>
        <p:spPr>
          <a:xfrm>
            <a:off x="8396451" y="2978997"/>
            <a:ext cx="2950488" cy="769441"/>
          </a:xfrm>
          <a:prstGeom prst="rect">
            <a:avLst/>
          </a:prstGeom>
          <a:noFill/>
          <a:ln>
            <a:noFill/>
          </a:ln>
        </p:spPr>
        <p:txBody>
          <a:bodyPr wrap="none" lIns="91440" tIns="45720" rIns="91440" bIns="45720">
            <a:spAutoFit/>
          </a:bodyPr>
          <a:lstStyle/>
          <a:p>
            <a:pPr algn="ctr"/>
            <a:r>
              <a:rPr lang="en-US" sz="4400" b="1" cap="none" spc="0" dirty="0">
                <a:ln w="13462">
                  <a:solidFill>
                    <a:schemeClr val="bg1"/>
                  </a:solidFill>
                  <a:prstDash val="solid"/>
                </a:ln>
                <a:solidFill>
                  <a:srgbClr val="C00000"/>
                </a:solidFill>
                <a:effectLst>
                  <a:outerShdw dist="38100" dir="2700000" algn="bl" rotWithShape="0">
                    <a:schemeClr val="accent5"/>
                  </a:outerShdw>
                </a:effectLst>
              </a:rPr>
              <a:t>Fast motion</a:t>
            </a:r>
          </a:p>
        </p:txBody>
      </p:sp>
      <p:pic>
        <p:nvPicPr>
          <p:cNvPr id="18" name="Picture 17">
            <a:extLst>
              <a:ext uri="{FF2B5EF4-FFF2-40B4-BE49-F238E27FC236}">
                <a16:creationId xmlns:a16="http://schemas.microsoft.com/office/drawing/2014/main" id="{EC2DE4C3-7954-4A81-BF97-4E958E2FE64E}"/>
              </a:ext>
            </a:extLst>
          </p:cNvPr>
          <p:cNvPicPr>
            <a:picLocks noChangeAspect="1"/>
          </p:cNvPicPr>
          <p:nvPr/>
        </p:nvPicPr>
        <p:blipFill>
          <a:blip r:embed="rId6"/>
          <a:stretch>
            <a:fillRect/>
          </a:stretch>
        </p:blipFill>
        <p:spPr>
          <a:xfrm>
            <a:off x="5605712" y="4856911"/>
            <a:ext cx="2394146" cy="1693250"/>
          </a:xfrm>
          <a:prstGeom prst="rect">
            <a:avLst/>
          </a:prstGeom>
        </p:spPr>
      </p:pic>
      <p:sp>
        <p:nvSpPr>
          <p:cNvPr id="19" name="Rectangle 18">
            <a:extLst>
              <a:ext uri="{FF2B5EF4-FFF2-40B4-BE49-F238E27FC236}">
                <a16:creationId xmlns:a16="http://schemas.microsoft.com/office/drawing/2014/main" id="{8515D2FD-A2F4-4055-948F-8CFD8DF52F7B}"/>
              </a:ext>
            </a:extLst>
          </p:cNvPr>
          <p:cNvSpPr/>
          <p:nvPr/>
        </p:nvSpPr>
        <p:spPr>
          <a:xfrm>
            <a:off x="8331884" y="5523448"/>
            <a:ext cx="1447832" cy="923330"/>
          </a:xfrm>
          <a:prstGeom prst="rect">
            <a:avLst/>
          </a:prstGeom>
          <a:solidFill>
            <a:schemeClr val="tx1"/>
          </a:solidFill>
          <a:ln>
            <a:noFill/>
          </a:ln>
        </p:spPr>
        <p:txBody>
          <a:bodyPr wrap="none" lIns="91440" tIns="45720" rIns="91440" bIns="45720">
            <a:spAutoFit/>
          </a:bodyPr>
          <a:lstStyle/>
          <a:p>
            <a:pPr algn="ctr"/>
            <a:r>
              <a:rPr lang="en-US" sz="5400" b="1" cap="none" spc="0" dirty="0">
                <a:ln w="13462">
                  <a:solidFill>
                    <a:schemeClr val="bg1"/>
                  </a:solidFill>
                  <a:prstDash val="solid"/>
                </a:ln>
                <a:gradFill>
                  <a:gsLst>
                    <a:gs pos="0">
                      <a:srgbClr val="FFFF00"/>
                    </a:gs>
                    <a:gs pos="100000">
                      <a:schemeClr val="accent2">
                        <a:lumMod val="75000"/>
                      </a:schemeClr>
                    </a:gs>
                  </a:gsLst>
                  <a:lin ang="5400000" scaled="1"/>
                </a:gradFill>
                <a:effectLst>
                  <a:outerShdw dist="38100" dir="2700000" algn="bl" rotWithShape="0">
                    <a:schemeClr val="accent5"/>
                  </a:outerShdw>
                </a:effectLst>
              </a:rPr>
              <a:t>HDR</a:t>
            </a:r>
          </a:p>
        </p:txBody>
      </p:sp>
      <p:sp>
        <p:nvSpPr>
          <p:cNvPr id="20" name="Rectangle 19">
            <a:extLst>
              <a:ext uri="{FF2B5EF4-FFF2-40B4-BE49-F238E27FC236}">
                <a16:creationId xmlns:a16="http://schemas.microsoft.com/office/drawing/2014/main" id="{10BC27DE-E346-468B-A550-45DA89A7DFEA}"/>
              </a:ext>
            </a:extLst>
          </p:cNvPr>
          <p:cNvSpPr/>
          <p:nvPr/>
        </p:nvSpPr>
        <p:spPr>
          <a:xfrm>
            <a:off x="8865683" y="2072354"/>
            <a:ext cx="914033" cy="923330"/>
          </a:xfrm>
          <a:prstGeom prst="rect">
            <a:avLst/>
          </a:prstGeom>
          <a:solidFill>
            <a:srgbClr val="FF0000"/>
          </a:solidFill>
          <a:ln>
            <a:noFill/>
          </a:ln>
        </p:spPr>
        <p:txBody>
          <a:bodyPr wrap="none" lIns="91440" tIns="45720" rIns="91440" bIns="45720">
            <a:spAutoFit/>
          </a:bodyPr>
          <a:lstStyle/>
          <a:p>
            <a:pPr algn="ctr"/>
            <a:r>
              <a:rPr lang="en-US" sz="5400" b="1" cap="none" spc="0" dirty="0">
                <a:ln w="13462">
                  <a:solidFill>
                    <a:schemeClr val="bg1"/>
                  </a:solidFill>
                  <a:prstDash val="solid"/>
                </a:ln>
                <a:gradFill>
                  <a:gsLst>
                    <a:gs pos="0">
                      <a:srgbClr val="FFFF00"/>
                    </a:gs>
                    <a:gs pos="100000">
                      <a:schemeClr val="accent2">
                        <a:lumMod val="75000"/>
                      </a:schemeClr>
                    </a:gs>
                  </a:gsLst>
                  <a:lin ang="5400000" scaled="1"/>
                </a:gradFill>
                <a:effectLst>
                  <a:outerShdw dist="38100" dir="2700000" algn="bl" rotWithShape="0">
                    <a:schemeClr val="accent5"/>
                  </a:outerShdw>
                </a:effectLst>
              </a:rPr>
              <a:t>8K</a:t>
            </a:r>
          </a:p>
        </p:txBody>
      </p:sp>
      <p:pic>
        <p:nvPicPr>
          <p:cNvPr id="21" name="Picture 20">
            <a:extLst>
              <a:ext uri="{FF2B5EF4-FFF2-40B4-BE49-F238E27FC236}">
                <a16:creationId xmlns:a16="http://schemas.microsoft.com/office/drawing/2014/main" id="{5A9BCF7B-3F2D-44A8-9200-2D8688F3B9D4}"/>
              </a:ext>
            </a:extLst>
          </p:cNvPr>
          <p:cNvPicPr>
            <a:picLocks noChangeAspect="1"/>
          </p:cNvPicPr>
          <p:nvPr/>
        </p:nvPicPr>
        <p:blipFill>
          <a:blip r:embed="rId7"/>
          <a:stretch>
            <a:fillRect/>
          </a:stretch>
        </p:blipFill>
        <p:spPr>
          <a:xfrm>
            <a:off x="10093679" y="3948221"/>
            <a:ext cx="1766511" cy="2476524"/>
          </a:xfrm>
          <a:prstGeom prst="rect">
            <a:avLst/>
          </a:prstGeom>
        </p:spPr>
      </p:pic>
      <p:sp>
        <p:nvSpPr>
          <p:cNvPr id="22" name="Rectangle 21">
            <a:extLst>
              <a:ext uri="{FF2B5EF4-FFF2-40B4-BE49-F238E27FC236}">
                <a16:creationId xmlns:a16="http://schemas.microsoft.com/office/drawing/2014/main" id="{AAD79E1E-D93A-46E2-9A71-D9CB194648EE}"/>
              </a:ext>
            </a:extLst>
          </p:cNvPr>
          <p:cNvSpPr/>
          <p:nvPr/>
        </p:nvSpPr>
        <p:spPr>
          <a:xfrm>
            <a:off x="7778570" y="3684389"/>
            <a:ext cx="2219647" cy="1446550"/>
          </a:xfrm>
          <a:prstGeom prst="rect">
            <a:avLst/>
          </a:prstGeom>
          <a:noFill/>
          <a:ln>
            <a:noFill/>
          </a:ln>
        </p:spPr>
        <p:txBody>
          <a:bodyPr wrap="none" lIns="91440" tIns="45720" rIns="91440" bIns="45720">
            <a:spAutoFit/>
          </a:bodyPr>
          <a:lstStyle/>
          <a:p>
            <a:pPr algn="ctr"/>
            <a:r>
              <a:rPr lang="en-US" sz="4400" b="1" cap="none" spc="0" dirty="0">
                <a:ln w="13462">
                  <a:solidFill>
                    <a:schemeClr val="bg1"/>
                  </a:solidFill>
                  <a:prstDash val="solid"/>
                </a:ln>
                <a:solidFill>
                  <a:srgbClr val="0070C0"/>
                </a:solidFill>
                <a:effectLst>
                  <a:outerShdw dist="38100" dir="2700000" algn="bl" rotWithShape="0">
                    <a:schemeClr val="accent5"/>
                  </a:outerShdw>
                </a:effectLst>
              </a:rPr>
              <a:t>Complex</a:t>
            </a:r>
          </a:p>
          <a:p>
            <a:pPr algn="ctr"/>
            <a:r>
              <a:rPr lang="en-US" sz="4400" b="1" cap="none" spc="0" dirty="0">
                <a:ln w="13462">
                  <a:solidFill>
                    <a:schemeClr val="bg1"/>
                  </a:solidFill>
                  <a:prstDash val="solid"/>
                </a:ln>
                <a:solidFill>
                  <a:srgbClr val="0070C0"/>
                </a:solidFill>
                <a:effectLst>
                  <a:outerShdw dist="38100" dir="2700000" algn="bl" rotWithShape="0">
                    <a:schemeClr val="accent5"/>
                  </a:outerShdw>
                </a:effectLst>
              </a:rPr>
              <a:t>Texture</a:t>
            </a:r>
          </a:p>
        </p:txBody>
      </p:sp>
      <p:sp>
        <p:nvSpPr>
          <p:cNvPr id="3" name="Rectangle 2">
            <a:extLst>
              <a:ext uri="{FF2B5EF4-FFF2-40B4-BE49-F238E27FC236}">
                <a16:creationId xmlns:a16="http://schemas.microsoft.com/office/drawing/2014/main" id="{B634938A-5A6C-4967-AFC4-A752ADDEAB2C}"/>
              </a:ext>
            </a:extLst>
          </p:cNvPr>
          <p:cNvSpPr/>
          <p:nvPr/>
        </p:nvSpPr>
        <p:spPr>
          <a:xfrm>
            <a:off x="4898486" y="3610003"/>
            <a:ext cx="564578" cy="923330"/>
          </a:xfrm>
          <a:prstGeom prst="rect">
            <a:avLst/>
          </a:prstGeom>
          <a:noFill/>
        </p:spPr>
        <p:txBody>
          <a:bodyPr wrap="none" lIns="91440" tIns="45720" rIns="91440" bIns="45720">
            <a:spAutoFit/>
          </a:bodyPr>
          <a:lstStyle/>
          <a:p>
            <a:pPr algn="ctr"/>
            <a:r>
              <a:rPr lang="en-US" sz="5400" b="1" cap="none" spc="0" dirty="0">
                <a:ln w="22225">
                  <a:solidFill>
                    <a:schemeClr val="accent2"/>
                  </a:solidFill>
                  <a:prstDash val="solid"/>
                </a:ln>
                <a:solidFill>
                  <a:schemeClr val="accent2">
                    <a:lumMod val="40000"/>
                    <a:lumOff val="60000"/>
                  </a:schemeClr>
                </a:solidFill>
                <a:effectLst/>
                <a:sym typeface="Symbol" panose="05050102010706020507" pitchFamily="18" charset="2"/>
              </a:rPr>
              <a:t></a:t>
            </a:r>
            <a:endParaRPr lang="en-US" sz="5400" b="1" cap="none" spc="0" dirty="0">
              <a:ln w="22225">
                <a:solidFill>
                  <a:schemeClr val="accent2"/>
                </a:solidFill>
                <a:prstDash val="solid"/>
              </a:ln>
              <a:solidFill>
                <a:schemeClr val="accent2">
                  <a:lumMod val="40000"/>
                  <a:lumOff val="60000"/>
                </a:schemeClr>
              </a:solidFill>
              <a:effectLst/>
            </a:endParaRPr>
          </a:p>
        </p:txBody>
      </p:sp>
    </p:spTree>
    <p:extLst>
      <p:ext uri="{BB962C8B-B14F-4D97-AF65-F5344CB8AC3E}">
        <p14:creationId xmlns:p14="http://schemas.microsoft.com/office/powerpoint/2010/main" val="705041510"/>
      </p:ext>
    </p:extLst>
  </p:cSld>
  <p:clrMapOvr>
    <a:masterClrMapping/>
  </p:clrMapOvr>
</p:sld>
</file>

<file path=ppt/theme/theme1.xml><?xml version="1.0" encoding="utf-8"?>
<a:theme xmlns:a="http://schemas.openxmlformats.org/drawingml/2006/main" name="Office 主题">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4599</TotalTime>
  <Words>1635</Words>
  <Application>Microsoft Office PowerPoint</Application>
  <PresentationFormat>Widescreen</PresentationFormat>
  <Paragraphs>167</Paragraphs>
  <Slides>11</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11</vt:i4>
      </vt:variant>
    </vt:vector>
  </HeadingPairs>
  <TitlesOfParts>
    <vt:vector size="19" baseType="lpstr">
      <vt:lpstr>宋体</vt:lpstr>
      <vt:lpstr>Arial</vt:lpstr>
      <vt:lpstr>Calibri</vt:lpstr>
      <vt:lpstr>Calibri Light</vt:lpstr>
      <vt:lpstr>Cambria</vt:lpstr>
      <vt:lpstr>Symbol</vt:lpstr>
      <vt:lpstr>Wingdings</vt:lpstr>
      <vt:lpstr>Office 主题</vt:lpstr>
      <vt:lpstr>On the requirements and use cases of new-generation video coding standard</vt:lpstr>
      <vt:lpstr>Video applications</vt:lpstr>
      <vt:lpstr>Video applications market trends</vt:lpstr>
      <vt:lpstr>Trends on video applications for entertainment (1)</vt:lpstr>
      <vt:lpstr>Trends on video applications for entertainment (2)</vt:lpstr>
      <vt:lpstr>Trends on video applications for productivity</vt:lpstr>
      <vt:lpstr>Trends on video applications for device collaboration</vt:lpstr>
      <vt:lpstr>On implementation cost and commercialization</vt:lpstr>
      <vt:lpstr>Reality vs Expectation</vt:lpstr>
      <vt:lpstr>Suggestions to CTC</vt:lpstr>
      <vt:lpstr>PowerPoint Presentation</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 the requirements and use cases of new-generation video coding standard</dc:title>
  <dc:creator>zhaoyin (Yin)</dc:creator>
  <cp:lastModifiedBy>Elena Alshina</cp:lastModifiedBy>
  <cp:revision>209</cp:revision>
  <dcterms:created xsi:type="dcterms:W3CDTF">2024-04-17T13:36:05Z</dcterms:created>
  <dcterms:modified xsi:type="dcterms:W3CDTF">2024-04-23T06:51:51Z</dcterms:modified>
</cp:coreProperties>
</file>