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4"/>
  </p:notesMasterIdLst>
  <p:sldIdLst>
    <p:sldId id="278" r:id="rId5"/>
    <p:sldId id="305" r:id="rId6"/>
    <p:sldId id="307" r:id="rId7"/>
    <p:sldId id="306" r:id="rId8"/>
    <p:sldId id="311" r:id="rId9"/>
    <p:sldId id="310" r:id="rId10"/>
    <p:sldId id="312" r:id="rId11"/>
    <p:sldId id="313" r:id="rId12"/>
    <p:sldId id="30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8989"/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7BD4FC-C11C-4F1E-B5C7-D23343D61202}" v="16" dt="2024-04-11T20:28:39.7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22"/>
    <p:restoredTop sz="94694"/>
  </p:normalViewPr>
  <p:slideViewPr>
    <p:cSldViewPr snapToGrid="0">
      <p:cViewPr varScale="1">
        <p:scale>
          <a:sx n="107" d="100"/>
          <a:sy n="107" d="100"/>
        </p:scale>
        <p:origin x="1197" y="48"/>
      </p:cViewPr>
      <p:guideLst>
        <p:guide orient="horz" pos="417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nan Utida" userId="1f0d8543-6cc6-45c6-8ff1-d0ea0b06ff3e" providerId="ADAL" clId="{CE947F46-E86A-4B73-8D4C-41DEDAD72F52}"/>
    <pc:docChg chg="undo custSel modSld">
      <pc:chgData name="Renan Utida" userId="1f0d8543-6cc6-45c6-8ff1-d0ea0b06ff3e" providerId="ADAL" clId="{CE947F46-E86A-4B73-8D4C-41DEDAD72F52}" dt="2024-04-11T20:46:04.362" v="35" actId="20577"/>
      <pc:docMkLst>
        <pc:docMk/>
      </pc:docMkLst>
      <pc:sldChg chg="delSp modSp mod">
        <pc:chgData name="Renan Utida" userId="1f0d8543-6cc6-45c6-8ff1-d0ea0b06ff3e" providerId="ADAL" clId="{CE947F46-E86A-4B73-8D4C-41DEDAD72F52}" dt="2024-04-11T20:40:34.022" v="1" actId="478"/>
        <pc:sldMkLst>
          <pc:docMk/>
          <pc:sldMk cId="3428629291" sldId="278"/>
        </pc:sldMkLst>
        <pc:spChg chg="del mod">
          <ac:chgData name="Renan Utida" userId="1f0d8543-6cc6-45c6-8ff1-d0ea0b06ff3e" providerId="ADAL" clId="{CE947F46-E86A-4B73-8D4C-41DEDAD72F52}" dt="2024-04-11T20:40:34.022" v="1" actId="478"/>
          <ac:spMkLst>
            <pc:docMk/>
            <pc:sldMk cId="3428629291" sldId="278"/>
            <ac:spMk id="3" creationId="{D11EAE91-151E-2648-A4A6-930EE9C2417D}"/>
          </ac:spMkLst>
        </pc:spChg>
      </pc:sldChg>
      <pc:sldChg chg="modSp mod">
        <pc:chgData name="Renan Utida" userId="1f0d8543-6cc6-45c6-8ff1-d0ea0b06ff3e" providerId="ADAL" clId="{CE947F46-E86A-4B73-8D4C-41DEDAD72F52}" dt="2024-04-11T20:41:07.177" v="11" actId="20577"/>
        <pc:sldMkLst>
          <pc:docMk/>
          <pc:sldMk cId="2787790200" sldId="305"/>
        </pc:sldMkLst>
        <pc:spChg chg="mod">
          <ac:chgData name="Renan Utida" userId="1f0d8543-6cc6-45c6-8ff1-d0ea0b06ff3e" providerId="ADAL" clId="{CE947F46-E86A-4B73-8D4C-41DEDAD72F52}" dt="2024-04-11T20:41:07.177" v="11" actId="20577"/>
          <ac:spMkLst>
            <pc:docMk/>
            <pc:sldMk cId="2787790200" sldId="305"/>
            <ac:spMk id="6" creationId="{EF664D96-8247-FF96-B5D2-E434D18CDC39}"/>
          </ac:spMkLst>
        </pc:spChg>
      </pc:sldChg>
      <pc:sldChg chg="modSp mod">
        <pc:chgData name="Renan Utida" userId="1f0d8543-6cc6-45c6-8ff1-d0ea0b06ff3e" providerId="ADAL" clId="{CE947F46-E86A-4B73-8D4C-41DEDAD72F52}" dt="2024-04-11T20:46:04.362" v="35" actId="20577"/>
        <pc:sldMkLst>
          <pc:docMk/>
          <pc:sldMk cId="1452024189" sldId="306"/>
        </pc:sldMkLst>
        <pc:spChg chg="mod">
          <ac:chgData name="Renan Utida" userId="1f0d8543-6cc6-45c6-8ff1-d0ea0b06ff3e" providerId="ADAL" clId="{CE947F46-E86A-4B73-8D4C-41DEDAD72F52}" dt="2024-04-11T20:46:04.362" v="35" actId="20577"/>
          <ac:spMkLst>
            <pc:docMk/>
            <pc:sldMk cId="1452024189" sldId="306"/>
            <ac:spMk id="6" creationId="{EF664D96-8247-FF96-B5D2-E434D18CDC3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4/11/2024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55CBB-C77B-3F4E-B233-4377616C0F5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111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993" y="488410"/>
            <a:ext cx="1561553" cy="357335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  <p:pic>
        <p:nvPicPr>
          <p:cNvPr id="2" name="Picture 1" descr="A white logo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D5A8CC8B-6FAD-D7AD-F678-B692F96BA3B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2190" y="240391"/>
            <a:ext cx="749301" cy="74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/Section 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589" y="0"/>
            <a:ext cx="13094211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840CE0C-F2AE-8D41-99A9-8F423AF3E155}" type="datetime1">
              <a:rPr lang="en-US" smtClean="0"/>
              <a:pPr/>
              <a:t>4/11/2024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96716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BE0FDD-5822-C5CF-C445-C72AEC83C1A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697" y="6356350"/>
            <a:ext cx="1561553" cy="35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68" y="0"/>
            <a:ext cx="12197167" cy="6856276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©2024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993" y="488410"/>
            <a:ext cx="1561553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  <p:pic>
        <p:nvPicPr>
          <p:cNvPr id="3" name="Picture 2" descr="A white logo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18E1C8E5-F16B-335E-4241-44DB2663B8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2190" y="240391"/>
            <a:ext cx="749301" cy="74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161DE4E-075A-1945-A924-FDD54C52F94F}" type="datetime1">
              <a:rPr lang="en-US" smtClean="0"/>
              <a:pPr/>
              <a:t>4/11/2024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36535"/>
            <a:ext cx="1123188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4/11/2024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441174"/>
            <a:ext cx="11231880" cy="481992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536579"/>
            <a:ext cx="11231880" cy="484982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4/11/2024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607344"/>
            <a:ext cx="11231880" cy="46537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9F4BF77-B567-E907-5813-682588EC90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6725" y="1027903"/>
            <a:ext cx="11231563" cy="350841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3071887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4/11/2024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78E30F4-9773-8A20-9D5E-8F3ADA8E4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36536"/>
            <a:ext cx="1123188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542015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65927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542015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65927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AE9AC86-883B-2949-A778-BA26A3B828B6}" type="datetime1">
              <a:rPr lang="en-US" smtClean="0"/>
              <a:pPr/>
              <a:t>4/11/2024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A8F126E-7E4E-E72D-72C0-B20FE9D00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36535"/>
            <a:ext cx="1051560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29389"/>
            <a:ext cx="10515600" cy="1095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540565"/>
            <a:ext cx="10515600" cy="4636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pPr/>
              <a:t>4/11/2024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677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sz="11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9" name="Picture 28" descr="A black and white sign&#10;&#10;Description automatically generated with medium confidence">
            <a:extLst>
              <a:ext uri="{FF2B5EF4-FFF2-40B4-BE49-F238E27FC236}">
                <a16:creationId xmlns:a16="http://schemas.microsoft.com/office/drawing/2014/main" id="{40B2D94C-4C40-4C37-FA41-B62C93590FE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8"/>
            <a:ext cx="1302197" cy="20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6" r:id="rId4"/>
    <p:sldLayoutId id="2147483654" r:id="rId5"/>
    <p:sldLayoutId id="2147483680" r:id="rId6"/>
    <p:sldLayoutId id="2147483679" r:id="rId7"/>
    <p:sldLayoutId id="2147483653" r:id="rId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JVET-AH0180</a:t>
            </a:r>
            <a:br>
              <a:rPr lang="en-US" sz="4000" dirty="0"/>
            </a:br>
            <a:br>
              <a:rPr lang="en-US" sz="4000" dirty="0"/>
            </a:br>
            <a:r>
              <a:rPr lang="en-US" sz="4000" dirty="0"/>
              <a:t>AHG12: Modified CTC for encoding time reduction under low-delay configuration </a:t>
            </a:r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4/11/2024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2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66724" y="1441174"/>
            <a:ext cx="11546935" cy="4819927"/>
          </a:xfrm>
        </p:spPr>
        <p:txBody>
          <a:bodyPr>
            <a:normAutofit/>
          </a:bodyPr>
          <a:lstStyle/>
          <a:p>
            <a:pPr marL="285750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Revisit JVET-AE0163 with slight modification on LDB/LDP encoder configuration</a:t>
            </a:r>
          </a:p>
          <a:p>
            <a:pPr marL="742950" lvl="1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Reduce maximum MTT hierarchy depth in slices with slice temporal depth &gt;= 2</a:t>
            </a:r>
          </a:p>
          <a:p>
            <a:pPr lvl="2" hangingPunct="0">
              <a:spcBef>
                <a:spcPts val="680"/>
              </a:spcBef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MaxMTTHierarchyDepthByTidOverrideByQP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22 332222</a:t>
            </a:r>
          </a:p>
          <a:p>
            <a:pPr marL="0" indent="0" algn="just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ECM-12.0 encoding time has increased 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 an average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compared to ECM-11.0</a:t>
            </a:r>
          </a:p>
          <a:p>
            <a:pPr marL="742950" lvl="1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19.0% in LDB </a:t>
            </a:r>
          </a:p>
          <a:p>
            <a:pPr marL="742950" lvl="1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21.4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% in LDP</a:t>
            </a:r>
          </a:p>
          <a:p>
            <a:pPr marL="742950" lvl="1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ECM encoding time for LDB is still problematic for investigating new coding tools</a:t>
            </a:r>
          </a:p>
          <a:p>
            <a:pPr marL="742950" lvl="1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</a:t>
            </a:r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orst case LDB (BQ Terrace QP22) takes approx. </a:t>
            </a:r>
            <a:r>
              <a:rPr lang="en-US" sz="20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15 </a:t>
            </a: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days 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 ECM-12.0 to complete</a:t>
            </a: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790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Proposal in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JVET-AE0163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4/11/2024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3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66724" y="1441174"/>
            <a:ext cx="11546935" cy="4819927"/>
          </a:xfrm>
        </p:spPr>
        <p:txBody>
          <a:bodyPr>
            <a:normAutofit/>
          </a:bodyPr>
          <a:lstStyle/>
          <a:p>
            <a:pPr marL="285750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Drawbacks on 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MaxMTTHierarchyDepthByTidOverrideByQP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22 332222</a:t>
            </a:r>
          </a:p>
          <a:p>
            <a:pPr marL="742950" lvl="1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Frames with temporal depth of 1 and 2 have the same QP</a:t>
            </a:r>
          </a:p>
          <a:p>
            <a:pPr lvl="2" hangingPunct="0">
              <a:spcBef>
                <a:spcPts val="680"/>
              </a:spcBef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 not also set the max. MTT hierarchy depth with the same value?</a:t>
            </a:r>
          </a:p>
          <a:p>
            <a:pPr lvl="2" hangingPunct="0">
              <a:spcBef>
                <a:spcPts val="680"/>
              </a:spcBef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Frames with temporal depth of 3 (highest QP) has a large amount of encoding time</a:t>
            </a:r>
          </a:p>
          <a:p>
            <a:pPr lvl="2" hangingPunct="0">
              <a:spcBef>
                <a:spcPts val="680"/>
              </a:spcBef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Represent half of all encoded frames</a:t>
            </a: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278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Current Proposal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4/11/2024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4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66725" y="1441174"/>
            <a:ext cx="11231880" cy="4819927"/>
          </a:xfrm>
        </p:spPr>
        <p:txBody>
          <a:bodyPr>
            <a:normAutofit/>
          </a:bodyPr>
          <a:lstStyle/>
          <a:p>
            <a:pPr marL="0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Test #1:</a:t>
            </a:r>
            <a:endParaRPr lang="en-US" b="1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Reduce max MTT depth in slices with slice temporal depth = 1</a:t>
            </a:r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MaxMTTHierarchyDepthByTidOverrideByQP</a:t>
            </a: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22 3</a:t>
            </a:r>
            <a:r>
              <a:rPr lang="en-US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2222</a:t>
            </a:r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Apply only for class B, QP 22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Test #2:</a:t>
            </a: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Reduce max MTT depth in slices with slice temporal depth 1 and 3</a:t>
            </a:r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MaxMTTHierarchyDepthByTidOverrideByQP</a:t>
            </a: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22 3</a:t>
            </a:r>
            <a:r>
              <a:rPr lang="en-US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US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111</a:t>
            </a:r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Apply only for class B, QP 22</a:t>
            </a:r>
          </a:p>
          <a:p>
            <a:pPr marL="457200" lvl="1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Test #3 and #4: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Also provide additional tests on QP 27 for both cases in 1 and 2 </a:t>
            </a:r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With the reduce max MTT depth in slices with slice temporal depth = 3</a:t>
            </a: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MaxMTTHierarchyDepthByTidOverrideByQP</a:t>
            </a:r>
            <a:r>
              <a:rPr lang="en-CA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27 333</a:t>
            </a:r>
            <a:r>
              <a:rPr lang="en-CA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222</a:t>
            </a:r>
            <a:r>
              <a:rPr lang="en-CA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024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Example of encoding time for </a:t>
            </a:r>
            <a:r>
              <a:rPr lang="en-US" dirty="0" err="1"/>
              <a:t>BQTerrace</a:t>
            </a:r>
            <a:r>
              <a:rPr lang="en-US" dirty="0"/>
              <a:t>, QP22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4/11/2024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5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72411B6-D499-9E31-3976-2F1D0A45EE09}"/>
              </a:ext>
            </a:extLst>
          </p:cNvPr>
          <p:cNvSpPr txBox="1"/>
          <p:nvPr/>
        </p:nvSpPr>
        <p:spPr>
          <a:xfrm>
            <a:off x="1567882" y="5914597"/>
            <a:ext cx="355265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dirty="0"/>
              <a:t>(a) per frame for three GOPs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4ABE3B5-9CB7-B615-7863-5D8F1EC8280A}"/>
              </a:ext>
            </a:extLst>
          </p:cNvPr>
          <p:cNvSpPr txBox="1"/>
          <p:nvPr/>
        </p:nvSpPr>
        <p:spPr>
          <a:xfrm>
            <a:off x="6511587" y="5871670"/>
            <a:ext cx="488153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dirty="0"/>
              <a:t>(b) accumulated per temporal depth for the entire sequence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441949A-A5C5-F060-58C0-0775EC64A7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60" y="1484007"/>
            <a:ext cx="11231880" cy="439444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5695C74-E3AA-2090-FA1D-0EDED780941C}"/>
              </a:ext>
            </a:extLst>
          </p:cNvPr>
          <p:cNvSpPr txBox="1"/>
          <p:nvPr/>
        </p:nvSpPr>
        <p:spPr>
          <a:xfrm>
            <a:off x="5594350" y="1864692"/>
            <a:ext cx="86113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000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JVET-AE0163</a:t>
            </a:r>
          </a:p>
          <a:p>
            <a:pPr>
              <a:spcBef>
                <a:spcPts val="300"/>
              </a:spcBef>
            </a:pPr>
            <a:r>
              <a:rPr lang="en-US" sz="1000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Test #1</a:t>
            </a:r>
          </a:p>
          <a:p>
            <a:pPr>
              <a:spcBef>
                <a:spcPts val="300"/>
              </a:spcBef>
            </a:pPr>
            <a:r>
              <a:rPr lang="en-US" sz="1000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Test #2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49B1EFE-83FC-2EDA-481F-DF6CAB8AAFB0}"/>
              </a:ext>
            </a:extLst>
          </p:cNvPr>
          <p:cNvSpPr txBox="1"/>
          <p:nvPr/>
        </p:nvSpPr>
        <p:spPr>
          <a:xfrm>
            <a:off x="4257414" y="2057053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endParaRPr lang="en-US" sz="1000" i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DB282FE-7E2A-3A08-0C12-7B8EDE22CFF0}"/>
              </a:ext>
            </a:extLst>
          </p:cNvPr>
          <p:cNvSpPr txBox="1"/>
          <p:nvPr/>
        </p:nvSpPr>
        <p:spPr>
          <a:xfrm>
            <a:off x="9398000" y="1794842"/>
            <a:ext cx="86113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000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JVET-AE0163</a:t>
            </a:r>
          </a:p>
          <a:p>
            <a:pPr>
              <a:spcBef>
                <a:spcPts val="300"/>
              </a:spcBef>
            </a:pPr>
            <a:r>
              <a:rPr lang="en-US" sz="1000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Test #1</a:t>
            </a:r>
          </a:p>
          <a:p>
            <a:pPr>
              <a:spcBef>
                <a:spcPts val="300"/>
              </a:spcBef>
            </a:pPr>
            <a:r>
              <a:rPr lang="en-US" sz="1000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Test #2</a:t>
            </a:r>
          </a:p>
        </p:txBody>
      </p:sp>
    </p:spTree>
    <p:extLst>
      <p:ext uri="{BB962C8B-B14F-4D97-AF65-F5344CB8AC3E}">
        <p14:creationId xmlns:p14="http://schemas.microsoft.com/office/powerpoint/2010/main" val="966405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Results (1/2)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4/11/2024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6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66725" y="1441174"/>
            <a:ext cx="11231880" cy="4819927"/>
          </a:xfrm>
        </p:spPr>
        <p:txBody>
          <a:bodyPr>
            <a:normAutofit/>
          </a:bodyPr>
          <a:lstStyle/>
          <a:p>
            <a:pPr marL="0" indent="0" algn="ctr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Test #1													Test #2</a:t>
            </a:r>
            <a:endParaRPr lang="en-US" b="1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b="1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0FF84F0-AA31-D006-B879-B0F4341F18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898507"/>
            <a:ext cx="6095999" cy="354184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C5C4532-5ED6-6D4E-EEB5-6F67B380EE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4047" y="1947145"/>
            <a:ext cx="6087953" cy="3518321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7AFD45F-9AF8-85EA-D5F4-1C640AA28720}"/>
              </a:ext>
            </a:extLst>
          </p:cNvPr>
          <p:cNvCxnSpPr>
            <a:cxnSpLocks/>
          </p:cNvCxnSpPr>
          <p:nvPr/>
        </p:nvCxnSpPr>
        <p:spPr>
          <a:xfrm>
            <a:off x="6092393" y="1441174"/>
            <a:ext cx="0" cy="4819927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47E3B715-D1F5-FE2D-109E-6E4BCD6EF806}"/>
              </a:ext>
            </a:extLst>
          </p:cNvPr>
          <p:cNvSpPr txBox="1"/>
          <p:nvPr/>
        </p:nvSpPr>
        <p:spPr>
          <a:xfrm>
            <a:off x="179275" y="5868913"/>
            <a:ext cx="541972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b="1" dirty="0">
                <a:highlight>
                  <a:srgbClr val="FFFF00"/>
                </a:highlight>
              </a:rPr>
              <a:t>Under LDP: </a:t>
            </a:r>
            <a:r>
              <a:rPr lang="en-US" sz="1400" dirty="0">
                <a:highlight>
                  <a:srgbClr val="FFFF00"/>
                </a:highlight>
              </a:rPr>
              <a:t>Similar results are observed in Test #1</a:t>
            </a:r>
            <a:endParaRPr lang="en-US" sz="1400" b="1" dirty="0">
              <a:highlight>
                <a:srgbClr val="FFFF00"/>
              </a:highlight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ED26B8B-D4F5-3E12-F3BD-1CFDB83F9D6F}"/>
              </a:ext>
            </a:extLst>
          </p:cNvPr>
          <p:cNvSpPr txBox="1"/>
          <p:nvPr/>
        </p:nvSpPr>
        <p:spPr>
          <a:xfrm>
            <a:off x="6192950" y="5806086"/>
            <a:ext cx="59723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b="1" dirty="0">
                <a:highlight>
                  <a:srgbClr val="FFFF00"/>
                </a:highlight>
              </a:rPr>
              <a:t>Under LDP: </a:t>
            </a:r>
            <a:r>
              <a:rPr lang="en-US" sz="1400" dirty="0">
                <a:highlight>
                  <a:srgbClr val="FFFF00"/>
                </a:highlight>
              </a:rPr>
              <a:t>Time reduction is similar in Test #2, but with an average BD-rate loss of 0.22%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F1F65A0-6566-430A-C170-7CC2C716678F}"/>
              </a:ext>
            </a:extLst>
          </p:cNvPr>
          <p:cNvSpPr txBox="1"/>
          <p:nvPr/>
        </p:nvSpPr>
        <p:spPr>
          <a:xfrm>
            <a:off x="4476753" y="4044434"/>
            <a:ext cx="7143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±</a:t>
            </a:r>
            <a:r>
              <a:rPr lang="en-US" b="1" i="0" dirty="0">
                <a:solidFill>
                  <a:srgbClr val="FF0000"/>
                </a:solidFill>
                <a:effectLst/>
                <a:latin typeface="WordVisi_MSFontService"/>
              </a:rPr>
              <a:t>10%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E309A94-E754-D2EA-E8D3-FDBB4488A0D2}"/>
              </a:ext>
            </a:extLst>
          </p:cNvPr>
          <p:cNvSpPr txBox="1"/>
          <p:nvPr/>
        </p:nvSpPr>
        <p:spPr>
          <a:xfrm>
            <a:off x="10625250" y="4029075"/>
            <a:ext cx="7143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±</a:t>
            </a:r>
            <a:r>
              <a:rPr lang="en-US" b="1" i="0" dirty="0">
                <a:solidFill>
                  <a:srgbClr val="FF0000"/>
                </a:solidFill>
                <a:effectLst/>
                <a:latin typeface="WordVisi_MSFontService"/>
              </a:rPr>
              <a:t>24%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461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Results (2/2)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4/11/2024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7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66725" y="1441174"/>
            <a:ext cx="11231880" cy="4819927"/>
          </a:xfrm>
        </p:spPr>
        <p:txBody>
          <a:bodyPr>
            <a:normAutofit/>
          </a:bodyPr>
          <a:lstStyle/>
          <a:p>
            <a:pPr marL="0" indent="0" algn="ctr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Test #3													Test #4</a:t>
            </a:r>
            <a:endParaRPr lang="en-US" b="1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b="1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E78B73E-6E97-A3C3-158D-5534CF83131E}"/>
              </a:ext>
            </a:extLst>
          </p:cNvPr>
          <p:cNvGrpSpPr/>
          <p:nvPr/>
        </p:nvGrpSpPr>
        <p:grpSpPr>
          <a:xfrm>
            <a:off x="0" y="1441174"/>
            <a:ext cx="12208334" cy="4819927"/>
            <a:chOff x="0" y="1441174"/>
            <a:chExt cx="12208334" cy="4819927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7AFD45F-9AF8-85EA-D5F4-1C640AA28720}"/>
                </a:ext>
              </a:extLst>
            </p:cNvPr>
            <p:cNvCxnSpPr>
              <a:cxnSpLocks/>
            </p:cNvCxnSpPr>
            <p:nvPr/>
          </p:nvCxnSpPr>
          <p:spPr>
            <a:xfrm>
              <a:off x="6062803" y="1441174"/>
              <a:ext cx="0" cy="4819927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7D9A9E9-F9DB-54BE-A9DF-9AE36084AB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608"/>
            <a:stretch/>
          </p:blipFill>
          <p:spPr>
            <a:xfrm>
              <a:off x="0" y="1947145"/>
              <a:ext cx="6043752" cy="4135841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CE6D214-A72E-EBF8-212B-C8051158CF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53"/>
            <a:stretch/>
          </p:blipFill>
          <p:spPr>
            <a:xfrm>
              <a:off x="6110429" y="1947145"/>
              <a:ext cx="6097905" cy="4193001"/>
            </a:xfrm>
            <a:prstGeom prst="rect">
              <a:avLst/>
            </a:prstGeom>
          </p:spPr>
        </p:pic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A1DF40EE-01E8-3976-6A21-344EA78321A2}"/>
                </a:ext>
              </a:extLst>
            </p:cNvPr>
            <p:cNvSpPr/>
            <p:nvPr/>
          </p:nvSpPr>
          <p:spPr>
            <a:xfrm>
              <a:off x="2098676" y="3541201"/>
              <a:ext cx="438150" cy="192599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32BD99FE-F9CA-9BBE-5E5D-B496B14F1290}"/>
                </a:ext>
              </a:extLst>
            </p:cNvPr>
            <p:cNvSpPr/>
            <p:nvPr/>
          </p:nvSpPr>
          <p:spPr>
            <a:xfrm>
              <a:off x="9415742" y="3435350"/>
              <a:ext cx="438150" cy="154499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CBD93EBE-C055-3FA8-0471-37D88DB4F033}"/>
                </a:ext>
              </a:extLst>
            </p:cNvPr>
            <p:cNvSpPr/>
            <p:nvPr/>
          </p:nvSpPr>
          <p:spPr>
            <a:xfrm>
              <a:off x="3375164" y="3390900"/>
              <a:ext cx="438150" cy="192599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065D94BC-2193-8EF5-9CAA-31528248969A}"/>
                </a:ext>
              </a:extLst>
            </p:cNvPr>
            <p:cNvSpPr/>
            <p:nvPr/>
          </p:nvSpPr>
          <p:spPr>
            <a:xfrm>
              <a:off x="8094804" y="3591948"/>
              <a:ext cx="438150" cy="154499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033D3BF6-B3B4-DA43-EA73-A9F799DBC551}"/>
                </a:ext>
              </a:extLst>
            </p:cNvPr>
            <p:cNvSpPr/>
            <p:nvPr/>
          </p:nvSpPr>
          <p:spPr>
            <a:xfrm>
              <a:off x="9415742" y="3772070"/>
              <a:ext cx="438150" cy="154499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2398FBD2-71A1-425E-F2E2-DAE8B77C3AA3}"/>
                </a:ext>
              </a:extLst>
            </p:cNvPr>
            <p:cNvSpPr/>
            <p:nvPr/>
          </p:nvSpPr>
          <p:spPr>
            <a:xfrm>
              <a:off x="8094804" y="3928668"/>
              <a:ext cx="438150" cy="154499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D019E305-61D3-D332-96BB-5EAC5103D9C8}"/>
                </a:ext>
              </a:extLst>
            </p:cNvPr>
            <p:cNvSpPr/>
            <p:nvPr/>
          </p:nvSpPr>
          <p:spPr>
            <a:xfrm>
              <a:off x="9415742" y="4110889"/>
              <a:ext cx="438150" cy="154499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5B4036F6-C3D6-2A31-19BF-3C4426A0F561}"/>
                </a:ext>
              </a:extLst>
            </p:cNvPr>
            <p:cNvSpPr/>
            <p:nvPr/>
          </p:nvSpPr>
          <p:spPr>
            <a:xfrm>
              <a:off x="8094804" y="4267487"/>
              <a:ext cx="438150" cy="154499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806988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4/11/2024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8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66724" y="1441174"/>
            <a:ext cx="11546935" cy="4819927"/>
          </a:xfrm>
        </p:spPr>
        <p:txBody>
          <a:bodyPr>
            <a:normAutofit/>
          </a:bodyPr>
          <a:lstStyle/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Modification to CTCs is proposed to reduce worst-case encoding time of ECM for both LDB and LDP. 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Worst-case encoder runtime (</a:t>
            </a:r>
            <a:r>
              <a:rPr lang="en-US" sz="2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BQTerrace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QP 22) is reduced by more than 4 days, hence more convenient to use in practice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Performance impact of the proposed modifications compared to ECM-12.0 may be acceptable 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 impact on visual quality (flickering or pumping)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Propose to adopt </a:t>
            </a: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Test 2 CTC modifications 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next JVET cycle</a:t>
            </a: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2973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0163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316E3A957B7741835719A6DB62C2A3" ma:contentTypeVersion="13" ma:contentTypeDescription="Create a new document." ma:contentTypeScope="" ma:versionID="2575abda276b8a529d631159451dfe36">
  <xsd:schema xmlns:xsd="http://www.w3.org/2001/XMLSchema" xmlns:xs="http://www.w3.org/2001/XMLSchema" xmlns:p="http://schemas.microsoft.com/office/2006/metadata/properties" xmlns:ns2="694186ad-8afc-44c2-8d3b-cf76e504906d" xmlns:ns3="329901e3-e383-43e0-ad52-a1b5b715238d" targetNamespace="http://schemas.microsoft.com/office/2006/metadata/properties" ma:root="true" ma:fieldsID="68b9255cd90f3156eab3cae7098d2a7a" ns2:_="" ns3:_="">
    <xsd:import namespace="694186ad-8afc-44c2-8d3b-cf76e504906d"/>
    <xsd:import namespace="329901e3-e383-43e0-ad52-a1b5b71523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4186ad-8afc-44c2-8d3b-cf76e50490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9901e3-e383-43e0-ad52-a1b5b715238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CBDEEC6-C9BF-4A0E-926F-FAAB0F097597}">
  <ds:schemaRefs>
    <ds:schemaRef ds:uri="694186ad-8afc-44c2-8d3b-cf76e504906d"/>
    <ds:schemaRef ds:uri="http://schemas.microsoft.com/office/2006/documentManagement/types"/>
    <ds:schemaRef ds:uri="329901e3-e383-43e0-ad52-a1b5b715238d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11F51E-FB6E-43BF-8658-D839053608C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94186ad-8afc-44c2-8d3b-cf76e504906d"/>
    <ds:schemaRef ds:uri="329901e3-e383-43e0-ad52-a1b5b715238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3300</TotalTime>
  <Words>555</Words>
  <Application>Microsoft Office PowerPoint</Application>
  <PresentationFormat>Widescreen</PresentationFormat>
  <Paragraphs>87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Century Gothic</vt:lpstr>
      <vt:lpstr>Courier New</vt:lpstr>
      <vt:lpstr>Wingdings</vt:lpstr>
      <vt:lpstr>WordVisi_MSFontService</vt:lpstr>
      <vt:lpstr>Office Theme</vt:lpstr>
      <vt:lpstr>JVET-AH0180  AHG12: Modified CTC for encoding time reduction under low-delay configuration </vt:lpstr>
      <vt:lpstr>Motivation</vt:lpstr>
      <vt:lpstr>Proposal in JVET-AE0163</vt:lpstr>
      <vt:lpstr>Current Proposal</vt:lpstr>
      <vt:lpstr>Example of encoding time for BQTerrace, QP22</vt:lpstr>
      <vt:lpstr>Results (1/2)</vt:lpstr>
      <vt:lpstr>Results (2/2)</vt:lpstr>
      <vt:lpstr>Conclusion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Renan Utida</cp:lastModifiedBy>
  <cp:revision>17</cp:revision>
  <dcterms:created xsi:type="dcterms:W3CDTF">2021-03-31T15:29:37Z</dcterms:created>
  <dcterms:modified xsi:type="dcterms:W3CDTF">2024-04-11T20:46:06Z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639211f3-2c56-455e-af95-06cdd81c0625</vt:lpwstr>
  </property>
  <property fmtid="{D5CDD505-2E9C-101B-9397-08002B2CF9AE}" pid="3" name="UploadBy">
    <vt:lpwstr>38</vt:lpwstr>
  </property>
  <property fmtid="{D5CDD505-2E9C-101B-9397-08002B2CF9AE}" pid="4" name="Policy Portal Retirement Process">
    <vt:lpwstr>, </vt:lpwstr>
  </property>
  <property fmtid="{D5CDD505-2E9C-101B-9397-08002B2CF9AE}" pid="5" name="Policy Portal Approval Workflow">
    <vt:lpwstr>, </vt:lpwstr>
  </property>
  <property fmtid="{D5CDD505-2E9C-101B-9397-08002B2CF9AE}" pid="6" name="Policy Portal Revision Workflow ">
    <vt:lpwstr>, </vt:lpwstr>
  </property>
  <property fmtid="{D5CDD505-2E9C-101B-9397-08002B2CF9AE}" pid="7" name="RevisionNumber">
    <vt:lpwstr>New</vt:lpwstr>
  </property>
  <property fmtid="{D5CDD505-2E9C-101B-9397-08002B2CF9AE}" pid="8" name="Policy Portal Admin Update Process ">
    <vt:lpwstr>, </vt:lpwstr>
  </property>
  <property fmtid="{D5CDD505-2E9C-101B-9397-08002B2CF9AE}" pid="9" name="Workflow1 - ItemUpdated">
    <vt:lpwstr>, </vt:lpwstr>
  </property>
  <property fmtid="{D5CDD505-2E9C-101B-9397-08002B2CF9AE}" pid="10" name="PolicyDocWorkflow - ItemUpdated">
    <vt:lpwstr>, </vt:lpwstr>
  </property>
  <property fmtid="{D5CDD505-2E9C-101B-9397-08002B2CF9AE}" pid="11" name="Details">
    <vt:lpwstr>, </vt:lpwstr>
  </property>
  <property fmtid="{D5CDD505-2E9C-101B-9397-08002B2CF9AE}" pid="12" name="Policy Portal Retirement Request">
    <vt:lpwstr>, </vt:lpwstr>
  </property>
  <property fmtid="{D5CDD505-2E9C-101B-9397-08002B2CF9AE}" pid="13" name="Policy Portal Revision Workflow">
    <vt:lpwstr>, </vt:lpwstr>
  </property>
  <property fmtid="{D5CDD505-2E9C-101B-9397-08002B2CF9AE}" pid="14" name="DocumentVersion">
    <vt:lpwstr>New</vt:lpwstr>
  </property>
  <property fmtid="{D5CDD505-2E9C-101B-9397-08002B2CF9AE}" pid="15" name="RetirementRequestInitiator">
    <vt:lpwstr/>
  </property>
  <property fmtid="{D5CDD505-2E9C-101B-9397-08002B2CF9AE}" pid="16" name="DocumentStatus">
    <vt:lpwstr>Approved</vt:lpwstr>
  </property>
  <property fmtid="{D5CDD505-2E9C-101B-9397-08002B2CF9AE}" pid="17" name="AssignedTo">
    <vt:lpwstr>38</vt:lpwstr>
  </property>
  <property fmtid="{D5CDD505-2E9C-101B-9397-08002B2CF9AE}" pid="18" name="Policy Portal Admin Update Process">
    <vt:lpwstr>, </vt:lpwstr>
  </property>
  <property fmtid="{D5CDD505-2E9C-101B-9397-08002B2CF9AE}" pid="19" name="PublishStatus">
    <vt:lpwstr>Approved</vt:lpwstr>
  </property>
  <property fmtid="{D5CDD505-2E9C-101B-9397-08002B2CF9AE}" pid="20" name="Event">
    <vt:lpwstr>WF Update</vt:lpwstr>
  </property>
  <property fmtid="{D5CDD505-2E9C-101B-9397-08002B2CF9AE}" pid="21" name="RunningLastInstance">
    <vt:lpwstr>08585621106208146331849716497CU59-New</vt:lpwstr>
  </property>
  <property fmtid="{D5CDD505-2E9C-101B-9397-08002B2CF9AE}" pid="22" name="DateStarted">
    <vt:filetime>2021-12-14T15:37:46Z</vt:filetime>
  </property>
  <property fmtid="{D5CDD505-2E9C-101B-9397-08002B2CF9AE}" pid="23" name="DocumentOwner">
    <vt:lpwstr>Lauren D'Amore</vt:lpwstr>
  </property>
  <property fmtid="{D5CDD505-2E9C-101B-9397-08002B2CF9AE}" pid="24" name="ApprovedDate">
    <vt:filetime>2021-12-14T15:41:58Z</vt:filetime>
  </property>
  <property fmtid="{D5CDD505-2E9C-101B-9397-08002B2CF9AE}" pid="25" name="CompletedInstance5">
    <vt:lpwstr>b433a429-7af6-4953-a46d-e967b737302a</vt:lpwstr>
  </property>
  <property fmtid="{D5CDD505-2E9C-101B-9397-08002B2CF9AE}" pid="26" name="CompletedInstance3">
    <vt:lpwstr>9d5929c5-f1b8-464c-af84-9328a7e41683</vt:lpwstr>
  </property>
  <property fmtid="{D5CDD505-2E9C-101B-9397-08002B2CF9AE}" pid="27" name="CompletedInstance6">
    <vt:lpwstr>32b00dad-1e61-47d7-b5b9-a4395dff2c50,c97343e9-9d51-4dae-8e3f-2a89de797422</vt:lpwstr>
  </property>
  <property fmtid="{D5CDD505-2E9C-101B-9397-08002B2CF9AE}" pid="28" name="URL">
    <vt:lpwstr/>
  </property>
  <property fmtid="{D5CDD505-2E9C-101B-9397-08002B2CF9AE}" pid="29" name="CompletedInstance2">
    <vt:lpwstr>6d990464-b0c7-4d39-a946-bcfb399e44f8</vt:lpwstr>
  </property>
  <property fmtid="{D5CDD505-2E9C-101B-9397-08002B2CF9AE}" pid="30" name="ExistingDocumentStatus">
    <vt:lpwstr/>
  </property>
  <property fmtid="{D5CDD505-2E9C-101B-9397-08002B2CF9AE}" pid="31" name="ContentTypeId">
    <vt:lpwstr>0x01010066316E3A957B7741835719A6DB62C2A3</vt:lpwstr>
  </property>
</Properties>
</file>