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8" r:id="rId4"/>
    <p:sldId id="259" r:id="rId5"/>
    <p:sldId id="262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97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7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3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1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3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73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1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7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94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2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3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eveloper.nvidia.com/content/depth-precision-visualiz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 – AH0147/ AH0149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de-DE" dirty="0"/>
              <a:t>Weilan Chen, Zehui Lin, Yuxin Zhao, </a:t>
            </a:r>
            <a:r>
              <a:rPr lang="en-US" dirty="0" err="1"/>
              <a:t>Kangying</a:t>
            </a:r>
            <a:r>
              <a:rPr lang="en-US" dirty="0"/>
              <a:t> Cai</a:t>
            </a:r>
          </a:p>
          <a:p>
            <a:pPr hangingPunct="0"/>
            <a:r>
              <a:rPr lang="en-US" dirty="0"/>
              <a:t>Elena Alshina, Johannes Sauer, </a:t>
            </a:r>
            <a:r>
              <a:rPr lang="de-DE" dirty="0"/>
              <a:t>Zhao Yin</a:t>
            </a:r>
          </a:p>
          <a:p>
            <a:pPr hangingPunct="0"/>
            <a:r>
              <a:rPr lang="de-DE" dirty="0"/>
              <a:t>Huawei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19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5A99A17-22A6-4F0E-B7E1-1D89942F1D48}"/>
              </a:ext>
            </a:extLst>
          </p:cNvPr>
          <p:cNvSpPr/>
          <p:nvPr/>
        </p:nvSpPr>
        <p:spPr>
          <a:xfrm>
            <a:off x="543370" y="3555365"/>
            <a:ext cx="2724248" cy="6771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0CC5D95B-C4F5-4FBD-9C01-17E845AF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 &amp; AH0149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1851AE-3F8D-46CB-8E8C-99C8E4B3F378}"/>
              </a:ext>
            </a:extLst>
          </p:cNvPr>
          <p:cNvSpPr txBox="1"/>
          <p:nvPr/>
        </p:nvSpPr>
        <p:spPr>
          <a:xfrm>
            <a:off x="828723" y="918101"/>
            <a:ext cx="79030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Propose 6 sequences from 3 games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Each game: HDR – 1080P – 60fps – 300frame &amp; HDR – 4K – 60fps – 300frames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Test: </a:t>
            </a:r>
          </a:p>
          <a:p>
            <a:r>
              <a:rPr lang="en-US" altLang="zh-CN" dirty="0"/>
              <a:t>      4K: VTM-11ecm12 and ECM-12.0, for AI, RA</a:t>
            </a:r>
          </a:p>
          <a:p>
            <a:r>
              <a:rPr lang="en-US" altLang="zh-CN" dirty="0"/>
              <a:t>      HD: VTM-11ecm12 and ECM-12.0, for AI, RA,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LDB, LDP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9EACD1-5E7D-4B91-ACFC-01455C681746}"/>
              </a:ext>
            </a:extLst>
          </p:cNvPr>
          <p:cNvSpPr txBox="1"/>
          <p:nvPr/>
        </p:nvSpPr>
        <p:spPr>
          <a:xfrm>
            <a:off x="543370" y="3555367"/>
            <a:ext cx="27763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Pipeline</a:t>
            </a:r>
          </a:p>
          <a:p>
            <a:pPr algn="ctr"/>
            <a:r>
              <a:rPr lang="en-US" altLang="zh-CN" dirty="0"/>
              <a:t>Deferred Shading Renderer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64B004-64EA-4A43-A03A-40828E7C98B6}"/>
              </a:ext>
            </a:extLst>
          </p:cNvPr>
          <p:cNvSpPr txBox="1"/>
          <p:nvPr/>
        </p:nvSpPr>
        <p:spPr>
          <a:xfrm>
            <a:off x="4830211" y="2734151"/>
            <a:ext cx="144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RGBAFloat16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9C4FCF-985E-4006-8D3B-A7F0CC5A0D49}"/>
              </a:ext>
            </a:extLst>
          </p:cNvPr>
          <p:cNvSpPr/>
          <p:nvPr/>
        </p:nvSpPr>
        <p:spPr>
          <a:xfrm>
            <a:off x="1012415" y="3098435"/>
            <a:ext cx="1828796" cy="4569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A61878-573E-4BFF-AD91-C2062EA2B20A}"/>
              </a:ext>
            </a:extLst>
          </p:cNvPr>
          <p:cNvSpPr txBox="1"/>
          <p:nvPr/>
        </p:nvSpPr>
        <p:spPr>
          <a:xfrm>
            <a:off x="955561" y="3091223"/>
            <a:ext cx="22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Unreal Engine</a:t>
            </a:r>
            <a:endParaRPr lang="zh-CN" altLang="en-US" sz="2400" b="1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397AC8F-5662-413B-931C-D24B40688206}"/>
              </a:ext>
            </a:extLst>
          </p:cNvPr>
          <p:cNvSpPr/>
          <p:nvPr/>
        </p:nvSpPr>
        <p:spPr>
          <a:xfrm>
            <a:off x="4780266" y="3091223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*.bin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1B8A7D-D183-42ED-A5E1-F975FCF999D0}"/>
              </a:ext>
            </a:extLst>
          </p:cNvPr>
          <p:cNvSpPr/>
          <p:nvPr/>
        </p:nvSpPr>
        <p:spPr>
          <a:xfrm>
            <a:off x="7428512" y="3102726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*.yuv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EB1FE3-1D52-40C8-8FDE-8E74E8E873B2}"/>
              </a:ext>
            </a:extLst>
          </p:cNvPr>
          <p:cNvSpPr txBox="1"/>
          <p:nvPr/>
        </p:nvSpPr>
        <p:spPr>
          <a:xfrm>
            <a:off x="4846597" y="2733394"/>
            <a:ext cx="144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RGBAFloat16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78FB53-FC91-46AD-993E-A0E09E2AC6AE}"/>
              </a:ext>
            </a:extLst>
          </p:cNvPr>
          <p:cNvSpPr txBox="1"/>
          <p:nvPr/>
        </p:nvSpPr>
        <p:spPr>
          <a:xfrm>
            <a:off x="7461676" y="2740324"/>
            <a:ext cx="154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YUV420P10le</a:t>
            </a:r>
            <a:endParaRPr lang="zh-CN" altLang="en-US" b="1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D990648-CB58-4D9C-A50B-48C23358471E}"/>
              </a:ext>
            </a:extLst>
          </p:cNvPr>
          <p:cNvCxnSpPr>
            <a:cxnSpLocks/>
          </p:cNvCxnSpPr>
          <p:nvPr/>
        </p:nvCxnSpPr>
        <p:spPr>
          <a:xfrm flipV="1">
            <a:off x="3726298" y="3820841"/>
            <a:ext cx="1027910" cy="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5928CB70-2BA5-4930-9857-D47481BB6BB3}"/>
              </a:ext>
            </a:extLst>
          </p:cNvPr>
          <p:cNvCxnSpPr/>
          <p:nvPr/>
        </p:nvCxnSpPr>
        <p:spPr>
          <a:xfrm flipV="1">
            <a:off x="6339011" y="3778998"/>
            <a:ext cx="1027910" cy="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10403DA-731E-4CE4-806E-24CC1F4E4F77}"/>
              </a:ext>
            </a:extLst>
          </p:cNvPr>
          <p:cNvSpPr txBox="1"/>
          <p:nvPr/>
        </p:nvSpPr>
        <p:spPr>
          <a:xfrm>
            <a:off x="3943054" y="4571560"/>
            <a:ext cx="333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  <a:latin typeface="OpenSans_Regular"/>
              </a:rPr>
              <a:t>ACES 1000-nit ST-2084 (PQ)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BA83797-A465-4BF5-980C-B1115028FAC0}"/>
              </a:ext>
            </a:extLst>
          </p:cNvPr>
          <p:cNvSpPr/>
          <p:nvPr/>
        </p:nvSpPr>
        <p:spPr>
          <a:xfrm>
            <a:off x="10086233" y="3091223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*.MP4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C6C210D-C2C8-4B20-91A6-5CF89DAA249A}"/>
              </a:ext>
            </a:extLst>
          </p:cNvPr>
          <p:cNvSpPr txBox="1"/>
          <p:nvPr/>
        </p:nvSpPr>
        <p:spPr>
          <a:xfrm>
            <a:off x="10119397" y="2728821"/>
            <a:ext cx="154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MP4</a:t>
            </a:r>
            <a:endParaRPr lang="zh-CN" altLang="en-US" b="1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19A8B1BC-AA47-450A-8D18-400002C0D834}"/>
              </a:ext>
            </a:extLst>
          </p:cNvPr>
          <p:cNvCxnSpPr/>
          <p:nvPr/>
        </p:nvCxnSpPr>
        <p:spPr>
          <a:xfrm flipV="1">
            <a:off x="8996732" y="3767495"/>
            <a:ext cx="1027910" cy="7"/>
          </a:xfrm>
          <a:prstGeom prst="straightConnector1">
            <a:avLst/>
          </a:prstGeom>
          <a:ln w="28575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8FE45B9B-864A-462F-89B3-F5EC10865E28}"/>
              </a:ext>
            </a:extLst>
          </p:cNvPr>
          <p:cNvSpPr txBox="1"/>
          <p:nvPr/>
        </p:nvSpPr>
        <p:spPr>
          <a:xfrm>
            <a:off x="6417283" y="3398163"/>
            <a:ext cx="914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ffmpeg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3DB49A-778B-43E4-A9AD-F6985E5F7886}"/>
              </a:ext>
            </a:extLst>
          </p:cNvPr>
          <p:cNvSpPr txBox="1"/>
          <p:nvPr/>
        </p:nvSpPr>
        <p:spPr>
          <a:xfrm>
            <a:off x="9032365" y="3398163"/>
            <a:ext cx="914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ffmpeg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CB81F4A-1446-4A75-BA06-3D0932472C03}"/>
              </a:ext>
            </a:extLst>
          </p:cNvPr>
          <p:cNvSpPr txBox="1"/>
          <p:nvPr/>
        </p:nvSpPr>
        <p:spPr>
          <a:xfrm>
            <a:off x="3447990" y="3239898"/>
            <a:ext cx="144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Customized</a:t>
            </a:r>
          </a:p>
          <a:p>
            <a:r>
              <a:rPr lang="en-US" altLang="zh-CN" dirty="0"/>
              <a:t>Shader code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E1CC349-E02C-48DA-BE28-FFBDDC2263AD}"/>
              </a:ext>
            </a:extLst>
          </p:cNvPr>
          <p:cNvSpPr txBox="1"/>
          <p:nvPr/>
        </p:nvSpPr>
        <p:spPr>
          <a:xfrm>
            <a:off x="5932940" y="5382169"/>
            <a:ext cx="64486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Color Primaries: BT.2020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Transfer Characteristics: ACES 1000-nit ST-2084 (PQ)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Matrix Coefficients: BT.2020 non constant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Color Range: limited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D10738DE-F2EE-4907-8563-B9BA3802FFFB}"/>
              </a:ext>
            </a:extLst>
          </p:cNvPr>
          <p:cNvCxnSpPr>
            <a:cxnSpLocks/>
          </p:cNvCxnSpPr>
          <p:nvPr/>
        </p:nvCxnSpPr>
        <p:spPr>
          <a:xfrm>
            <a:off x="10839548" y="4469930"/>
            <a:ext cx="0" cy="9007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A90BBA13-C372-4BA5-ACC5-02E2A9628713}"/>
              </a:ext>
            </a:extLst>
          </p:cNvPr>
          <p:cNvSpPr txBox="1"/>
          <p:nvPr/>
        </p:nvSpPr>
        <p:spPr>
          <a:xfrm>
            <a:off x="1951787" y="4294561"/>
            <a:ext cx="144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Customized</a:t>
            </a:r>
          </a:p>
          <a:p>
            <a:r>
              <a:rPr lang="en-US" altLang="zh-CN" dirty="0"/>
              <a:t>Shader code</a:t>
            </a:r>
            <a:endParaRPr lang="zh-CN" altLang="en-US" dirty="0"/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F2FAE0CA-689E-454C-9AD6-78F874964A19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931552" y="4232475"/>
            <a:ext cx="0" cy="8512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31E0D508-6685-491B-82F9-C5B9D458720E}"/>
              </a:ext>
            </a:extLst>
          </p:cNvPr>
          <p:cNvSpPr txBox="1"/>
          <p:nvPr/>
        </p:nvSpPr>
        <p:spPr>
          <a:xfrm>
            <a:off x="506947" y="5140539"/>
            <a:ext cx="438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Depth: float32, 0.0~1.0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MV: two-channel float32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Camera Information: 4x4 float32 arrays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152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C489D-36DF-4750-8EF9-E5D80AA4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813165-E123-4B54-87E4-263BE6A89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1816"/>
            <a:ext cx="10515600" cy="5035147"/>
          </a:xfrm>
        </p:spPr>
        <p:txBody>
          <a:bodyPr/>
          <a:lstStyle/>
          <a:p>
            <a:r>
              <a:rPr lang="en-US" altLang="zh-CN" dirty="0"/>
              <a:t>Auxiliary Information along with gaming sequences:</a:t>
            </a:r>
          </a:p>
          <a:p>
            <a:pPr lvl="1"/>
            <a:r>
              <a:rPr lang="en-US" altLang="zh-CN" dirty="0"/>
              <a:t>Depth (32-bits float, encoded)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Motion Vector (two channels, 32-bits float)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Camera Information (multiple 4x4 float array)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362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48CC8E0-8810-4E55-B66A-F7C002DD320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66516"/>
                <a:ext cx="10515600" cy="5210447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dirty="0"/>
                  <a:t>Encoded depth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𝑁𝐷𝐶</m:t>
                          </m:r>
                        </m:sub>
                      </m:sSub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altLang="zh-CN" sz="1800" b="0" i="1" smtClean="0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altLang="zh-CN" sz="1800" dirty="0">
                  <a:effectLst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zh-CN" sz="1800" dirty="0">
                  <a:effectLst/>
                  <a:latin typeface="Cambria Math" panose="020405030504060302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ctr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a</m:t>
                    </m:r>
                    <m:r>
                      <a:rPr lang="en-US" altLang="zh-CN" sz="1800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∗ </m:t>
                        </m:r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− </m:t>
                        </m:r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dirty="0">
                    <a:effectLst/>
                    <a:ea typeface="等线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b</m:t>
                    </m:r>
                    <m:r>
                      <a:rPr lang="en-US" altLang="zh-CN" sz="180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 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−</m:t>
                    </m:r>
                    <m:f>
                      <m:fPr>
                        <m:ctrlPr>
                          <a:rPr lang="zh-CN" altLang="zh-CN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𝑛𝑒𝑎𝑟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∗ </m:t>
                        </m:r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𝑛𝑒𝑎𝑟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, c = 0</a:t>
                </a:r>
                <a:endParaRPr lang="zh-CN" altLang="zh-CN" sz="18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0" indent="0">
                  <a:buNone/>
                </a:pPr>
                <a:endParaRPr lang="en-US" altLang="zh-CN" sz="1800" dirty="0">
                  <a:effectLst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r">
                  <a:buNone/>
                </a:pPr>
                <a:r>
                  <a:rPr lang="en-US" altLang="zh-CN" sz="1800" dirty="0"/>
                  <a:t>*From Unreal Engine Implementation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sz="1800" dirty="0"/>
                  <a:t>Z – linear depth in the world coordinate;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/>
                  <a:t> - encoded depth in the normalized  device coordinate (-1.0, 1.0)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𝑓𝑎𝑟</m:t>
                        </m:r>
                      </m:sub>
                    </m:sSub>
                  </m:oMath>
                </a14:m>
                <a:r>
                  <a:rPr lang="en-US" altLang="zh-CN" sz="1800" dirty="0"/>
                  <a:t> is the far plane,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𝑛𝑒𝑎𝑟</m:t>
                        </m:r>
                      </m:sub>
                    </m:sSub>
                  </m:oMath>
                </a14:m>
                <a:r>
                  <a:rPr lang="en-US" altLang="zh-CN" sz="1800" dirty="0"/>
                  <a:t> is the near plane</a:t>
                </a:r>
              </a:p>
              <a:p>
                <a:pPr marL="0" indent="0">
                  <a:buNone/>
                </a:pPr>
                <a:endParaRPr lang="en-US" altLang="zh-CN" sz="1800" dirty="0"/>
              </a:p>
              <a:p>
                <a:pPr marL="0" indent="0">
                  <a:buNone/>
                </a:pPr>
                <a:r>
                  <a:rPr lang="en-US" altLang="zh-CN" sz="1800" dirty="0"/>
                  <a:t>Target: to accommodate more game engines.</a:t>
                </a:r>
              </a:p>
              <a:p>
                <a:pPr marL="0" indent="0">
                  <a:buNone/>
                </a:pPr>
                <a:endParaRPr lang="en-US" altLang="zh-CN" sz="1800" dirty="0"/>
              </a:p>
              <a:p>
                <a:endParaRPr lang="en-US" altLang="zh-CN" dirty="0"/>
              </a:p>
              <a:p>
                <a:pPr marL="457200" lvl="1" indent="0">
                  <a:buNone/>
                </a:pPr>
                <a:endParaRPr lang="zh-CN" altLang="en-US" sz="1200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48CC8E0-8810-4E55-B66A-F7C002DD32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66516"/>
                <a:ext cx="10515600" cy="5210447"/>
              </a:xfrm>
              <a:blipFill>
                <a:blip r:embed="rId2"/>
                <a:stretch>
                  <a:fillRect l="-1043" t="-1991" r="-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标题 1">
            <a:extLst>
              <a:ext uri="{FF2B5EF4-FFF2-40B4-BE49-F238E27FC236}">
                <a16:creationId xmlns:a16="http://schemas.microsoft.com/office/drawing/2014/main" id="{FBED8D54-6AD7-4832-BCD7-2AD709D39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7489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>
            <a:extLst>
              <a:ext uri="{FF2B5EF4-FFF2-40B4-BE49-F238E27FC236}">
                <a16:creationId xmlns:a16="http://schemas.microsoft.com/office/drawing/2014/main" id="{0185AE0D-63C8-434C-82CD-BF6D79A6657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3" y="2551318"/>
            <a:ext cx="5681176" cy="3195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ARPG_60fps_Depth_100">
            <a:extLst>
              <a:ext uri="{FF2B5EF4-FFF2-40B4-BE49-F238E27FC236}">
                <a16:creationId xmlns:a16="http://schemas.microsoft.com/office/drawing/2014/main" id="{0398F5BD-8E90-4DE8-82FB-CC3A19F51C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093" y="2551320"/>
            <a:ext cx="5705128" cy="31956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6C8C3D29-9901-46C5-9FCA-95A2E467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2834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59C204BD-9183-40D9-A4E3-4C438759F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ABE7FED-D08E-4D40-B3D8-20792AE16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218" y="966516"/>
            <a:ext cx="7043564" cy="3443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40D877-BAB0-4A91-BA9B-7C77390DD7F8}"/>
                  </a:ext>
                </a:extLst>
              </p:cNvPr>
              <p:cNvSpPr txBox="1"/>
              <p:nvPr/>
            </p:nvSpPr>
            <p:spPr>
              <a:xfrm>
                <a:off x="544848" y="4641999"/>
                <a:ext cx="10361621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Why use encoded depth?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stored in </a:t>
                </a:r>
                <a:r>
                  <a:rPr lang="en-US" altLang="zh-CN" sz="1800" dirty="0" err="1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GBuffer</a:t>
                </a: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is naturally available in the rendering process of game engines.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The reciprocal of Z is already available once hardware finish the perspective division in perspective projection process.</a:t>
                </a:r>
                <a:endParaRPr lang="en-US" altLang="zh-CN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1/z is linear in screen space which is beneficial for the interpolation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across a triangle in rasterization process.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Z might overfloats float32.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40D877-BAB0-4A91-BA9B-7C77390DD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48" y="4641999"/>
                <a:ext cx="10361621" cy="2031325"/>
              </a:xfrm>
              <a:prstGeom prst="rect">
                <a:avLst/>
              </a:prstGeom>
              <a:blipFill>
                <a:blip r:embed="rId3"/>
                <a:stretch>
                  <a:fillRect l="-471" t="-1497" b="-3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7082235-1675-4E5F-BA2B-51D62C852619}"/>
              </a:ext>
            </a:extLst>
          </p:cNvPr>
          <p:cNvSpPr txBox="1"/>
          <p:nvPr/>
        </p:nvSpPr>
        <p:spPr>
          <a:xfrm>
            <a:off x="7027377" y="6303992"/>
            <a:ext cx="60952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4"/>
              </a:rPr>
              <a:t>Depth Precision Visualized | NVIDIA Developer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026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024DA5-5D98-4FFC-9C40-965C29B03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6019"/>
            <a:ext cx="10515600" cy="4351338"/>
          </a:xfrm>
        </p:spPr>
        <p:txBody>
          <a:bodyPr/>
          <a:lstStyle/>
          <a:p>
            <a:r>
              <a:rPr lang="en-US" altLang="zh-CN" dirty="0"/>
              <a:t>Motion Vector</a:t>
            </a:r>
          </a:p>
          <a:p>
            <a:pPr lvl="1"/>
            <a:r>
              <a:rPr lang="en-US" altLang="zh-CN" dirty="0"/>
              <a:t>Two channels, 32-bits float</a:t>
            </a:r>
          </a:p>
          <a:p>
            <a:pPr marL="457200" lvl="1" indent="0">
              <a:buNone/>
            </a:pPr>
            <a:r>
              <a:rPr lang="en-US" altLang="zh-CN" dirty="0"/>
              <a:t>(X, Y) – A pixel in current frame, (X’, Y’) – The corresponding position of (X, Y) in the previous frame, the difference between (X’, Y’) and (X, Y).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Camera Information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B1A033FE-5F14-4539-8B50-C1BFBA32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2F487B-DB97-42DF-81F8-8DA262262B4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244" y="3299015"/>
            <a:ext cx="8798653" cy="26280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AF627A5-FFBD-40B2-A451-1B6292F7E7D9}"/>
              </a:ext>
            </a:extLst>
          </p:cNvPr>
          <p:cNvSpPr/>
          <p:nvPr/>
        </p:nvSpPr>
        <p:spPr>
          <a:xfrm>
            <a:off x="5685389" y="3240672"/>
            <a:ext cx="867021" cy="710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AC768DD-B250-407F-B8A8-12B4688A2D4E}"/>
              </a:ext>
            </a:extLst>
          </p:cNvPr>
          <p:cNvSpPr/>
          <p:nvPr/>
        </p:nvSpPr>
        <p:spPr>
          <a:xfrm>
            <a:off x="7850454" y="3240671"/>
            <a:ext cx="867021" cy="710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AEDB9C-A7AB-435A-87FE-70B03B414B46}"/>
              </a:ext>
            </a:extLst>
          </p:cNvPr>
          <p:cNvSpPr txBox="1"/>
          <p:nvPr/>
        </p:nvSpPr>
        <p:spPr>
          <a:xfrm>
            <a:off x="6348684" y="2836502"/>
            <a:ext cx="46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4x4 float32 array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84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4155</TotalTime>
  <Words>397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OpenSans_Regular</vt:lpstr>
      <vt:lpstr>Arial</vt:lpstr>
      <vt:lpstr>Calibri</vt:lpstr>
      <vt:lpstr>Calibri Light</vt:lpstr>
      <vt:lpstr>Cambria Math</vt:lpstr>
      <vt:lpstr>Times New Roman</vt:lpstr>
      <vt:lpstr>Office Theme</vt:lpstr>
      <vt:lpstr>JVET – AH0147/ AH0149</vt:lpstr>
      <vt:lpstr>JVET – AH0147 &amp; AH0149</vt:lpstr>
      <vt:lpstr>JVET – AH0147</vt:lpstr>
      <vt:lpstr>JVET – AH0147</vt:lpstr>
      <vt:lpstr>JVET – AH0147</vt:lpstr>
      <vt:lpstr>JVET – AH0147</vt:lpstr>
      <vt:lpstr>JVET – AH0147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not just use true depth z?</dc:title>
  <dc:creator>Johannes Sauer (A)</dc:creator>
  <cp:lastModifiedBy>chenweilan (C)</cp:lastModifiedBy>
  <cp:revision>33</cp:revision>
  <dcterms:created xsi:type="dcterms:W3CDTF">2024-04-18T06:56:15Z</dcterms:created>
  <dcterms:modified xsi:type="dcterms:W3CDTF">2024-04-21T08:10:43Z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(3)j7/ZSkkr8TY1Mh3kQMdmGTt/93iHmWQrm7WPN4qoRxT/3P2CnWxKtyu33EIOmGiJXJTV7ZFD
bu1+cs66pMDchok6TQXYCuNMLYsSom/FSxM4cL56YmZ3yuiezBCDNtVqHEZJxiMxxWEYd0nd
8M3eJr2lB+zeItUQWiCTeaw7p9spPd4jmvJOFvHmkgPXR0AxjlTGBlVCF5bs47NWwhr6rCF3
2zkaprQfHpeZTbJYoX</vt:lpwstr>
  </property>
  <property fmtid="{D5CDD505-2E9C-101B-9397-08002B2CF9AE}" pid="3" name="_2015_ms_pID_7253431">
    <vt:lpwstr>7ZVRGOhRt9KHbOq0j+Dswtkav/uTEF5OKzIYTwGPJEBOfYerdlz1xN
15wjlr5z4+HK19FAcJuefmcaT8Ssc9M0PdtIo63ig9lSmxvq08cl+G8HT+jxYPRkbSht6tkR
VYND+v33oPw3DGA5dqGDoWylOeSBh0okgGYj2Iyfhhmxv2lIb7sW4R21P1MYJgR9Yk7MUwz8
gwj/b4R1jqzgMaWP8YOn2xSq/rFdWwmr5el/</vt:lpwstr>
  </property>
  <property fmtid="{D5CDD505-2E9C-101B-9397-08002B2CF9AE}" pid="4" name="_2015_ms_pID_7253432">
    <vt:lpwstr>PQ==</vt:lpwstr>
  </property>
</Properties>
</file>