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86" r:id="rId3"/>
    <p:sldId id="279" r:id="rId4"/>
    <p:sldId id="287" r:id="rId5"/>
    <p:sldId id="294" r:id="rId6"/>
    <p:sldId id="295" r:id="rId7"/>
    <p:sldId id="296" r:id="rId8"/>
    <p:sldId id="291" r:id="rId9"/>
    <p:sldId id="292" r:id="rId10"/>
    <p:sldId id="293" r:id="rId11"/>
    <p:sldId id="285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0FF"/>
    <a:srgbClr val="00A2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4" autoAdjust="0"/>
    <p:restoredTop sz="94618"/>
  </p:normalViewPr>
  <p:slideViewPr>
    <p:cSldViewPr snapToGrid="0" snapToObjects="1">
      <p:cViewPr varScale="1">
        <p:scale>
          <a:sx n="68" d="100"/>
          <a:sy n="68" d="100"/>
        </p:scale>
        <p:origin x="283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0812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3382" y="773756"/>
            <a:ext cx="2091746" cy="973485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568812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B84B1B2-72C7-4C6A-8F98-A91D98EE02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0700" y="662631"/>
            <a:ext cx="20320000" cy="1619250"/>
          </a:xfrm>
        </p:spPr>
        <p:txBody>
          <a:bodyPr>
            <a:noAutofit/>
          </a:bodyPr>
          <a:lstStyle>
            <a:lvl1pPr algn="l"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1pPr>
            <a:lvl2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2pPr>
            <a:lvl3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3pPr>
            <a:lvl4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4pPr>
            <a:lvl5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46017B5-1117-438A-8922-4EE871C777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710900" cy="9963150"/>
          </a:xfrm>
        </p:spPr>
        <p:txBody>
          <a:bodyPr>
            <a:noAutofit/>
          </a:bodyPr>
          <a:lstStyle>
            <a:lvl1pPr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1pPr>
            <a:lvl2pPr marL="9144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2pPr>
            <a:lvl3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3pPr>
            <a:lvl4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4pPr>
            <a:lvl5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583" y="917878"/>
            <a:ext cx="2412247" cy="112264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20202521" y="10347556"/>
            <a:ext cx="20828001" cy="464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请输入你的主标题内容"/>
          <p:cNvSpPr txBox="1"/>
          <p:nvPr/>
        </p:nvSpPr>
        <p:spPr>
          <a:xfrm>
            <a:off x="936374" y="4801591"/>
            <a:ext cx="23447626" cy="4026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48" tIns="60948" rIns="60948" bIns="60948">
            <a:noAutofit/>
          </a:bodyPr>
          <a:lstStyle>
            <a:lvl1pPr algn="l" defTabSz="457200">
              <a:defRPr sz="10000" b="0">
                <a:latin typeface="Alibaba-PuHuiTi-M"/>
                <a:ea typeface="Alibaba-PuHuiTi-M"/>
                <a:cs typeface="Alibaba-PuHuiTi-M"/>
                <a:sym typeface="Alibaba-PuHuiTi-M"/>
              </a:defRPr>
            </a:lvl1pPr>
          </a:lstStyle>
          <a:p>
            <a:r>
              <a:rPr lang="en-US" sz="5400" b="1" dirty="0"/>
              <a:t>JVET-A</a:t>
            </a:r>
            <a:r>
              <a:rPr lang="en-US" sz="5400" b="1" dirty="0">
                <a:solidFill>
                  <a:schemeClr val="tx1"/>
                </a:solidFill>
              </a:rPr>
              <a:t>H</a:t>
            </a:r>
            <a:r>
              <a:rPr lang="en-US" sz="5400" b="1" dirty="0"/>
              <a:t>0109</a:t>
            </a:r>
            <a:r>
              <a:rPr lang="en-US" sz="5400" dirty="0"/>
              <a:t> </a:t>
            </a:r>
            <a:br>
              <a:rPr lang="en-US" sz="5400" dirty="0"/>
            </a:br>
            <a:r>
              <a:rPr lang="en-US" sz="5400" dirty="0"/>
              <a:t>AHG16: Removal of the analysis model on the decoder side and lightweight design	</a:t>
            </a:r>
            <a:endParaRPr sz="5400" dirty="0"/>
          </a:p>
        </p:txBody>
      </p:sp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810" y="1083775"/>
            <a:ext cx="670740" cy="820399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A5D107-26B8-3146-8F4B-CA4DA34223E1}"/>
              </a:ext>
            </a:extLst>
          </p:cNvPr>
          <p:cNvSpPr txBox="1"/>
          <p:nvPr/>
        </p:nvSpPr>
        <p:spPr>
          <a:xfrm>
            <a:off x="1083131" y="9098706"/>
            <a:ext cx="13418738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sng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Renjie Zou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40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Ru-Ling Liao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Bolin Chen, Yan Ye, </a:t>
            </a:r>
            <a:r>
              <a:rPr kumimoji="0" lang="en-US" altLang="zh-CN" sz="40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0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Alibaba group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  <p:sp>
        <p:nvSpPr>
          <p:cNvPr id="55" name="文本框 2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87FA65-5C7D-4E6F-91B7-36ECF1A577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8000" dirty="0">
                <a:latin typeface="Calibri" panose="020F0502020204030204" pitchFamily="34" charset="0"/>
              </a:rPr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55AB47-FB81-46A7-A60F-1B5C49A415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2948900" cy="9963150"/>
          </a:xfrm>
        </p:spPr>
        <p:txBody>
          <a:bodyPr/>
          <a:lstStyle/>
          <a:p>
            <a:pPr marL="857250" indent="-85725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Two changes to the AHG16 GFVC software aimed at reducing the complexity:</a:t>
            </a:r>
          </a:p>
          <a:p>
            <a:pPr marL="1771650" lvl="1" indent="-8572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removing the analysis model from the decoder</a:t>
            </a:r>
            <a:r>
              <a:rPr lang="zh-TW" alt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TW" sz="4400" dirty="0">
                <a:latin typeface="Calibri" panose="020F0502020204030204" pitchFamily="34" charset="0"/>
                <a:cs typeface="Calibri" panose="020F0502020204030204" pitchFamily="34" charset="0"/>
              </a:rPr>
              <a:t>of all 4 GFVC methods</a:t>
            </a:r>
            <a:endParaRPr lang="en-US" altLang="zh-CN" sz="4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1650" lvl="1" indent="-8572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adopting </a:t>
            </a:r>
            <a:r>
              <a:rPr lang="en-US" altLang="zh-CN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depthwise</a:t>
            </a: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 separable convolutions and halving channel counts in the generative model of the lightweight CFTE method</a:t>
            </a:r>
          </a:p>
          <a:p>
            <a:pPr marL="1771650" lvl="1" indent="-85725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indent="-85725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We recommend to adopt both proposed modifications to the AHG16 GFVC software</a:t>
            </a:r>
            <a:endParaRPr lang="en-US" sz="66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6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6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553252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>
            <a:extLst>
              <a:ext uri="{FF2B5EF4-FFF2-40B4-BE49-F238E27FC236}">
                <a16:creationId xmlns:a16="http://schemas.microsoft.com/office/drawing/2014/main" id="{7B13E09B-E088-3644-8C41-561A67BB7800}"/>
              </a:ext>
            </a:extLst>
          </p:cNvPr>
          <p:cNvGrpSpPr/>
          <p:nvPr/>
        </p:nvGrpSpPr>
        <p:grpSpPr>
          <a:xfrm>
            <a:off x="7634844" y="5575597"/>
            <a:ext cx="8588132" cy="2564805"/>
            <a:chOff x="21265" y="292988"/>
            <a:chExt cx="8588131" cy="2564804"/>
          </a:xfrm>
        </p:grpSpPr>
        <p:pic>
          <p:nvPicPr>
            <p:cNvPr id="6" name="图像" descr="图像">
              <a:extLst>
                <a:ext uri="{FF2B5EF4-FFF2-40B4-BE49-F238E27FC236}">
                  <a16:creationId xmlns:a16="http://schemas.microsoft.com/office/drawing/2014/main" id="{C7638CF3-4372-2E4B-A41F-247978429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" name="thanks">
              <a:extLst>
                <a:ext uri="{FF2B5EF4-FFF2-40B4-BE49-F238E27FC236}">
                  <a16:creationId xmlns:a16="http://schemas.microsoft.com/office/drawing/2014/main" id="{0DCDDACA-948C-D143-BC8F-4BCD86D92FA5}"/>
                </a:ext>
              </a:extLst>
            </p:cNvPr>
            <p:cNvSpPr txBox="1"/>
            <p:nvPr/>
          </p:nvSpPr>
          <p:spPr>
            <a:xfrm>
              <a:off x="21265" y="292988"/>
              <a:ext cx="7282442" cy="25648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T</a:t>
              </a:r>
              <a:r>
                <a:rPr dirty="0">
                  <a:solidFill>
                    <a:schemeClr val="tx1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  <p:extLst>
      <p:ext uri="{BB962C8B-B14F-4D97-AF65-F5344CB8AC3E}">
        <p14:creationId xmlns:p14="http://schemas.microsoft.com/office/powerpoint/2010/main" val="406295912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B0BAAC-CD1A-4749-8DF1-C4A0125437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8000" dirty="0"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AE551-8A16-4817-A8CE-0AFF46F250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863300" cy="11363678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Four GFVC methods are supported in AHG16 software including FOMM, FV2V, CFTE, lightweight CFTE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To reduce complexity, we propose to </a:t>
            </a:r>
          </a:p>
          <a:p>
            <a:pPr marL="1600200" lvl="1" indent="-685800"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remove the analysis model from the decoder </a:t>
            </a:r>
            <a:r>
              <a:rPr lang="en-US" sz="4400" u="sng" dirty="0">
                <a:latin typeface="Calibri" panose="020F0502020204030204" pitchFamily="34" charset="0"/>
                <a:cs typeface="Calibri" panose="020F0502020204030204" pitchFamily="34" charset="0"/>
              </a:rPr>
              <a:t>for all 4 methods</a:t>
            </a:r>
          </a:p>
          <a:p>
            <a:pPr marL="1600200" lvl="1" indent="-685800">
              <a:buFont typeface="Arial" panose="020B0604020202020204" pitchFamily="34" charset="0"/>
              <a:buChar char="•"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replace 3x3 convolution layers with </a:t>
            </a:r>
            <a:r>
              <a:rPr lang="en-US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depthwise</a:t>
            </a: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 separable convolution in generative model of </a:t>
            </a:r>
            <a:r>
              <a:rPr lang="en-US" sz="4400" u="sng" dirty="0">
                <a:latin typeface="Calibri" panose="020F0502020204030204" pitchFamily="34" charset="0"/>
                <a:cs typeface="Calibri" panose="020F0502020204030204" pitchFamily="34" charset="0"/>
              </a:rPr>
              <a:t>lightweight CFTE method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D90D2D9-B69E-4E88-9470-C74CEAB66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635" y="3751125"/>
            <a:ext cx="14655742" cy="7212501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B40654B8-11CB-4470-881A-C01C0B41D1D4}"/>
              </a:ext>
            </a:extLst>
          </p:cNvPr>
          <p:cNvSpPr/>
          <p:nvPr/>
        </p:nvSpPr>
        <p:spPr>
          <a:xfrm>
            <a:off x="12011378" y="5249333"/>
            <a:ext cx="1885244" cy="3307645"/>
          </a:xfrm>
          <a:prstGeom prst="roundRect">
            <a:avLst/>
          </a:prstGeom>
          <a:noFill/>
          <a:ln w="28575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A0549A8-4FEE-4DE7-8CF8-4ACF11ED8862}"/>
              </a:ext>
            </a:extLst>
          </p:cNvPr>
          <p:cNvSpPr/>
          <p:nvPr/>
        </p:nvSpPr>
        <p:spPr>
          <a:xfrm>
            <a:off x="16086667" y="6479822"/>
            <a:ext cx="1986844" cy="1614311"/>
          </a:xfrm>
          <a:prstGeom prst="roundRect">
            <a:avLst/>
          </a:prstGeom>
          <a:noFill/>
          <a:ln w="28575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76347974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8E6820F-FC54-453A-A489-B80699BCAC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sz="8000" dirty="0">
                <a:latin typeface="Calibri" panose="020F0502020204030204" pitchFamily="34" charset="0"/>
              </a:rPr>
              <a:t>Removal of the analysis model from the decoder</a:t>
            </a:r>
            <a:endParaRPr lang="en-US" sz="8000" dirty="0">
              <a:latin typeface="Calibri" panose="020F050202020403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F76C34A-8F2C-4727-9E71-BCB3FD5883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571500" marR="0" indent="-571500" algn="l" defTabSz="8255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5400" b="0" dirty="0">
                <a:latin typeface="Calibri" panose="020F0502020204030204" pitchFamily="34" charset="0"/>
                <a:cs typeface="Calibri" panose="020F0502020204030204" pitchFamily="34" charset="0"/>
              </a:rPr>
              <a:t>Directly encode the feature of the base pictures into the bitstream</a:t>
            </a:r>
          </a:p>
          <a:p>
            <a:pPr marL="571500" marR="0" indent="-571500" algn="l" defTabSz="8255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altLang="zh-CN" sz="5400" dirty="0">
                <a:latin typeface="Calibri" panose="020F0502020204030204" pitchFamily="34" charset="0"/>
                <a:cs typeface="Calibri" panose="020F0502020204030204" pitchFamily="34" charset="0"/>
              </a:rPr>
              <a:t>llow a more flexible design of the analysis model to be used by the encoder</a:t>
            </a:r>
            <a:endParaRPr lang="en-US" altLang="zh-CN" sz="54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marR="0" indent="-571500" algn="l" defTabSz="8255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5400" b="0" dirty="0">
                <a:latin typeface="Calibri" panose="020F0502020204030204" pitchFamily="34" charset="0"/>
                <a:cs typeface="Calibri" panose="020F0502020204030204" pitchFamily="34" charset="0"/>
              </a:rPr>
              <a:t>Does not require any changes to the GFV SEI message under development</a:t>
            </a:r>
          </a:p>
          <a:p>
            <a:pPr marL="571500" marR="0" indent="-571500" algn="l" defTabSz="825500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Apply to all four GFVC methods</a:t>
            </a:r>
            <a:endParaRPr lang="en-US" altLang="zh-CN" sz="54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553D064-A80C-435A-89FC-C32E3D7AA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460" y="6216486"/>
            <a:ext cx="15238950" cy="7499514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D9B2979C-6D6E-4AD3-8D49-06C50D768C43}"/>
              </a:ext>
            </a:extLst>
          </p:cNvPr>
          <p:cNvSpPr/>
          <p:nvPr/>
        </p:nvSpPr>
        <p:spPr>
          <a:xfrm>
            <a:off x="6152444" y="9064978"/>
            <a:ext cx="3206045" cy="1682044"/>
          </a:xfrm>
          <a:prstGeom prst="roundRect">
            <a:avLst/>
          </a:prstGeom>
          <a:noFill/>
          <a:ln w="28575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3104456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3E77258-441A-4D93-86D4-021CE141B2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0700" y="662631"/>
            <a:ext cx="21353182" cy="1619250"/>
          </a:xfrm>
        </p:spPr>
        <p:txBody>
          <a:bodyPr/>
          <a:lstStyle/>
          <a:p>
            <a:r>
              <a:rPr lang="en-US" sz="8000" dirty="0">
                <a:latin typeface="Calibri" panose="020F0502020204030204" pitchFamily="34" charset="0"/>
              </a:rPr>
              <a:t>Complexity reduction of lightweight CFTE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0BECC1-CFD9-47BB-87EA-498515BBF6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Generative model has the highest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kMACs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per pixel among all three models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lvl="3" indent="-571500" algn="l">
              <a:buFont typeface="Arial" panose="020B0604020202020204" pitchFamily="34" charset="0"/>
              <a:buChar char="•"/>
            </a:pPr>
            <a:r>
              <a:rPr lang="en-CA" altLang="zh-CN" dirty="0">
                <a:latin typeface="Calibri" panose="020F0502020204030204" pitchFamily="34" charset="0"/>
                <a:cs typeface="Calibri" panose="020F0502020204030204" pitchFamily="34" charset="0"/>
              </a:rPr>
              <a:t>Reduce the complexity of generative model by</a:t>
            </a:r>
          </a:p>
          <a:p>
            <a:pPr marL="1600200" lvl="1" indent="-685800">
              <a:buFont typeface="Arial" panose="020B0604020202020204" pitchFamily="34" charset="0"/>
              <a:buChar char="•"/>
            </a:pPr>
            <a:r>
              <a:rPr lang="en-CA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halving the channel count</a:t>
            </a:r>
          </a:p>
          <a:p>
            <a:pPr marL="1600200" lvl="1" indent="-685800">
              <a:buFont typeface="Arial" panose="020B0604020202020204" pitchFamily="34" charset="0"/>
              <a:buChar char="•"/>
            </a:pP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Replacing 3x3 convolutions with </a:t>
            </a:r>
            <a:r>
              <a:rPr lang="en-US" altLang="zh-CN" sz="4400" dirty="0" err="1">
                <a:latin typeface="Calibri" panose="020F0502020204030204" pitchFamily="34" charset="0"/>
                <a:cs typeface="Calibri" panose="020F0502020204030204" pitchFamily="34" charset="0"/>
              </a:rPr>
              <a:t>depthwise</a:t>
            </a:r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 separable convolutions in the down-sample block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03131D0-F0CC-4744-B2F1-59A7259A53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956370"/>
              </p:ext>
            </p:extLst>
          </p:nvPr>
        </p:nvGraphicFramePr>
        <p:xfrm>
          <a:off x="2992568" y="3994449"/>
          <a:ext cx="16093440" cy="1645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023360">
                  <a:extLst>
                    <a:ext uri="{9D8B030D-6E8A-4147-A177-3AD203B41FA5}">
                      <a16:colId xmlns:a16="http://schemas.microsoft.com/office/drawing/2014/main" val="3615949779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4251538105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4077110662"/>
                    </a:ext>
                  </a:extLst>
                </a:gridCol>
                <a:gridCol w="4023360">
                  <a:extLst>
                    <a:ext uri="{9D8B030D-6E8A-4147-A177-3AD203B41FA5}">
                      <a16:colId xmlns:a16="http://schemas.microsoft.com/office/drawing/2014/main" val="11212425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Model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Analysis model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Dense motion model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Generative model</a:t>
                      </a:r>
                      <a:endParaRPr lang="en-US" sz="36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03657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Parameters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14.1M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12.3M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7.9M</a:t>
                      </a:r>
                      <a:endParaRPr lang="en-US" sz="36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3397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kMACs/pixel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15.1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47.9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 b="0" i="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756.1</a:t>
                      </a:r>
                      <a:endParaRPr lang="en-US" sz="3600" b="0" i="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9524013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51B5CAEF-90F4-4E2F-8CA1-7B2125FCB9A5}"/>
              </a:ext>
            </a:extLst>
          </p:cNvPr>
          <p:cNvGrpSpPr/>
          <p:nvPr/>
        </p:nvGrpSpPr>
        <p:grpSpPr>
          <a:xfrm>
            <a:off x="761291" y="8872084"/>
            <a:ext cx="10615295" cy="3419103"/>
            <a:chOff x="768592" y="8902888"/>
            <a:chExt cx="10615295" cy="3419103"/>
          </a:xfrm>
        </p:grpSpPr>
        <p:pic>
          <p:nvPicPr>
            <p:cNvPr id="6" name="图片 8">
              <a:extLst>
                <a:ext uri="{FF2B5EF4-FFF2-40B4-BE49-F238E27FC236}">
                  <a16:creationId xmlns:a16="http://schemas.microsoft.com/office/drawing/2014/main" id="{22313162-8E7C-4D4B-BCAB-C02C9F1C5B90}"/>
                </a:ext>
              </a:extLst>
            </p:cNvPr>
            <p:cNvPicPr/>
            <p:nvPr/>
          </p:nvPicPr>
          <p:blipFill rotWithShape="1">
            <a:blip r:embed="rId2"/>
            <a:srcRect b="59238"/>
            <a:stretch/>
          </p:blipFill>
          <p:spPr>
            <a:xfrm>
              <a:off x="768592" y="8902888"/>
              <a:ext cx="10615295" cy="2684929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68F0723-BEA4-41D6-BDF3-0172280C8F2F}"/>
                </a:ext>
              </a:extLst>
            </p:cNvPr>
            <p:cNvSpPr txBox="1"/>
            <p:nvPr/>
          </p:nvSpPr>
          <p:spPr>
            <a:xfrm>
              <a:off x="4688840" y="11757734"/>
              <a:ext cx="2774798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30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design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F1E9B2E-8B6E-4310-868B-A73DDB7CD2D4}"/>
              </a:ext>
            </a:extLst>
          </p:cNvPr>
          <p:cNvGrpSpPr/>
          <p:nvPr/>
        </p:nvGrpSpPr>
        <p:grpSpPr>
          <a:xfrm>
            <a:off x="12711953" y="8872084"/>
            <a:ext cx="10615295" cy="3449907"/>
            <a:chOff x="13107688" y="8872084"/>
            <a:chExt cx="10615295" cy="3449907"/>
          </a:xfrm>
        </p:grpSpPr>
        <p:pic>
          <p:nvPicPr>
            <p:cNvPr id="7" name="图片 8">
              <a:extLst>
                <a:ext uri="{FF2B5EF4-FFF2-40B4-BE49-F238E27FC236}">
                  <a16:creationId xmlns:a16="http://schemas.microsoft.com/office/drawing/2014/main" id="{C00A5057-02AE-4263-AC37-CC1131413C2A}"/>
                </a:ext>
              </a:extLst>
            </p:cNvPr>
            <p:cNvPicPr/>
            <p:nvPr/>
          </p:nvPicPr>
          <p:blipFill rotWithShape="1">
            <a:blip r:embed="rId2"/>
            <a:srcRect t="51786" b="6517"/>
            <a:stretch/>
          </p:blipFill>
          <p:spPr>
            <a:xfrm>
              <a:off x="13107688" y="8872084"/>
              <a:ext cx="10615295" cy="274653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03FDA8D-BB75-4726-87B6-98EA0C552DF2}"/>
                </a:ext>
              </a:extLst>
            </p:cNvPr>
            <p:cNvSpPr txBox="1"/>
            <p:nvPr/>
          </p:nvSpPr>
          <p:spPr>
            <a:xfrm>
              <a:off x="16813134" y="11757734"/>
              <a:ext cx="3204403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30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proposed design</a:t>
              </a:r>
            </a:p>
          </p:txBody>
        </p:sp>
      </p:grp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B892E37-9C13-4C18-BC10-030BD845C163}"/>
              </a:ext>
            </a:extLst>
          </p:cNvPr>
          <p:cNvSpPr/>
          <p:nvPr/>
        </p:nvSpPr>
        <p:spPr>
          <a:xfrm>
            <a:off x="11852799" y="9794508"/>
            <a:ext cx="574824" cy="901687"/>
          </a:xfrm>
          <a:prstGeom prst="rightArrow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36060130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AE8063-F0C1-488C-AB53-13BA621F45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8000" dirty="0">
                <a:latin typeface="Calibri" panose="020F0502020204030204" pitchFamily="34" charset="0"/>
              </a:rPr>
              <a:t>Simulation results of proposed CFTE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24385E-BB3E-48D5-AC20-01DEB40251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427111"/>
            <a:ext cx="23710900" cy="10648835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Removal of Analysis model is applied 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u="sng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Small loss is observed over the current design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Number of parameters and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kMACs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/pixel decrease by 24% and 2%, respectively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1F47F0C3-A160-4C5C-95A5-241F9B9436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875435"/>
              </p:ext>
            </p:extLst>
          </p:nvPr>
        </p:nvGraphicFramePr>
        <p:xfrm>
          <a:off x="325016" y="5008727"/>
          <a:ext cx="23733968" cy="3025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0462">
                  <a:extLst>
                    <a:ext uri="{9D8B030D-6E8A-4147-A177-3AD203B41FA5}">
                      <a16:colId xmlns:a16="http://schemas.microsoft.com/office/drawing/2014/main" val="308457045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17880691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58083119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26895686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3261611024"/>
                    </a:ext>
                  </a:extLst>
                </a:gridCol>
                <a:gridCol w="2191702">
                  <a:extLst>
                    <a:ext uri="{9D8B030D-6E8A-4147-A177-3AD203B41FA5}">
                      <a16:colId xmlns:a16="http://schemas.microsoft.com/office/drawing/2014/main" val="803186068"/>
                    </a:ext>
                  </a:extLst>
                </a:gridCol>
                <a:gridCol w="2140902">
                  <a:extLst>
                    <a:ext uri="{9D8B030D-6E8A-4147-A177-3AD203B41FA5}">
                      <a16:colId xmlns:a16="http://schemas.microsoft.com/office/drawing/2014/main" val="3953927896"/>
                    </a:ext>
                  </a:extLst>
                </a:gridCol>
                <a:gridCol w="1283652">
                  <a:extLst>
                    <a:ext uri="{9D8B030D-6E8A-4147-A177-3AD203B41FA5}">
                      <a16:colId xmlns:a16="http://schemas.microsoft.com/office/drawing/2014/main" val="3400649607"/>
                    </a:ext>
                  </a:extLst>
                </a:gridCol>
                <a:gridCol w="1283652">
                  <a:extLst>
                    <a:ext uri="{9D8B030D-6E8A-4147-A177-3AD203B41FA5}">
                      <a16:colId xmlns:a16="http://schemas.microsoft.com/office/drawing/2014/main" val="4236697387"/>
                    </a:ext>
                  </a:extLst>
                </a:gridCol>
                <a:gridCol w="2199640">
                  <a:extLst>
                    <a:ext uri="{9D8B030D-6E8A-4147-A177-3AD203B41FA5}">
                      <a16:colId xmlns:a16="http://schemas.microsoft.com/office/drawing/2014/main" val="1165635072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128035498"/>
                    </a:ext>
                  </a:extLst>
                </a:gridCol>
                <a:gridCol w="2191702">
                  <a:extLst>
                    <a:ext uri="{9D8B030D-6E8A-4147-A177-3AD203B41FA5}">
                      <a16:colId xmlns:a16="http://schemas.microsoft.com/office/drawing/2014/main" val="4017000585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96457495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r>
                        <a:rPr lang="en-US" sz="2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Proposed CFTE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673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28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 current CFTE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28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 VTM-22.2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6519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DISTS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LPIPS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DISTS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LPIPS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155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Class A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1.00%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1.04%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0.97%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0.3%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1.1%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#VALUE!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-64.40%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-63.28%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-4.73%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-33.0%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-2.1%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-27.2%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40363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Class B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1.63%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1.75%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3.36%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-0.5%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18.8%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#VALUE!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-54.92%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-51.66%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-1.36%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-21.9%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-6.4%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#VALUE!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921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Overall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1.32%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1.39%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2.16%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-0.1%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9.9%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#VALUE!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-59.66%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-57.47%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-3.05%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-27.4%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-4.3%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#VALUE!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595122"/>
                  </a:ext>
                </a:extLst>
              </a:tr>
            </a:tbl>
          </a:graphicData>
        </a:graphic>
      </p:graphicFrame>
      <p:graphicFrame>
        <p:nvGraphicFramePr>
          <p:cNvPr id="7" name="表格 19">
            <a:extLst>
              <a:ext uri="{FF2B5EF4-FFF2-40B4-BE49-F238E27FC236}">
                <a16:creationId xmlns:a16="http://schemas.microsoft.com/office/drawing/2014/main" id="{53AC0D48-DB04-4192-9982-3A457254F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772736"/>
              </p:ext>
            </p:extLst>
          </p:nvPr>
        </p:nvGraphicFramePr>
        <p:xfrm>
          <a:off x="6723903" y="10378460"/>
          <a:ext cx="10936194" cy="2194560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3702536">
                  <a:extLst>
                    <a:ext uri="{9D8B030D-6E8A-4147-A177-3AD203B41FA5}">
                      <a16:colId xmlns:a16="http://schemas.microsoft.com/office/drawing/2014/main" val="1273938195"/>
                    </a:ext>
                  </a:extLst>
                </a:gridCol>
                <a:gridCol w="4232058">
                  <a:extLst>
                    <a:ext uri="{9D8B030D-6E8A-4147-A177-3AD203B41FA5}">
                      <a16:colId xmlns:a16="http://schemas.microsoft.com/office/drawing/2014/main" val="2796378921"/>
                    </a:ext>
                  </a:extLst>
                </a:gridCol>
                <a:gridCol w="3001600">
                  <a:extLst>
                    <a:ext uri="{9D8B030D-6E8A-4147-A177-3AD203B41FA5}">
                      <a16:colId xmlns:a16="http://schemas.microsoft.com/office/drawing/2014/main" val="3889256876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Parameters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kern="12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kMACs</a:t>
                      </a:r>
                      <a:r>
                        <a:rPr lang="en-US" sz="3600" b="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/pixel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080692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Current CFTE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58.0M</a:t>
                      </a:r>
                      <a:endParaRPr lang="zh-CN" sz="3600" b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851.7</a:t>
                      </a:r>
                      <a:endParaRPr lang="zh-CN" sz="3600" b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097157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Proposed CFTE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43.9M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836.6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353153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3465DC7-D30B-496B-88D3-05FAC7CC8913}"/>
              </a:ext>
            </a:extLst>
          </p:cNvPr>
          <p:cNvSpPr txBox="1"/>
          <p:nvPr/>
        </p:nvSpPr>
        <p:spPr>
          <a:xfrm>
            <a:off x="12844376" y="8031902"/>
            <a:ext cx="1121460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CA" sz="2800" b="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* “</a:t>
            </a:r>
            <a:r>
              <a:rPr lang="en-US" sz="2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#VALUE!</a:t>
            </a:r>
            <a:r>
              <a:rPr lang="en-CA" sz="2800" b="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” means the RD curves cross over each other for some sequences</a:t>
            </a:r>
            <a:endParaRPr kumimoji="0" lang="en-US" sz="4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3990367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AE8063-F0C1-488C-AB53-13BA621F45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8000" dirty="0">
                <a:latin typeface="Calibri" panose="020F0502020204030204" pitchFamily="34" charset="0"/>
              </a:rPr>
              <a:t>Simulation results of proposed FOMM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24385E-BB3E-48D5-AC20-01DEB40251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585156"/>
            <a:ext cx="23710900" cy="10159294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Removal of Analysis model is applied 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Similar observations as those in proposed CFTE over current CFTE</a:t>
            </a:r>
          </a:p>
        </p:txBody>
      </p:sp>
      <p:graphicFrame>
        <p:nvGraphicFramePr>
          <p:cNvPr id="7" name="表格 19">
            <a:extLst>
              <a:ext uri="{FF2B5EF4-FFF2-40B4-BE49-F238E27FC236}">
                <a16:creationId xmlns:a16="http://schemas.microsoft.com/office/drawing/2014/main" id="{53AC0D48-DB04-4192-9982-3A457254F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181184"/>
              </p:ext>
            </p:extLst>
          </p:nvPr>
        </p:nvGraphicFramePr>
        <p:xfrm>
          <a:off x="6908053" y="9859171"/>
          <a:ext cx="10936194" cy="2194560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3702536">
                  <a:extLst>
                    <a:ext uri="{9D8B030D-6E8A-4147-A177-3AD203B41FA5}">
                      <a16:colId xmlns:a16="http://schemas.microsoft.com/office/drawing/2014/main" val="1273938195"/>
                    </a:ext>
                  </a:extLst>
                </a:gridCol>
                <a:gridCol w="4232058">
                  <a:extLst>
                    <a:ext uri="{9D8B030D-6E8A-4147-A177-3AD203B41FA5}">
                      <a16:colId xmlns:a16="http://schemas.microsoft.com/office/drawing/2014/main" val="2796378921"/>
                    </a:ext>
                  </a:extLst>
                </a:gridCol>
                <a:gridCol w="3001600">
                  <a:extLst>
                    <a:ext uri="{9D8B030D-6E8A-4147-A177-3AD203B41FA5}">
                      <a16:colId xmlns:a16="http://schemas.microsoft.com/office/drawing/2014/main" val="3889256876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Parameters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kern="12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kMACs</a:t>
                      </a:r>
                      <a:r>
                        <a:rPr lang="en-US" sz="3600" b="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/pixel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080692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Current FOMM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59.8M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838.0</a:t>
                      </a:r>
                      <a:endParaRPr lang="zh-CN" sz="3600" b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097157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Proposed FOMM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45.6M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818.5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353153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3465DC7-D30B-496B-88D3-05FAC7CC8913}"/>
              </a:ext>
            </a:extLst>
          </p:cNvPr>
          <p:cNvSpPr txBox="1"/>
          <p:nvPr/>
        </p:nvSpPr>
        <p:spPr>
          <a:xfrm>
            <a:off x="12844376" y="8479473"/>
            <a:ext cx="1121460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CA" sz="2800" b="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* “</a:t>
            </a:r>
            <a:r>
              <a:rPr lang="en-US" sz="2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#VALUE!</a:t>
            </a:r>
            <a:r>
              <a:rPr lang="en-CA" sz="2800" b="0" dirty="0">
                <a:effectLst/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” means the RD curves cross over each other for some sequences</a:t>
            </a:r>
            <a:endParaRPr kumimoji="0" lang="en-US" sz="4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7FCF817-F44D-4C5C-AD7F-BB7DBD8A8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232042"/>
              </p:ext>
            </p:extLst>
          </p:nvPr>
        </p:nvGraphicFramePr>
        <p:xfrm>
          <a:off x="319936" y="5394960"/>
          <a:ext cx="23739048" cy="3025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0462">
                  <a:extLst>
                    <a:ext uri="{9D8B030D-6E8A-4147-A177-3AD203B41FA5}">
                      <a16:colId xmlns:a16="http://schemas.microsoft.com/office/drawing/2014/main" val="308457045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17880691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580831198"/>
                    </a:ext>
                  </a:extLst>
                </a:gridCol>
                <a:gridCol w="2199640">
                  <a:extLst>
                    <a:ext uri="{9D8B030D-6E8A-4147-A177-3AD203B41FA5}">
                      <a16:colId xmlns:a16="http://schemas.microsoft.com/office/drawing/2014/main" val="3926895686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3261611024"/>
                    </a:ext>
                  </a:extLst>
                </a:gridCol>
                <a:gridCol w="2191702">
                  <a:extLst>
                    <a:ext uri="{9D8B030D-6E8A-4147-A177-3AD203B41FA5}">
                      <a16:colId xmlns:a16="http://schemas.microsoft.com/office/drawing/2014/main" val="803186068"/>
                    </a:ext>
                  </a:extLst>
                </a:gridCol>
                <a:gridCol w="2140902">
                  <a:extLst>
                    <a:ext uri="{9D8B030D-6E8A-4147-A177-3AD203B41FA5}">
                      <a16:colId xmlns:a16="http://schemas.microsoft.com/office/drawing/2014/main" val="3953927896"/>
                    </a:ext>
                  </a:extLst>
                </a:gridCol>
                <a:gridCol w="1283652">
                  <a:extLst>
                    <a:ext uri="{9D8B030D-6E8A-4147-A177-3AD203B41FA5}">
                      <a16:colId xmlns:a16="http://schemas.microsoft.com/office/drawing/2014/main" val="3400649607"/>
                    </a:ext>
                  </a:extLst>
                </a:gridCol>
                <a:gridCol w="1283652">
                  <a:extLst>
                    <a:ext uri="{9D8B030D-6E8A-4147-A177-3AD203B41FA5}">
                      <a16:colId xmlns:a16="http://schemas.microsoft.com/office/drawing/2014/main" val="4236697387"/>
                    </a:ext>
                  </a:extLst>
                </a:gridCol>
                <a:gridCol w="2199640">
                  <a:extLst>
                    <a:ext uri="{9D8B030D-6E8A-4147-A177-3AD203B41FA5}">
                      <a16:colId xmlns:a16="http://schemas.microsoft.com/office/drawing/2014/main" val="1165635072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128035498"/>
                    </a:ext>
                  </a:extLst>
                </a:gridCol>
                <a:gridCol w="2191702">
                  <a:extLst>
                    <a:ext uri="{9D8B030D-6E8A-4147-A177-3AD203B41FA5}">
                      <a16:colId xmlns:a16="http://schemas.microsoft.com/office/drawing/2014/main" val="4017000585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96457495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marL="0" marR="0" indent="0" algn="ctr" defTabSz="8255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r>
                        <a:rPr lang="en-US" sz="2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Proposed FOMM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673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defTabSz="8255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Over current FOMM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defTabSz="8255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Over VTM-22.2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6519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DISTS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LPIPS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RGB444_PSNR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RGB444_SSIM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YUV420_PSNR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YUV420_SSIM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DISTS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LPIPS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RGB444_PSNR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RGB444_SSIM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YUV420_PSNR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YUV420_SSIM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155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8255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Class A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1.60%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1.70%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4.07%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2.5%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24.7%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#VALUE!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-34.49%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-29.84%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0.00%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1.3%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0.0%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#VALUE!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40363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8255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Class B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3.14%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3.31%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12.42%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3.0%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11.8%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3.6%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-30.25%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-27.12%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5.96%</a:t>
                      </a:r>
                      <a:endParaRPr lang="zh-CN" altLang="en-US" sz="2800" b="0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1.3%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2.8%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10.2%</a:t>
                      </a:r>
                      <a:endParaRPr lang="zh-CN" altLang="en-US" sz="28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921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8255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Overall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2.37%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2.50%</a:t>
                      </a:r>
                      <a:endParaRPr lang="zh-CN" altLang="en-US" sz="2800" b="1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8.24%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2.7%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18.3%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#VALUE!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-32.37%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-28.48%</a:t>
                      </a:r>
                      <a:endParaRPr lang="zh-CN" altLang="en-US" sz="2800" b="1" i="0" u="none" strike="noStrike" cap="none" spc="0" baseline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2.98%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1.3%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1.4%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#VALUE!</a:t>
                      </a:r>
                      <a:endParaRPr lang="zh-CN" altLang="en-US" sz="2800" b="1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595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18213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AE8063-F0C1-488C-AB53-13BA621F45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8000" dirty="0">
                <a:latin typeface="Calibri" panose="020F0502020204030204" pitchFamily="34" charset="0"/>
              </a:rPr>
              <a:t>Simulation results of proposed FV2V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24385E-BB3E-48D5-AC20-01DEB40251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404533"/>
            <a:ext cx="23710900" cy="10339917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Removal of Analysis model is applied 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Similar observations as those in proposed CFTE over current CFTE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表格 19">
            <a:extLst>
              <a:ext uri="{FF2B5EF4-FFF2-40B4-BE49-F238E27FC236}">
                <a16:creationId xmlns:a16="http://schemas.microsoft.com/office/drawing/2014/main" id="{53AC0D48-DB04-4192-9982-3A457254F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297577"/>
              </p:ext>
            </p:extLst>
          </p:nvPr>
        </p:nvGraphicFramePr>
        <p:xfrm>
          <a:off x="6908053" y="9859171"/>
          <a:ext cx="10936194" cy="2194560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3702536">
                  <a:extLst>
                    <a:ext uri="{9D8B030D-6E8A-4147-A177-3AD203B41FA5}">
                      <a16:colId xmlns:a16="http://schemas.microsoft.com/office/drawing/2014/main" val="1273938195"/>
                    </a:ext>
                  </a:extLst>
                </a:gridCol>
                <a:gridCol w="4232058">
                  <a:extLst>
                    <a:ext uri="{9D8B030D-6E8A-4147-A177-3AD203B41FA5}">
                      <a16:colId xmlns:a16="http://schemas.microsoft.com/office/drawing/2014/main" val="2796378921"/>
                    </a:ext>
                  </a:extLst>
                </a:gridCol>
                <a:gridCol w="3001600">
                  <a:extLst>
                    <a:ext uri="{9D8B030D-6E8A-4147-A177-3AD203B41FA5}">
                      <a16:colId xmlns:a16="http://schemas.microsoft.com/office/drawing/2014/main" val="3889256876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Parameters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kern="12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kMACs</a:t>
                      </a:r>
                      <a:r>
                        <a:rPr lang="en-US" sz="3600" b="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/pixel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080692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Current FV2V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125.1M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7562.3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097157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Proposed FV2V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95.0M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7443.2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35315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7FCF817-F44D-4C5C-AD7F-BB7DBD8A8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171846"/>
              </p:ext>
            </p:extLst>
          </p:nvPr>
        </p:nvGraphicFramePr>
        <p:xfrm>
          <a:off x="319936" y="5394960"/>
          <a:ext cx="23739048" cy="2964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0462">
                  <a:extLst>
                    <a:ext uri="{9D8B030D-6E8A-4147-A177-3AD203B41FA5}">
                      <a16:colId xmlns:a16="http://schemas.microsoft.com/office/drawing/2014/main" val="308457045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17880691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580831198"/>
                    </a:ext>
                  </a:extLst>
                </a:gridCol>
                <a:gridCol w="2199640">
                  <a:extLst>
                    <a:ext uri="{9D8B030D-6E8A-4147-A177-3AD203B41FA5}">
                      <a16:colId xmlns:a16="http://schemas.microsoft.com/office/drawing/2014/main" val="3926895686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3261611024"/>
                    </a:ext>
                  </a:extLst>
                </a:gridCol>
                <a:gridCol w="2191702">
                  <a:extLst>
                    <a:ext uri="{9D8B030D-6E8A-4147-A177-3AD203B41FA5}">
                      <a16:colId xmlns:a16="http://schemas.microsoft.com/office/drawing/2014/main" val="803186068"/>
                    </a:ext>
                  </a:extLst>
                </a:gridCol>
                <a:gridCol w="2140902">
                  <a:extLst>
                    <a:ext uri="{9D8B030D-6E8A-4147-A177-3AD203B41FA5}">
                      <a16:colId xmlns:a16="http://schemas.microsoft.com/office/drawing/2014/main" val="3953927896"/>
                    </a:ext>
                  </a:extLst>
                </a:gridCol>
                <a:gridCol w="1283652">
                  <a:extLst>
                    <a:ext uri="{9D8B030D-6E8A-4147-A177-3AD203B41FA5}">
                      <a16:colId xmlns:a16="http://schemas.microsoft.com/office/drawing/2014/main" val="3400649607"/>
                    </a:ext>
                  </a:extLst>
                </a:gridCol>
                <a:gridCol w="1283652">
                  <a:extLst>
                    <a:ext uri="{9D8B030D-6E8A-4147-A177-3AD203B41FA5}">
                      <a16:colId xmlns:a16="http://schemas.microsoft.com/office/drawing/2014/main" val="4236697387"/>
                    </a:ext>
                  </a:extLst>
                </a:gridCol>
                <a:gridCol w="2199640">
                  <a:extLst>
                    <a:ext uri="{9D8B030D-6E8A-4147-A177-3AD203B41FA5}">
                      <a16:colId xmlns:a16="http://schemas.microsoft.com/office/drawing/2014/main" val="1165635072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128035498"/>
                    </a:ext>
                  </a:extLst>
                </a:gridCol>
                <a:gridCol w="2191702">
                  <a:extLst>
                    <a:ext uri="{9D8B030D-6E8A-4147-A177-3AD203B41FA5}">
                      <a16:colId xmlns:a16="http://schemas.microsoft.com/office/drawing/2014/main" val="4017000585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96457495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r>
                        <a:rPr lang="en-US" b="1" dirty="0"/>
                        <a:t>Proposed FV2V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673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28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 current FV2V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28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 VTM-22.2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6519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DISTS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LPIPS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DISTS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LPIPS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155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Class A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1.02%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1.02%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0.30%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0.7%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-3.2%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0.8%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-51.36%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-50.23%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0.11%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-20.4%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-0.8%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-19.5%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40363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Class B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1.89%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2.06%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2.78%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3.9%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1.7%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3.2%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-42.03%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-38.85%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10.63%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-7.6%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9.4%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-6.1%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921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Overall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1.45%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1.54%</a:t>
                      </a:r>
                      <a:endParaRPr lang="zh-CN" altLang="en-US" sz="2800" b="1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1.54%</a:t>
                      </a:r>
                      <a:endParaRPr lang="zh-CN" altLang="en-US" sz="2800" b="1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2.3%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-0.8%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2.0%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-46.69%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-44.54%</a:t>
                      </a:r>
                      <a:endParaRPr lang="zh-CN" altLang="en-US" sz="2800" b="1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5.37%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-14.0%</a:t>
                      </a:r>
                      <a:endParaRPr lang="zh-CN" altLang="en-US" sz="2800" b="1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4.3%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-12.8%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595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17722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6B44E1-CE90-4D46-9040-CAC8DB52E1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8000" dirty="0">
                <a:latin typeface="Calibri" panose="020F0502020204030204" pitchFamily="34" charset="0"/>
              </a:rPr>
              <a:t>Simulation results of proposed lightweight CFTE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DC8FF5-B14D-471A-8A06-972CAB1808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664178"/>
            <a:ext cx="23710900" cy="10080272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Removal of Analysis model &amp; Lightweight design are applied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Introduce minor coding loss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over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current lightweight CFTE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Significantly reduce the number of parameters and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kMACs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/pixel</a:t>
            </a:r>
          </a:p>
        </p:txBody>
      </p:sp>
      <p:graphicFrame>
        <p:nvGraphicFramePr>
          <p:cNvPr id="4" name="Table 14">
            <a:extLst>
              <a:ext uri="{FF2B5EF4-FFF2-40B4-BE49-F238E27FC236}">
                <a16:creationId xmlns:a16="http://schemas.microsoft.com/office/drawing/2014/main" id="{35AD22E3-8DED-4524-BE9A-3ABDE3B0D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326990"/>
              </p:ext>
            </p:extLst>
          </p:nvPr>
        </p:nvGraphicFramePr>
        <p:xfrm>
          <a:off x="387904" y="5745958"/>
          <a:ext cx="23733968" cy="3025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0462">
                  <a:extLst>
                    <a:ext uri="{9D8B030D-6E8A-4147-A177-3AD203B41FA5}">
                      <a16:colId xmlns:a16="http://schemas.microsoft.com/office/drawing/2014/main" val="308457045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17880691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58083119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26895686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3261611024"/>
                    </a:ext>
                  </a:extLst>
                </a:gridCol>
                <a:gridCol w="2191702">
                  <a:extLst>
                    <a:ext uri="{9D8B030D-6E8A-4147-A177-3AD203B41FA5}">
                      <a16:colId xmlns:a16="http://schemas.microsoft.com/office/drawing/2014/main" val="803186068"/>
                    </a:ext>
                  </a:extLst>
                </a:gridCol>
                <a:gridCol w="2140902">
                  <a:extLst>
                    <a:ext uri="{9D8B030D-6E8A-4147-A177-3AD203B41FA5}">
                      <a16:colId xmlns:a16="http://schemas.microsoft.com/office/drawing/2014/main" val="3953927896"/>
                    </a:ext>
                  </a:extLst>
                </a:gridCol>
                <a:gridCol w="1283652">
                  <a:extLst>
                    <a:ext uri="{9D8B030D-6E8A-4147-A177-3AD203B41FA5}">
                      <a16:colId xmlns:a16="http://schemas.microsoft.com/office/drawing/2014/main" val="3400649607"/>
                    </a:ext>
                  </a:extLst>
                </a:gridCol>
                <a:gridCol w="1283652">
                  <a:extLst>
                    <a:ext uri="{9D8B030D-6E8A-4147-A177-3AD203B41FA5}">
                      <a16:colId xmlns:a16="http://schemas.microsoft.com/office/drawing/2014/main" val="4236697387"/>
                    </a:ext>
                  </a:extLst>
                </a:gridCol>
                <a:gridCol w="2199640">
                  <a:extLst>
                    <a:ext uri="{9D8B030D-6E8A-4147-A177-3AD203B41FA5}">
                      <a16:colId xmlns:a16="http://schemas.microsoft.com/office/drawing/2014/main" val="1165635072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128035498"/>
                    </a:ext>
                  </a:extLst>
                </a:gridCol>
                <a:gridCol w="2191702">
                  <a:extLst>
                    <a:ext uri="{9D8B030D-6E8A-4147-A177-3AD203B41FA5}">
                      <a16:colId xmlns:a16="http://schemas.microsoft.com/office/drawing/2014/main" val="4017000585"/>
                    </a:ext>
                  </a:extLst>
                </a:gridCol>
                <a:gridCol w="2139696">
                  <a:extLst>
                    <a:ext uri="{9D8B030D-6E8A-4147-A177-3AD203B41FA5}">
                      <a16:colId xmlns:a16="http://schemas.microsoft.com/office/drawing/2014/main" val="296457495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r>
                        <a:rPr lang="en-US" sz="2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Proposed lightweight CFTE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673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28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 current lightweight CFTE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sz="28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 VTM-22.2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6519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DISTS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LPIPS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DISTS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LPIPS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RGB444_SSIM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YUV420_PSNR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  <a:sym typeface="Helvetica Neue Light"/>
                        </a:rPr>
                        <a:t>YUV420_SSIM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155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Class A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1.04%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2.01%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-2.51%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2.8%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0.8%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1.4%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-67.02%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-65.46%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-3.12%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-34.6%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0.0%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-29.7%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40363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Class B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-0.28%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3.97%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3.41%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16.9%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8.0%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524818.2%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-57.94%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-53.63%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-6.71%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-19.2%</a:t>
                      </a:r>
                      <a:endParaRPr lang="zh-CN" altLang="en-US" sz="2800" b="0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-4.0%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-25.0%</a:t>
                      </a:r>
                      <a:endParaRPr lang="zh-CN" altLang="en-US" sz="2800" b="0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921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Overall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0.38%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2.99%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0.45%</a:t>
                      </a:r>
                      <a:endParaRPr lang="zh-CN" altLang="en-US" sz="2800" b="1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9.9%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4.4%</a:t>
                      </a:r>
                      <a:endParaRPr lang="zh-CN" altLang="en-US" sz="2800" b="1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262409.8%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-62.48%</a:t>
                      </a:r>
                      <a:endParaRPr lang="zh-CN" altLang="en-US" sz="2800" b="1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-59.54%</a:t>
                      </a:r>
                      <a:endParaRPr lang="zh-CN" altLang="en-US" sz="2800" b="1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-4.91%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-26.9%</a:t>
                      </a:r>
                      <a:endParaRPr lang="zh-CN" altLang="en-US" sz="2800" b="1" i="0" u="none" strike="noStrike" cap="none" spc="0" baseline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-2.0%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rtl="0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800" b="1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Helvetica Neue Light"/>
                        </a:rPr>
                        <a:t>-27.3%</a:t>
                      </a:r>
                      <a:endParaRPr lang="zh-CN" altLang="en-US" sz="2800" b="1" i="0" u="none" strike="noStrike" cap="none" spc="0" baseline="0" dirty="0">
                        <a:solidFill>
                          <a:schemeClr val="dk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Helvetica Neue Light"/>
                      </a:endParaRPr>
                    </a:p>
                  </a:txBody>
                  <a:tcPr marL="7620" marR="7620" marT="762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595122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5CA5AF27-8770-4D41-8E4A-8A94AB3E88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428648"/>
              </p:ext>
            </p:extLst>
          </p:nvPr>
        </p:nvGraphicFramePr>
        <p:xfrm>
          <a:off x="5305765" y="9562818"/>
          <a:ext cx="13898245" cy="2781582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5302885">
                  <a:extLst>
                    <a:ext uri="{9D8B030D-6E8A-4147-A177-3AD203B41FA5}">
                      <a16:colId xmlns:a16="http://schemas.microsoft.com/office/drawing/2014/main" val="582922669"/>
                    </a:ext>
                  </a:extLst>
                </a:gridCol>
                <a:gridCol w="4297680">
                  <a:extLst>
                    <a:ext uri="{9D8B030D-6E8A-4147-A177-3AD203B41FA5}">
                      <a16:colId xmlns:a16="http://schemas.microsoft.com/office/drawing/2014/main" val="2263039031"/>
                    </a:ext>
                  </a:extLst>
                </a:gridCol>
                <a:gridCol w="4297680">
                  <a:extLst>
                    <a:ext uri="{9D8B030D-6E8A-4147-A177-3AD203B41FA5}">
                      <a16:colId xmlns:a16="http://schemas.microsoft.com/office/drawing/2014/main" val="1652895135"/>
                    </a:ext>
                  </a:extLst>
                </a:gridCol>
              </a:tblGrid>
              <a:tr h="69539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Parameters 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kern="12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kMACs</a:t>
                      </a:r>
                      <a:r>
                        <a:rPr lang="en-US" sz="3600" b="0" kern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/pixel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7619053"/>
                  </a:ext>
                </a:extLst>
              </a:tr>
              <a:tr h="104309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Current lightweight CFTE</a:t>
                      </a:r>
                      <a:endParaRPr lang="zh-CN" sz="3600" b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34.3M</a:t>
                      </a:r>
                      <a:endParaRPr lang="zh-CN" sz="3600" b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819.1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6364990"/>
                  </a:ext>
                </a:extLst>
              </a:tr>
              <a:tr h="104309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Proposed lightweight CFTE</a:t>
                      </a:r>
                      <a:endParaRPr lang="zh-CN" sz="3600" b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14.2M</a:t>
                      </a:r>
                      <a:endParaRPr lang="zh-CN" sz="3600" b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194.2</a:t>
                      </a:r>
                      <a:endParaRPr lang="zh-CN" sz="3600" b="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200743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7437515-0523-4EAF-8840-63043D84B884}"/>
              </a:ext>
            </a:extLst>
          </p:cNvPr>
          <p:cNvSpPr txBox="1"/>
          <p:nvPr/>
        </p:nvSpPr>
        <p:spPr>
          <a:xfrm>
            <a:off x="11271204" y="12344400"/>
            <a:ext cx="292227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Reduce by 59%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5A86DD-1F0E-4BBC-97E3-63CD235906F3}"/>
              </a:ext>
            </a:extLst>
          </p:cNvPr>
          <p:cNvSpPr txBox="1"/>
          <p:nvPr/>
        </p:nvSpPr>
        <p:spPr>
          <a:xfrm>
            <a:off x="15594144" y="12380218"/>
            <a:ext cx="292227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Reduce by 76%</a:t>
            </a:r>
          </a:p>
        </p:txBody>
      </p:sp>
    </p:spTree>
    <p:extLst>
      <p:ext uri="{BB962C8B-B14F-4D97-AF65-F5344CB8AC3E}">
        <p14:creationId xmlns:p14="http://schemas.microsoft.com/office/powerpoint/2010/main" val="414415338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E945D1-CE45-46C5-BE89-51227E2DF2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8000" dirty="0">
                <a:latin typeface="Calibri" panose="020F0502020204030204" pitchFamily="34" charset="0"/>
              </a:rPr>
              <a:t>Analysis of abnormal number in YUV420_SSIM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50DEA-0519-45A7-BD6F-651B80C9F2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Cause by a specific sequence CFVQA_Seq009</a:t>
            </a:r>
            <a:r>
              <a:rPr lang="zh-TW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zh-TW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Nonmonotone in higher bitrate is observed in this sequence</a:t>
            </a:r>
          </a:p>
        </p:txBody>
      </p:sp>
      <p:pic>
        <p:nvPicPr>
          <p:cNvPr id="4" name="图片 7">
            <a:extLst>
              <a:ext uri="{FF2B5EF4-FFF2-40B4-BE49-F238E27FC236}">
                <a16:creationId xmlns:a16="http://schemas.microsoft.com/office/drawing/2014/main" id="{BF69F0AC-77CC-4B27-885A-504DB96DB20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03158" y="6047422"/>
            <a:ext cx="9854494" cy="618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69997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12057</TotalTime>
  <Words>1005</Words>
  <Application>Microsoft Office PowerPoint</Application>
  <PresentationFormat>自定义</PresentationFormat>
  <Paragraphs>337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Alibaba PuHuiTi R</vt:lpstr>
      <vt:lpstr>Alibaba-PuHuiTi-M</vt:lpstr>
      <vt:lpstr>Alibaba-PuHuiTi-R</vt:lpstr>
      <vt:lpstr>Helvetica Neue</vt:lpstr>
      <vt:lpstr>Helvetica Neue Light</vt:lpstr>
      <vt:lpstr>Helvetica Neue Medium</vt:lpstr>
      <vt:lpstr>DengXian</vt:lpstr>
      <vt:lpstr>Arial</vt:lpstr>
      <vt:lpstr>Calibri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renjie</cp:lastModifiedBy>
  <cp:revision>113</cp:revision>
  <dcterms:modified xsi:type="dcterms:W3CDTF">2024-04-21T05:32:14Z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perty1">
    <vt:lpwstr>BBAAD9C20180234D78A0072836F0B99042B9B20B1A023BA0AAD98430B1382B056B46B738D1636B0C22092308C84662EB99F921AA31D02B511BBFC2F17AAE2DD524FCC1ADE02C8657A4982AF760424ABFE727E5B875AD4FD64887119CFF410CE8DCD624979E3</vt:lpwstr>
  </property>
</Properties>
</file>