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10"/>
  </p:notesMasterIdLst>
  <p:sldIdLst>
    <p:sldId id="256" r:id="rId2"/>
    <p:sldId id="277" r:id="rId3"/>
    <p:sldId id="278" r:id="rId4"/>
    <p:sldId id="257" r:id="rId5"/>
    <p:sldId id="274" r:id="rId6"/>
    <p:sldId id="280" r:id="rId7"/>
    <p:sldId id="273" r:id="rId8"/>
    <p:sldId id="27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uoyi Lyu (吕卓逸)" initials="ZL(" lastIdx="0" clrIdx="0">
    <p:extLst>
      <p:ext uri="{19B8F6BF-5375-455C-9EA6-DF929625EA0E}">
        <p15:presenceInfo xmlns:p15="http://schemas.microsoft.com/office/powerpoint/2012/main" userId="S-1-5-21-2660122827-3251746268-3620619969-17923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07" autoAdjust="0"/>
    <p:restoredTop sz="93475" autoAdjust="0"/>
  </p:normalViewPr>
  <p:slideViewPr>
    <p:cSldViewPr snapToGrid="0">
      <p:cViewPr varScale="1">
        <p:scale>
          <a:sx n="63" d="100"/>
          <a:sy n="63" d="100"/>
        </p:scale>
        <p:origin x="836" y="5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Work%20Space\Video%20Coding%20Standards\JVET\Meeting\2024.4\EE1\input\NNVC8.0_2x1.5x_RPR_resolutionAnalysis.xlsm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Work%20Space\Video%20Coding%20Standards\JVET\Meeting\2024.4\EE1\input\NNVC8.0_2x1.5x_RPR_resolutionAnalysis.xlsm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Work%20Space\Video%20Coding%20Standards\JVET\Meeting\2024.4\EE1\input\NNVC8.0_2x1.5x_RPR_resolutionAnalysis.xlsm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cap="none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CatRobot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cap="none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QP37</c:v>
          </c:tx>
          <c:spPr>
            <a:ln w="22225" cap="rnd">
              <a:solidFill>
                <a:schemeClr val="accent1"/>
              </a:solidFill>
            </a:ln>
            <a:effectLst>
              <a:glow rad="139700">
                <a:schemeClr val="accent1">
                  <a:satMod val="175000"/>
                  <a:alpha val="14000"/>
                </a:schemeClr>
              </a:glow>
            </a:effectLst>
          </c:spPr>
          <c:marker>
            <c:symbol val="circle"/>
            <c:size val="3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glow rad="63500">
                  <a:schemeClr val="accent1">
                    <a:satMod val="175000"/>
                    <a:alpha val="25000"/>
                  </a:schemeClr>
                </a:glow>
              </a:effectLst>
            </c:spPr>
          </c:marker>
          <c:xVal>
            <c:numRef>
              <c:f>RA_analysis!$C$26:$C$30</c:f>
              <c:numCache>
                <c:formatCode>General</c:formatCode>
                <c:ptCount val="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</c:numCache>
            </c:numRef>
          </c:xVal>
          <c:yVal>
            <c:numRef>
              <c:f>RA_analysis!$L$26:$L$30</c:f>
              <c:numCache>
                <c:formatCode>General</c:formatCode>
                <c:ptCount val="5"/>
                <c:pt idx="0">
                  <c:v>0.5</c:v>
                </c:pt>
                <c:pt idx="1">
                  <c:v>0.67</c:v>
                </c:pt>
                <c:pt idx="2">
                  <c:v>0.5</c:v>
                </c:pt>
                <c:pt idx="3">
                  <c:v>0.67</c:v>
                </c:pt>
                <c:pt idx="4">
                  <c:v>0.67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89CB-4198-9322-BC660B2C6D5F}"/>
            </c:ext>
          </c:extLst>
        </c:ser>
        <c:ser>
          <c:idx val="1"/>
          <c:order val="1"/>
          <c:tx>
            <c:v>QP32</c:v>
          </c:tx>
          <c:spPr>
            <a:ln w="22225" cap="rnd">
              <a:solidFill>
                <a:schemeClr val="accent2"/>
              </a:solidFill>
            </a:ln>
            <a:effectLst>
              <a:glow rad="139700">
                <a:schemeClr val="accent2">
                  <a:satMod val="175000"/>
                  <a:alpha val="14000"/>
                </a:schemeClr>
              </a:glow>
            </a:effectLst>
          </c:spPr>
          <c:marker>
            <c:symbol val="circle"/>
            <c:size val="3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>
                <a:glow rad="63500">
                  <a:schemeClr val="accent2">
                    <a:satMod val="175000"/>
                    <a:alpha val="25000"/>
                  </a:schemeClr>
                </a:glow>
              </a:effectLst>
            </c:spPr>
          </c:marker>
          <c:xVal>
            <c:numRef>
              <c:f>RA_analysis!$C$26:$C$30</c:f>
              <c:numCache>
                <c:formatCode>General</c:formatCode>
                <c:ptCount val="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</c:numCache>
            </c:numRef>
          </c:xVal>
          <c:yVal>
            <c:numRef>
              <c:f>RA_analysis!$D$26:$D$30</c:f>
              <c:numCache>
                <c:formatCode>General</c:formatCode>
                <c:ptCount val="5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0.5</c:v>
                </c:pt>
                <c:pt idx="4">
                  <c:v>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89CB-4198-9322-BC660B2C6D5F}"/>
            </c:ext>
          </c:extLst>
        </c:ser>
        <c:ser>
          <c:idx val="2"/>
          <c:order val="2"/>
          <c:tx>
            <c:v>QP42</c:v>
          </c:tx>
          <c:spPr>
            <a:ln w="22225" cap="rnd">
              <a:solidFill>
                <a:schemeClr val="accent3"/>
              </a:solidFill>
            </a:ln>
            <a:effectLst>
              <a:glow rad="139700">
                <a:schemeClr val="accent3">
                  <a:satMod val="175000"/>
                  <a:alpha val="14000"/>
                </a:schemeClr>
              </a:glow>
            </a:effectLst>
          </c:spPr>
          <c:marker>
            <c:symbol val="circle"/>
            <c:size val="3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>
                <a:glow rad="63500">
                  <a:schemeClr val="accent3">
                    <a:satMod val="175000"/>
                    <a:alpha val="25000"/>
                  </a:schemeClr>
                </a:glow>
              </a:effectLst>
            </c:spPr>
          </c:marker>
          <c:xVal>
            <c:numRef>
              <c:f>RA_analysis!$C$26:$C$30</c:f>
              <c:numCache>
                <c:formatCode>General</c:formatCode>
                <c:ptCount val="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</c:numCache>
            </c:numRef>
          </c:xVal>
          <c:yVal>
            <c:numRef>
              <c:f>RA_analysis!$O$26:$O$30</c:f>
              <c:numCache>
                <c:formatCode>General</c:formatCode>
                <c:ptCount val="5"/>
                <c:pt idx="0">
                  <c:v>0.5</c:v>
                </c:pt>
                <c:pt idx="1">
                  <c:v>0.5</c:v>
                </c:pt>
                <c:pt idx="2">
                  <c:v>0.5</c:v>
                </c:pt>
                <c:pt idx="3">
                  <c:v>0.5</c:v>
                </c:pt>
                <c:pt idx="4">
                  <c:v>0.5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89CB-4198-9322-BC660B2C6D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12089727"/>
        <c:axId val="1113073887"/>
      </c:scatterChart>
      <c:valAx>
        <c:axId val="1112089727"/>
        <c:scaling>
          <c:orientation val="minMax"/>
          <c:max val="4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65000"/>
                  <a:lumOff val="35000"/>
                  <a:alpha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lt1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13073887"/>
        <c:crosses val="autoZero"/>
        <c:crossBetween val="midCat"/>
        <c:majorUnit val="1"/>
        <c:minorUnit val="1"/>
      </c:valAx>
      <c:valAx>
        <c:axId val="1113073887"/>
        <c:scaling>
          <c:orientation val="minMax"/>
          <c:max val="1.1000000000000001"/>
          <c:min val="0.4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65000"/>
                  <a:lumOff val="35000"/>
                  <a:alpha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lt1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12089727"/>
        <c:crosses val="autoZero"/>
        <c:crossBetween val="midCat"/>
        <c:majorUnit val="0.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lt1">
                  <a:lumMod val="7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dk1">
        <a:lumMod val="75000"/>
        <a:lumOff val="25000"/>
      </a:schemeClr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6369802590147482E-2"/>
          <c:y val="7.171744767756931E-2"/>
          <c:w val="0.87498144889666096"/>
          <c:h val="0.68762400404874624"/>
        </c:manualLayout>
      </c:layout>
      <c:scatterChart>
        <c:scatterStyle val="lineMarker"/>
        <c:varyColors val="0"/>
        <c:ser>
          <c:idx val="0"/>
          <c:order val="0"/>
          <c:tx>
            <c:v>QP37</c:v>
          </c:tx>
          <c:spPr>
            <a:ln w="952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gradFill rotWithShape="1">
                <a:gsLst>
                  <a:gs pos="0">
                    <a:schemeClr val="accent1">
                      <a:tint val="94000"/>
                      <a:satMod val="103000"/>
                      <a:lumMod val="102000"/>
                    </a:schemeClr>
                  </a:gs>
                  <a:gs pos="50000">
                    <a:schemeClr val="accent1">
                      <a:shade val="100000"/>
                      <a:satMod val="110000"/>
                      <a:lumMod val="100000"/>
                    </a:schemeClr>
                  </a:gs>
                  <a:gs pos="100000">
                    <a:schemeClr val="accent1">
                      <a:shade val="78000"/>
                      <a:satMod val="120000"/>
                      <a:lumMod val="99000"/>
                    </a:schemeClr>
                  </a:gs>
                </a:gsLst>
                <a:lin ang="5400000" scaled="0"/>
              </a:gradFill>
              <a:ln w="9525">
                <a:solidFill>
                  <a:schemeClr val="accent1"/>
                </a:solidFill>
                <a:round/>
              </a:ln>
              <a:effectLst/>
            </c:spPr>
          </c:marker>
          <c:xVal>
            <c:numRef>
              <c:f>RA_analysis!$C$26:$C$30</c:f>
              <c:numCache>
                <c:formatCode>General</c:formatCode>
                <c:ptCount val="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</c:numCache>
            </c:numRef>
          </c:xVal>
          <c:yVal>
            <c:numRef>
              <c:f>RA_analysis!$D$40:$D$44</c:f>
              <c:numCache>
                <c:formatCode>General</c:formatCode>
                <c:ptCount val="5"/>
                <c:pt idx="0">
                  <c:v>0.67</c:v>
                </c:pt>
                <c:pt idx="1">
                  <c:v>0.67</c:v>
                </c:pt>
                <c:pt idx="2">
                  <c:v>0.67</c:v>
                </c:pt>
                <c:pt idx="3">
                  <c:v>0.67</c:v>
                </c:pt>
                <c:pt idx="4">
                  <c:v>0.67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2444-445B-BC32-BCF94775B17B}"/>
            </c:ext>
          </c:extLst>
        </c:ser>
        <c:ser>
          <c:idx val="1"/>
          <c:order val="1"/>
          <c:tx>
            <c:v>QP32</c:v>
          </c:tx>
          <c:spPr>
            <a:ln w="952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gradFill rotWithShape="1">
                <a:gsLst>
                  <a:gs pos="0">
                    <a:schemeClr val="accent2">
                      <a:tint val="94000"/>
                      <a:satMod val="103000"/>
                      <a:lumMod val="102000"/>
                    </a:schemeClr>
                  </a:gs>
                  <a:gs pos="50000">
                    <a:schemeClr val="accent2">
                      <a:shade val="100000"/>
                      <a:satMod val="110000"/>
                      <a:lumMod val="100000"/>
                    </a:schemeClr>
                  </a:gs>
                  <a:gs pos="100000">
                    <a:schemeClr val="accent2">
                      <a:shade val="78000"/>
                      <a:satMod val="120000"/>
                      <a:lumMod val="99000"/>
                    </a:schemeClr>
                  </a:gs>
                </a:gsLst>
                <a:lin ang="5400000" scaled="0"/>
              </a:gradFill>
              <a:ln w="9525">
                <a:solidFill>
                  <a:schemeClr val="accent2"/>
                </a:solidFill>
                <a:round/>
              </a:ln>
              <a:effectLst/>
            </c:spPr>
          </c:marker>
          <c:xVal>
            <c:numRef>
              <c:f>RA_analysis!$C$26:$C$30</c:f>
              <c:numCache>
                <c:formatCode>General</c:formatCode>
                <c:ptCount val="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</c:numCache>
            </c:numRef>
          </c:xVal>
          <c:yVal>
            <c:numRef>
              <c:f>RA_analysis!$C$40:$C$44</c:f>
              <c:numCache>
                <c:formatCode>General</c:formatCode>
                <c:ptCount val="5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0.67</c:v>
                </c:pt>
                <c:pt idx="4">
                  <c:v>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2444-445B-BC32-BCF94775B17B}"/>
            </c:ext>
          </c:extLst>
        </c:ser>
        <c:ser>
          <c:idx val="2"/>
          <c:order val="2"/>
          <c:tx>
            <c:v>QP42</c:v>
          </c:tx>
          <c:spPr>
            <a:ln w="952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gradFill rotWithShape="1">
                <a:gsLst>
                  <a:gs pos="0">
                    <a:schemeClr val="accent3">
                      <a:tint val="94000"/>
                      <a:satMod val="103000"/>
                      <a:lumMod val="102000"/>
                    </a:schemeClr>
                  </a:gs>
                  <a:gs pos="50000">
                    <a:schemeClr val="accent3">
                      <a:shade val="100000"/>
                      <a:satMod val="110000"/>
                      <a:lumMod val="100000"/>
                    </a:schemeClr>
                  </a:gs>
                  <a:gs pos="100000">
                    <a:schemeClr val="accent3">
                      <a:shade val="78000"/>
                      <a:satMod val="120000"/>
                      <a:lumMod val="99000"/>
                    </a:schemeClr>
                  </a:gs>
                </a:gsLst>
                <a:lin ang="5400000" scaled="0"/>
              </a:gradFill>
              <a:ln w="9525">
                <a:solidFill>
                  <a:schemeClr val="accent3"/>
                </a:solidFill>
                <a:round/>
              </a:ln>
              <a:effectLst/>
            </c:spPr>
          </c:marker>
          <c:xVal>
            <c:numRef>
              <c:f>RA_analysis!$C$26:$C$30</c:f>
              <c:numCache>
                <c:formatCode>General</c:formatCode>
                <c:ptCount val="5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</c:numCache>
            </c:numRef>
          </c:xVal>
          <c:yVal>
            <c:numRef>
              <c:f>RA_analysis!$E$40:$E$44</c:f>
              <c:numCache>
                <c:formatCode>General</c:formatCode>
                <c:ptCount val="5"/>
                <c:pt idx="0">
                  <c:v>0.67</c:v>
                </c:pt>
                <c:pt idx="1">
                  <c:v>0.67</c:v>
                </c:pt>
                <c:pt idx="2">
                  <c:v>0.67</c:v>
                </c:pt>
                <c:pt idx="3">
                  <c:v>0.67</c:v>
                </c:pt>
                <c:pt idx="4">
                  <c:v>0.67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2444-445B-BC32-BCF94775B1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12089727"/>
        <c:axId val="1113073887"/>
      </c:scatterChart>
      <c:valAx>
        <c:axId val="1112089727"/>
        <c:scaling>
          <c:orientation val="minMax"/>
          <c:max val="4"/>
        </c:scaling>
        <c:delete val="0"/>
        <c:axPos val="b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2">
                <a:lumMod val="40000"/>
                <a:lumOff val="6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13073887"/>
        <c:crosses val="autoZero"/>
        <c:crossBetween val="midCat"/>
        <c:majorUnit val="1"/>
        <c:minorUnit val="1"/>
      </c:valAx>
      <c:valAx>
        <c:axId val="1113073887"/>
        <c:scaling>
          <c:orientation val="minMax"/>
          <c:max val="1.1000000000000001"/>
          <c:min val="0.5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2">
                <a:lumMod val="40000"/>
                <a:lumOff val="6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12089727"/>
        <c:crosses val="autoZero"/>
        <c:crossBetween val="midCat"/>
        <c:majorUnit val="0.1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3200812810336565"/>
          <c:y val="0.8517091969140751"/>
          <c:w val="0.7555410107134245"/>
          <c:h val="0.1293309665883889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cap="none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Campfire @ QP42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cap="none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v>Proposed</c:v>
          </c:tx>
          <c:spPr>
            <a:ln w="22225" cap="rnd">
              <a:solidFill>
                <a:schemeClr val="accent1"/>
              </a:solidFill>
            </a:ln>
            <a:effectLst>
              <a:glow rad="139700">
                <a:schemeClr val="accent1">
                  <a:satMod val="175000"/>
                  <a:alpha val="14000"/>
                </a:schemeClr>
              </a:glow>
            </a:effectLst>
          </c:spPr>
          <c:marker>
            <c:symbol val="circle"/>
            <c:size val="3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glow rad="63500">
                  <a:schemeClr val="accent1">
                    <a:satMod val="175000"/>
                    <a:alpha val="25000"/>
                  </a:schemeClr>
                </a:glow>
              </a:effectLst>
            </c:spPr>
          </c:marker>
          <c:xVal>
            <c:numRef>
              <c:f>RA_analysis!$C$6:$C$15</c:f>
              <c:numCache>
                <c:formatCode>General</c:formatCode>
                <c:ptCount val="10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</c:numCache>
            </c:numRef>
          </c:xVal>
          <c:yVal>
            <c:numRef>
              <c:f>RA_analysis!$G$6:$G$15</c:f>
              <c:numCache>
                <c:formatCode>General</c:formatCode>
                <c:ptCount val="10"/>
                <c:pt idx="0">
                  <c:v>0.67</c:v>
                </c:pt>
                <c:pt idx="1">
                  <c:v>1</c:v>
                </c:pt>
                <c:pt idx="2">
                  <c:v>0.67</c:v>
                </c:pt>
                <c:pt idx="3">
                  <c:v>0.67</c:v>
                </c:pt>
                <c:pt idx="4">
                  <c:v>0.67</c:v>
                </c:pt>
                <c:pt idx="5">
                  <c:v>0.67</c:v>
                </c:pt>
                <c:pt idx="6">
                  <c:v>0.5</c:v>
                </c:pt>
                <c:pt idx="7">
                  <c:v>0.67</c:v>
                </c:pt>
                <c:pt idx="8">
                  <c:v>0.5</c:v>
                </c:pt>
                <c:pt idx="9">
                  <c:v>0.5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AA51-4CA6-8AA9-2CECC95EDA4C}"/>
            </c:ext>
          </c:extLst>
        </c:ser>
        <c:ser>
          <c:idx val="1"/>
          <c:order val="1"/>
          <c:tx>
            <c:v>EE1-4.1 s=1.5</c:v>
          </c:tx>
          <c:spPr>
            <a:ln w="22225" cap="rnd">
              <a:solidFill>
                <a:schemeClr val="accent2"/>
              </a:solidFill>
            </a:ln>
            <a:effectLst>
              <a:glow rad="139700">
                <a:schemeClr val="accent2">
                  <a:satMod val="175000"/>
                  <a:alpha val="14000"/>
                </a:schemeClr>
              </a:glow>
            </a:effectLst>
          </c:spPr>
          <c:marker>
            <c:symbol val="circle"/>
            <c:size val="3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>
                <a:glow rad="63500">
                  <a:schemeClr val="accent2">
                    <a:satMod val="175000"/>
                    <a:alpha val="25000"/>
                  </a:schemeClr>
                </a:glow>
              </a:effectLst>
            </c:spPr>
          </c:marker>
          <c:xVal>
            <c:numRef>
              <c:f>RA_analysis!$C$6:$C$15</c:f>
              <c:numCache>
                <c:formatCode>General</c:formatCode>
                <c:ptCount val="10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</c:numCache>
            </c:numRef>
          </c:xVal>
          <c:yVal>
            <c:numRef>
              <c:f>RA_analysis!$H$6:$H$15</c:f>
              <c:numCache>
                <c:formatCode>General</c:formatCode>
                <c:ptCount val="10"/>
                <c:pt idx="0">
                  <c:v>0.67</c:v>
                </c:pt>
                <c:pt idx="1">
                  <c:v>0.67</c:v>
                </c:pt>
                <c:pt idx="2">
                  <c:v>0.67</c:v>
                </c:pt>
                <c:pt idx="3">
                  <c:v>0.67</c:v>
                </c:pt>
                <c:pt idx="4">
                  <c:v>0.67</c:v>
                </c:pt>
                <c:pt idx="5">
                  <c:v>0.67</c:v>
                </c:pt>
                <c:pt idx="6">
                  <c:v>0.67</c:v>
                </c:pt>
                <c:pt idx="7">
                  <c:v>0.67</c:v>
                </c:pt>
                <c:pt idx="8">
                  <c:v>0.67</c:v>
                </c:pt>
                <c:pt idx="9">
                  <c:v>0.67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AA51-4CA6-8AA9-2CECC95EDA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02451839"/>
        <c:axId val="1033171455"/>
      </c:scatterChart>
      <c:valAx>
        <c:axId val="1102451839"/>
        <c:scaling>
          <c:orientation val="minMax"/>
          <c:max val="9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65000"/>
                  <a:lumOff val="35000"/>
                  <a:alpha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lt1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33171455"/>
        <c:crosses val="autoZero"/>
        <c:crossBetween val="midCat"/>
      </c:valAx>
      <c:valAx>
        <c:axId val="1033171455"/>
        <c:scaling>
          <c:orientation val="minMax"/>
          <c:max val="1"/>
          <c:min val="0.5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65000"/>
                  <a:lumOff val="35000"/>
                  <a:alpha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lt1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02451839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lt1">
                  <a:lumMod val="7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dk1">
        <a:lumMod val="75000"/>
        <a:lumOff val="25000"/>
      </a:schemeClr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5">
  <cs:axisTitle>
    <cs:lnRef idx="0"/>
    <cs:fillRef idx="0"/>
    <cs:effectRef idx="0"/>
    <cs:fontRef idx="minor">
      <a:schemeClr val="lt1">
        <a:lumMod val="75000"/>
      </a:schemeClr>
    </cs:fontRef>
    <cs:defRPr sz="900" b="1" kern="1200"/>
  </cs:axisTitle>
  <cs:categoryAxis>
    <cs:lnRef idx="0"/>
    <cs:fillRef idx="0"/>
    <cs:effectRef idx="0"/>
    <cs:fontRef idx="minor">
      <a:schemeClr val="lt1">
        <a:lumMod val="75000"/>
      </a:schemeClr>
    </cs:fontRef>
    <cs:defRPr sz="900" kern="1200"/>
  </cs:categoryAxis>
  <cs:chartArea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>
        <a:lumMod val="75000"/>
      </a:schemeClr>
    </cs:fontRef>
    <cs:defRPr sz="900" kern="1200"/>
  </cs:dataLabel>
  <cs:dataLabelCallout>
    <cs:lnRef idx="0"/>
    <cs:fillRef idx="0"/>
    <cs:effectRef idx="0"/>
    <cs:fontRef idx="minor">
      <a:schemeClr val="lt1">
        <a:lumMod val="15000"/>
        <a:lumOff val="85000"/>
      </a:schemeClr>
    </cs:fontRef>
    <cs:spPr>
      <a:solidFill>
        <a:schemeClr val="dk1">
          <a:lumMod val="65000"/>
          <a:lumOff val="35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9525" cap="flat" cmpd="sng" algn="ctr">
        <a:solidFill>
          <a:schemeClr val="phClr"/>
        </a:solidFill>
        <a:miter lim="800000"/>
      </a:ln>
      <a:effectLst>
        <a:glow rad="63500">
          <a:schemeClr val="phClr">
            <a:satMod val="175000"/>
            <a:alpha val="25000"/>
          </a:schemeClr>
        </a:glow>
      </a:effectLst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ln w="9525" cap="flat" cmpd="sng" algn="ctr">
        <a:solidFill>
          <a:schemeClr val="phClr"/>
        </a:solidFill>
        <a:miter lim="800000"/>
      </a:ln>
      <a:effectLst>
        <a:glow rad="63500">
          <a:schemeClr val="phClr">
            <a:satMod val="175000"/>
            <a:alpha val="25000"/>
          </a:schemeClr>
        </a:glow>
      </a:effectLst>
    </cs:spPr>
  </cs:dataPoint3D>
  <cs:dataPointLine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ln w="22225" cap="rnd">
        <a:solidFill>
          <a:schemeClr val="phClr"/>
        </a:solidFill>
      </a:ln>
      <a:effectLst>
        <a:glow rad="139700">
          <a:schemeClr val="phClr">
            <a:satMod val="175000"/>
            <a:alpha val="14000"/>
          </a:schemeClr>
        </a:glow>
      </a:effectLst>
    </cs:spPr>
  </cs:dataPointLine>
  <cs:dataPointMarker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lumMod val="60000"/>
          <a:lumOff val="40000"/>
        </a:schemeClr>
      </a:solidFill>
      <a:effectLst>
        <a:glow rad="63500">
          <a:schemeClr val="phClr">
            <a:satMod val="175000"/>
            <a:alpha val="25000"/>
          </a:schemeClr>
        </a:glow>
      </a:effectLst>
    </cs:spPr>
  </cs:dataPointMarker>
  <cs:dataPointMarkerLayout symbol="circle" size="3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75000"/>
      </a:schemeClr>
    </cs:fontRef>
    <cs:spPr>
      <a:ln w="9525">
        <a:solidFill>
          <a:schemeClr val="dk1">
            <a:lumMod val="50000"/>
            <a:lumOff val="50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7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dk1">
            <a:lumMod val="65000"/>
            <a:lumOff val="35000"/>
            <a:alpha val="7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dk1">
            <a:lumMod val="65000"/>
            <a:lumOff val="35000"/>
            <a:alpha val="2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leaderLine>
  <cs:legend>
    <cs:lnRef idx="0"/>
    <cs:fillRef idx="0"/>
    <cs:effectRef idx="0"/>
    <cs:fontRef idx="minor">
      <a:schemeClr val="lt1">
        <a:lumMod val="75000"/>
      </a:schemeClr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lt1">
        <a:lumMod val="7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85000"/>
      </a:schemeClr>
    </cs:fontRef>
    <cs:defRPr sz="1400" b="1" kern="1200" cap="none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25400" cap="rnd">
        <a:solidFill>
          <a:schemeClr val="phClr">
            <a:alpha val="50000"/>
          </a:schemeClr>
        </a:solidFill>
      </a:ln>
    </cs:spPr>
  </cs:trendline>
  <cs:trendlineLabel>
    <cs:lnRef idx="0"/>
    <cs:fillRef idx="0"/>
    <cs:effectRef idx="0"/>
    <cs:fontRef idx="minor">
      <a:schemeClr val="lt1">
        <a:lumMod val="7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85000"/>
        </a:schemeClr>
      </a:solidFill>
      <a:ln w="9525">
        <a:solidFill>
          <a:schemeClr val="dk1">
            <a:lumMod val="50000"/>
          </a:schemeClr>
        </a:solidFill>
        <a:round/>
      </a:ln>
    </cs:spPr>
  </cs:upBar>
  <cs:valueAxis>
    <cs:lnRef idx="0"/>
    <cs:fillRef idx="0"/>
    <cs:effectRef idx="0"/>
    <cs:fontRef idx="minor">
      <a:schemeClr val="lt1">
        <a:lumMod val="75000"/>
      </a:schemeClr>
    </cs:fontRef>
    <cs:spPr>
      <a:ln w="9525" cap="flat" cmpd="sng" algn="ctr">
        <a:solidFill>
          <a:schemeClr val="lt1">
            <a:lumMod val="50000"/>
          </a:schemeClr>
        </a:solidFill>
        <a:round/>
      </a:ln>
    </cs:spPr>
    <cs:defRPr sz="900" kern="1200"/>
    <cs:bodyPr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42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2"/>
    <cs:fontRef idx="minor">
      <a:schemeClr val="tx2"/>
    </cs:fontRef>
    <cs:spPr>
      <a:ln w="9525">
        <a:solidFill>
          <a:schemeClr val="phClr"/>
        </a:solidFill>
        <a:round/>
      </a:ln>
    </cs:spPr>
  </cs:dataPointMarker>
  <cs:dataPointMarkerLayout symbol="circle" size="5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spPr>
      <a:ln>
        <a:solidFill>
          <a:schemeClr val="tx2">
            <a:lumMod val="40000"/>
            <a:lumOff val="60000"/>
          </a:schemeClr>
        </a:solidFill>
      </a:ln>
    </cs:spPr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45">
  <cs:axisTitle>
    <cs:lnRef idx="0"/>
    <cs:fillRef idx="0"/>
    <cs:effectRef idx="0"/>
    <cs:fontRef idx="minor">
      <a:schemeClr val="lt1">
        <a:lumMod val="75000"/>
      </a:schemeClr>
    </cs:fontRef>
    <cs:defRPr sz="900" b="1" kern="1200"/>
  </cs:axisTitle>
  <cs:categoryAxis>
    <cs:lnRef idx="0"/>
    <cs:fillRef idx="0"/>
    <cs:effectRef idx="0"/>
    <cs:fontRef idx="minor">
      <a:schemeClr val="lt1">
        <a:lumMod val="75000"/>
      </a:schemeClr>
    </cs:fontRef>
    <cs:defRPr sz="900" kern="1200"/>
  </cs:categoryAxis>
  <cs:chartArea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>
        <a:lumMod val="75000"/>
      </a:schemeClr>
    </cs:fontRef>
    <cs:defRPr sz="900" kern="1200"/>
  </cs:dataLabel>
  <cs:dataLabelCallout>
    <cs:lnRef idx="0"/>
    <cs:fillRef idx="0"/>
    <cs:effectRef idx="0"/>
    <cs:fontRef idx="minor">
      <a:schemeClr val="lt1">
        <a:lumMod val="15000"/>
        <a:lumOff val="85000"/>
      </a:schemeClr>
    </cs:fontRef>
    <cs:spPr>
      <a:solidFill>
        <a:schemeClr val="dk1">
          <a:lumMod val="65000"/>
          <a:lumOff val="35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/>
    <cs:effectRef idx="0">
      <cs:styleClr val="auto"/>
    </cs:effectRef>
    <cs:fontRef idx="minor">
      <a:schemeClr val="dk1"/>
    </cs:fontRef>
    <cs:spPr>
      <a:ln w="9525" cap="flat" cmpd="sng" algn="ctr">
        <a:solidFill>
          <a:schemeClr val="phClr"/>
        </a:solidFill>
        <a:miter lim="800000"/>
      </a:ln>
      <a:effectLst>
        <a:glow rad="63500">
          <a:schemeClr val="phClr">
            <a:satMod val="175000"/>
            <a:alpha val="25000"/>
          </a:schemeClr>
        </a:glow>
      </a:effectLst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ln w="9525" cap="flat" cmpd="sng" algn="ctr">
        <a:solidFill>
          <a:schemeClr val="phClr"/>
        </a:solidFill>
        <a:miter lim="800000"/>
      </a:ln>
      <a:effectLst>
        <a:glow rad="63500">
          <a:schemeClr val="phClr">
            <a:satMod val="175000"/>
            <a:alpha val="25000"/>
          </a:schemeClr>
        </a:glow>
      </a:effectLst>
    </cs:spPr>
  </cs:dataPoint3D>
  <cs:dataPointLine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ln w="22225" cap="rnd">
        <a:solidFill>
          <a:schemeClr val="phClr"/>
        </a:solidFill>
      </a:ln>
      <a:effectLst>
        <a:glow rad="139700">
          <a:schemeClr val="phClr">
            <a:satMod val="175000"/>
            <a:alpha val="14000"/>
          </a:schemeClr>
        </a:glow>
      </a:effectLst>
    </cs:spPr>
  </cs:dataPointLine>
  <cs:dataPointMarker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lumMod val="60000"/>
          <a:lumOff val="40000"/>
        </a:schemeClr>
      </a:solidFill>
      <a:effectLst>
        <a:glow rad="63500">
          <a:schemeClr val="phClr">
            <a:satMod val="175000"/>
            <a:alpha val="25000"/>
          </a:schemeClr>
        </a:glow>
      </a:effectLst>
    </cs:spPr>
  </cs:dataPointMarker>
  <cs:dataPointMarkerLayout symbol="circle" size="3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75000"/>
      </a:schemeClr>
    </cs:fontRef>
    <cs:spPr>
      <a:ln w="9525">
        <a:solidFill>
          <a:schemeClr val="dk1">
            <a:lumMod val="50000"/>
            <a:lumOff val="50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7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dk1">
            <a:lumMod val="65000"/>
            <a:lumOff val="35000"/>
            <a:alpha val="7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dk1">
            <a:lumMod val="65000"/>
            <a:lumOff val="35000"/>
            <a:alpha val="2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leaderLine>
  <cs:legend>
    <cs:lnRef idx="0"/>
    <cs:fillRef idx="0"/>
    <cs:effectRef idx="0"/>
    <cs:fontRef idx="minor">
      <a:schemeClr val="lt1">
        <a:lumMod val="75000"/>
      </a:schemeClr>
    </cs:fontRef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lt1">
        <a:lumMod val="7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85000"/>
      </a:schemeClr>
    </cs:fontRef>
    <cs:defRPr sz="1400" b="1" kern="1200" cap="none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25400" cap="rnd">
        <a:solidFill>
          <a:schemeClr val="phClr">
            <a:alpha val="50000"/>
          </a:schemeClr>
        </a:solidFill>
      </a:ln>
    </cs:spPr>
  </cs:trendline>
  <cs:trendlineLabel>
    <cs:lnRef idx="0"/>
    <cs:fillRef idx="0"/>
    <cs:effectRef idx="0"/>
    <cs:fontRef idx="minor">
      <a:schemeClr val="lt1">
        <a:lumMod val="7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85000"/>
        </a:schemeClr>
      </a:solidFill>
      <a:ln w="9525">
        <a:solidFill>
          <a:schemeClr val="dk1">
            <a:lumMod val="50000"/>
          </a:schemeClr>
        </a:solidFill>
        <a:round/>
      </a:ln>
    </cs:spPr>
  </cs:upBar>
  <cs:valueAxis>
    <cs:lnRef idx="0"/>
    <cs:fillRef idx="0"/>
    <cs:effectRef idx="0"/>
    <cs:fontRef idx="minor">
      <a:schemeClr val="lt1">
        <a:lumMod val="75000"/>
      </a:schemeClr>
    </cs:fontRef>
    <cs:spPr>
      <a:ln w="9525" cap="flat" cmpd="sng" algn="ctr">
        <a:solidFill>
          <a:schemeClr val="lt1">
            <a:lumMod val="50000"/>
          </a:schemeClr>
        </a:solidFill>
        <a:round/>
      </a:ln>
    </cs:spPr>
    <cs:defRPr sz="900" kern="1200"/>
    <cs:bodyPr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60E5C0-60D2-4E6A-8B7D-61C12787C1F7}" type="datetimeFigureOut">
              <a:rPr lang="zh-CN" altLang="en-US" smtClean="0"/>
              <a:t>2024/4/18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747BED-4CF9-4A74-BC9A-C7E495EFE9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509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37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6495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1926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4561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5515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747BED-4CF9-4A74-BC9A-C7E495EFE9F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2736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2024/4/18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785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2024/4/18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098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2024/4/18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870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2024/4/18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214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2024/4/18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619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2024/4/18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559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2024/4/18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6874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2024/4/18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70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2024/4/18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730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2024/4/18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487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876096-ABCF-456B-9083-CAB33B0A8774}" type="datetimeFigureOut">
              <a:rPr lang="zh-CN" altLang="en-US" smtClean="0"/>
              <a:t>2024/4/18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332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EF876096-ABCF-456B-9083-CAB33B0A8774}" type="datetimeFigureOut">
              <a:rPr lang="zh-CN" altLang="en-US" smtClean="0"/>
              <a:t>2024/4/18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254F06-2977-4184-9901-237B775E7A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16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>
            <a:extLst>
              <a:ext uri="{FF2B5EF4-FFF2-40B4-BE49-F238E27FC236}">
                <a16:creationId xmlns:a16="http://schemas.microsoft.com/office/drawing/2014/main" id="{574AFCDA-900F-4EC3-B1FF-6F4C4F56FDF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8853"/>
            <a:ext cx="12192000" cy="367211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48C8377-5051-4FD7-A5B9-2F0741E29D4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702592"/>
            <a:ext cx="12192000" cy="3185887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815B6130-4687-40CC-936D-9C43F03C17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3672115"/>
            <a:ext cx="11582399" cy="2002822"/>
          </a:xfrm>
        </p:spPr>
        <p:txBody>
          <a:bodyPr>
            <a:normAutofit fontScale="90000"/>
          </a:bodyPr>
          <a:lstStyle/>
          <a:p>
            <a:pPr algn="l"/>
            <a:br>
              <a:rPr lang="en-US" altLang="zh-CN" sz="3600" b="1" dirty="0">
                <a:solidFill>
                  <a:schemeClr val="bg1"/>
                </a:solidFill>
                <a:latin typeface="+mn-lt"/>
                <a:ea typeface="Meiryo UI" panose="020B0604030504040204" pitchFamily="34" charset="-128"/>
                <a:cs typeface="Times New Roman" panose="02020603050405020304" pitchFamily="18" charset="0"/>
              </a:rPr>
            </a:br>
            <a:r>
              <a:rPr lang="en-US" altLang="zh-CN" sz="3600" b="1" dirty="0">
                <a:solidFill>
                  <a:schemeClr val="bg1"/>
                </a:solidFill>
                <a:latin typeface="+mn-lt"/>
                <a:ea typeface="Meiryo UI" panose="020B0604030504040204" pitchFamily="34" charset="-128"/>
                <a:cs typeface="Times New Roman" panose="02020603050405020304" pitchFamily="18" charset="0"/>
              </a:rPr>
              <a:t>JVET-AH0100</a:t>
            </a:r>
            <a:br>
              <a:rPr lang="en-US" altLang="zh-CN" sz="3600" b="1" dirty="0">
                <a:solidFill>
                  <a:schemeClr val="bg1"/>
                </a:solidFill>
                <a:latin typeface="+mn-lt"/>
                <a:ea typeface="Meiryo UI" panose="020B0604030504040204" pitchFamily="34" charset="-128"/>
                <a:cs typeface="Times New Roman" panose="02020603050405020304" pitchFamily="18" charset="0"/>
              </a:rPr>
            </a:br>
            <a:r>
              <a:rPr lang="en-US" altLang="zh-CN" sz="3600" b="1" dirty="0">
                <a:solidFill>
                  <a:schemeClr val="bg1"/>
                </a:solidFill>
                <a:latin typeface="+mn-lt"/>
                <a:ea typeface="Meiryo UI" panose="020B0604030504040204" pitchFamily="34" charset="-128"/>
                <a:cs typeface="Times New Roman" panose="02020603050405020304" pitchFamily="18" charset="0"/>
              </a:rPr>
              <a:t>EE1-4.2-related: Multiple scaling ratios coding for NNVC with NNSR</a:t>
            </a:r>
            <a:b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</a:br>
            <a:br>
              <a:rPr lang="en-US" altLang="zh-CN" sz="31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</a:br>
            <a:r>
              <a:rPr lang="en-US" altLang="zh-CN" sz="3100" b="1" dirty="0">
                <a:solidFill>
                  <a:schemeClr val="bg1"/>
                </a:solidFill>
                <a:latin typeface="Times New Roman" panose="02020603050405020304" pitchFamily="18" charset="0"/>
                <a:ea typeface="Meiryo UI" panose="020B0604030504040204" pitchFamily="34" charset="-128"/>
                <a:cs typeface="Times New Roman" panose="02020603050405020304" pitchFamily="18" charset="0"/>
              </a:rPr>
              <a:t>       </a:t>
            </a:r>
            <a:r>
              <a:rPr lang="en-US" altLang="zh-CN" sz="2000" dirty="0">
                <a:solidFill>
                  <a:schemeClr val="bg1"/>
                </a:solidFill>
                <a:latin typeface="+mn-lt"/>
                <a:ea typeface="Meiryo UI" panose="020B0604030504040204" pitchFamily="34" charset="-128"/>
                <a:cs typeface="Times New Roman" panose="02020603050405020304" pitchFamily="18" charset="0"/>
              </a:rPr>
              <a:t>Zhuoyi lv, Chuan Zhou</a:t>
            </a:r>
            <a:br>
              <a:rPr lang="en-US" altLang="zh-CN" sz="2000" dirty="0">
                <a:solidFill>
                  <a:schemeClr val="bg1"/>
                </a:solidFill>
                <a:latin typeface="+mn-lt"/>
                <a:ea typeface="Meiryo UI" panose="020B0604030504040204" pitchFamily="34" charset="-128"/>
                <a:cs typeface="Times New Roman" panose="02020603050405020304" pitchFamily="18" charset="0"/>
              </a:rPr>
            </a:br>
            <a:r>
              <a:rPr lang="en-US" altLang="zh-CN" sz="2000" dirty="0">
                <a:solidFill>
                  <a:schemeClr val="bg1"/>
                </a:solidFill>
                <a:latin typeface="+mn-lt"/>
                <a:ea typeface="Meiryo UI" panose="020B0604030504040204" pitchFamily="34" charset="-128"/>
                <a:cs typeface="Times New Roman" panose="02020603050405020304" pitchFamily="18" charset="0"/>
              </a:rPr>
              <a:t>            vivo Mobile Communication Co., Ltd</a:t>
            </a:r>
            <a:endParaRPr lang="zh-CN" altLang="en-US" sz="2000" dirty="0">
              <a:solidFill>
                <a:schemeClr val="bg1"/>
              </a:solidFill>
              <a:latin typeface="+mn-lt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4DAFE43-6313-44D6-B263-D52230C79B7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8113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321B6EAF-5547-456A-A18D-6F55668B8FEB}"/>
              </a:ext>
            </a:extLst>
          </p:cNvPr>
          <p:cNvSpPr/>
          <p:nvPr/>
        </p:nvSpPr>
        <p:spPr>
          <a:xfrm>
            <a:off x="6938127" y="1488097"/>
            <a:ext cx="4986780" cy="465480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019BF29-3248-48BB-BEEA-2B55A968E1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23F2905-EBB8-4AA6-AA3F-65D57ACDE3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sp>
        <p:nvSpPr>
          <p:cNvPr id="11" name="标题 1">
            <a:extLst>
              <a:ext uri="{FF2B5EF4-FFF2-40B4-BE49-F238E27FC236}">
                <a16:creationId xmlns:a16="http://schemas.microsoft.com/office/drawing/2014/main" id="{EFD13548-4166-47F5-B045-94CED270D1EC}"/>
              </a:ext>
            </a:extLst>
          </p:cNvPr>
          <p:cNvSpPr txBox="1">
            <a:spLocks/>
          </p:cNvSpPr>
          <p:nvPr/>
        </p:nvSpPr>
        <p:spPr>
          <a:xfrm>
            <a:off x="427924" y="212359"/>
            <a:ext cx="10515600" cy="676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dirty="0">
                <a:solidFill>
                  <a:schemeClr val="bg1"/>
                </a:solidFill>
                <a:latin typeface="+mn-lt"/>
                <a:ea typeface="Meiryo UI" panose="020B0604030504040204" pitchFamily="34" charset="-128"/>
                <a:cs typeface="Times New Roman" panose="02020603050405020304" pitchFamily="18" charset="0"/>
              </a:rPr>
              <a:t>Encoder strategy for supporting multi-scaling ratios</a:t>
            </a:r>
            <a:endParaRPr lang="zh-CN" altLang="en-US" sz="3200" dirty="0">
              <a:solidFill>
                <a:schemeClr val="bg1"/>
              </a:solidFill>
              <a:latin typeface="+mn-lt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graphicFrame>
        <p:nvGraphicFramePr>
          <p:cNvPr id="14" name="表格 13">
            <a:extLst>
              <a:ext uri="{FF2B5EF4-FFF2-40B4-BE49-F238E27FC236}">
                <a16:creationId xmlns:a16="http://schemas.microsoft.com/office/drawing/2014/main" id="{9D54071D-0C74-4B9D-8EAB-A0287C7B8A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6810347"/>
              </p:ext>
            </p:extLst>
          </p:nvPr>
        </p:nvGraphicFramePr>
        <p:xfrm>
          <a:off x="7069717" y="5013676"/>
          <a:ext cx="4725670" cy="80962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188942813"/>
                    </a:ext>
                  </a:extLst>
                </a:gridCol>
                <a:gridCol w="611505">
                  <a:extLst>
                    <a:ext uri="{9D8B030D-6E8A-4147-A177-3AD203B41FA5}">
                      <a16:colId xmlns:a16="http://schemas.microsoft.com/office/drawing/2014/main" val="4106208469"/>
                    </a:ext>
                  </a:extLst>
                </a:gridCol>
                <a:gridCol w="619760">
                  <a:extLst>
                    <a:ext uri="{9D8B030D-6E8A-4147-A177-3AD203B41FA5}">
                      <a16:colId xmlns:a16="http://schemas.microsoft.com/office/drawing/2014/main" val="2645679574"/>
                    </a:ext>
                  </a:extLst>
                </a:gridCol>
                <a:gridCol w="610870">
                  <a:extLst>
                    <a:ext uri="{9D8B030D-6E8A-4147-A177-3AD203B41FA5}">
                      <a16:colId xmlns:a16="http://schemas.microsoft.com/office/drawing/2014/main" val="3963258280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328731416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3220526346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3495770203"/>
                    </a:ext>
                  </a:extLst>
                </a:gridCol>
              </a:tblGrid>
              <a:tr h="161925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r>
                        <a:rPr lang="en-US" sz="1200" b="1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s=1.5</a:t>
                      </a:r>
                      <a:endParaRPr lang="zh-CN" sz="12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AI Main10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 Main10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1305099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zh-CN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75228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-1.27%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1.28%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-2.72%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0.74%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06676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-2.65%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7.00%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7.92%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-1.19%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6.95%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6.65%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9597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  <a:defRPr/>
                      </a:pPr>
                      <a:r>
                        <a:rPr lang="en-US" altLang="zh-CN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Overall</a:t>
                      </a:r>
                      <a:endParaRPr lang="zh-CN" altLang="zh-CN" sz="9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1.20%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1.53%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1.39%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1.48%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7410951"/>
                  </a:ext>
                </a:extLst>
              </a:tr>
            </a:tbl>
          </a:graphicData>
        </a:graphic>
      </p:graphicFrame>
      <p:graphicFrame>
        <p:nvGraphicFramePr>
          <p:cNvPr id="15" name="表格 14">
            <a:extLst>
              <a:ext uri="{FF2B5EF4-FFF2-40B4-BE49-F238E27FC236}">
                <a16:creationId xmlns:a16="http://schemas.microsoft.com/office/drawing/2014/main" id="{29BDB8CF-DDE9-404E-AE4F-4EA851CD78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1957923"/>
              </p:ext>
            </p:extLst>
          </p:nvPr>
        </p:nvGraphicFramePr>
        <p:xfrm>
          <a:off x="7069717" y="2428612"/>
          <a:ext cx="4725670" cy="80962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188942813"/>
                    </a:ext>
                  </a:extLst>
                </a:gridCol>
                <a:gridCol w="611505">
                  <a:extLst>
                    <a:ext uri="{9D8B030D-6E8A-4147-A177-3AD203B41FA5}">
                      <a16:colId xmlns:a16="http://schemas.microsoft.com/office/drawing/2014/main" val="4106208469"/>
                    </a:ext>
                  </a:extLst>
                </a:gridCol>
                <a:gridCol w="619760">
                  <a:extLst>
                    <a:ext uri="{9D8B030D-6E8A-4147-A177-3AD203B41FA5}">
                      <a16:colId xmlns:a16="http://schemas.microsoft.com/office/drawing/2014/main" val="2645679574"/>
                    </a:ext>
                  </a:extLst>
                </a:gridCol>
                <a:gridCol w="610870">
                  <a:extLst>
                    <a:ext uri="{9D8B030D-6E8A-4147-A177-3AD203B41FA5}">
                      <a16:colId xmlns:a16="http://schemas.microsoft.com/office/drawing/2014/main" val="3963258280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328731416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3220526346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3495770203"/>
                    </a:ext>
                  </a:extLst>
                </a:gridCol>
              </a:tblGrid>
              <a:tr h="161925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s=2, 1.5</a:t>
                      </a:r>
                      <a:endParaRPr lang="zh-CN" sz="12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AI Main10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 Main10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1305099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zh-CN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Y-PSNR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75228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-1.75%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4.40%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4.35%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-3.13%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1.19%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2.40%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06676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-1.64%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12.17%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12.84%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-0.51%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8.57%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8.37%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9597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Overall</a:t>
                      </a:r>
                      <a:endParaRPr lang="zh-CN" alt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-0.56%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2.76%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2.86%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1.95%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2.15%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3318783"/>
                  </a:ext>
                </a:extLst>
              </a:tr>
            </a:tbl>
          </a:graphicData>
        </a:graphic>
      </p:graphicFrame>
      <p:graphicFrame>
        <p:nvGraphicFramePr>
          <p:cNvPr id="16" name="表格 15">
            <a:extLst>
              <a:ext uri="{FF2B5EF4-FFF2-40B4-BE49-F238E27FC236}">
                <a16:creationId xmlns:a16="http://schemas.microsoft.com/office/drawing/2014/main" id="{55D36653-D3A8-4814-A15E-09CB20B98E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0217406"/>
              </p:ext>
            </p:extLst>
          </p:nvPr>
        </p:nvGraphicFramePr>
        <p:xfrm>
          <a:off x="7069717" y="4011273"/>
          <a:ext cx="4725670" cy="80962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188942813"/>
                    </a:ext>
                  </a:extLst>
                </a:gridCol>
                <a:gridCol w="611505">
                  <a:extLst>
                    <a:ext uri="{9D8B030D-6E8A-4147-A177-3AD203B41FA5}">
                      <a16:colId xmlns:a16="http://schemas.microsoft.com/office/drawing/2014/main" val="4106208469"/>
                    </a:ext>
                  </a:extLst>
                </a:gridCol>
                <a:gridCol w="619760">
                  <a:extLst>
                    <a:ext uri="{9D8B030D-6E8A-4147-A177-3AD203B41FA5}">
                      <a16:colId xmlns:a16="http://schemas.microsoft.com/office/drawing/2014/main" val="2645679574"/>
                    </a:ext>
                  </a:extLst>
                </a:gridCol>
                <a:gridCol w="610870">
                  <a:extLst>
                    <a:ext uri="{9D8B030D-6E8A-4147-A177-3AD203B41FA5}">
                      <a16:colId xmlns:a16="http://schemas.microsoft.com/office/drawing/2014/main" val="3963258280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328731416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3220526346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3495770203"/>
                    </a:ext>
                  </a:extLst>
                </a:gridCol>
              </a:tblGrid>
              <a:tr h="161925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b="1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s=2</a:t>
                      </a:r>
                      <a:endParaRPr lang="zh-CN" sz="12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AI Main10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 Main10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1305099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zh-CN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75228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3.38%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4.33%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2.77%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06676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11.64%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10.28%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9.82%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9597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Overall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2.66%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2.31%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2.52%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3380170"/>
                  </a:ext>
                </a:extLst>
              </a:tr>
            </a:tbl>
          </a:graphicData>
        </a:graphic>
      </p:graphicFrame>
      <p:sp>
        <p:nvSpPr>
          <p:cNvPr id="17" name="矩形 16">
            <a:extLst>
              <a:ext uri="{FF2B5EF4-FFF2-40B4-BE49-F238E27FC236}">
                <a16:creationId xmlns:a16="http://schemas.microsoft.com/office/drawing/2014/main" id="{5BFD0F38-4924-4B5C-9EA5-A53717541C12}"/>
              </a:ext>
            </a:extLst>
          </p:cNvPr>
          <p:cNvSpPr/>
          <p:nvPr/>
        </p:nvSpPr>
        <p:spPr>
          <a:xfrm>
            <a:off x="9326570" y="3621941"/>
            <a:ext cx="8883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EE1-4.1</a:t>
            </a:r>
            <a:endParaRPr lang="zh-CN" altLang="en-US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450CF950-0255-47A3-A426-C5E30E3D11BB}"/>
              </a:ext>
            </a:extLst>
          </p:cNvPr>
          <p:cNvSpPr/>
          <p:nvPr/>
        </p:nvSpPr>
        <p:spPr>
          <a:xfrm>
            <a:off x="9234655" y="2008108"/>
            <a:ext cx="10722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Proposed</a:t>
            </a:r>
            <a:endParaRPr lang="zh-CN" altLang="en-US" dirty="0"/>
          </a:p>
        </p:txBody>
      </p:sp>
      <p:sp>
        <p:nvSpPr>
          <p:cNvPr id="13" name="Rectangle 1">
            <a:extLst>
              <a:ext uri="{FF2B5EF4-FFF2-40B4-BE49-F238E27FC236}">
                <a16:creationId xmlns:a16="http://schemas.microsoft.com/office/drawing/2014/main" id="{240B6CF8-CE7F-44B1-8719-C40B1BA229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2478" y="1488096"/>
            <a:ext cx="408014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2667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2667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2667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2667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2667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2667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2667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2667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2667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2667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US" altLang="zh-CN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等线" panose="02010600030101010101" pitchFamily="2" charset="-122"/>
                <a:cs typeface="Times New Roman" panose="02020603050405020304" pitchFamily="18" charset="0"/>
              </a:rPr>
              <a:t>Multiple scaling ratios coding with RPR</a:t>
            </a:r>
            <a:endParaRPr kumimoji="0" lang="en-US" altLang="zh-CN" b="0" i="0" u="sng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91087B6C-3E93-40AF-8764-6D3610A3F30A}"/>
              </a:ext>
            </a:extLst>
          </p:cNvPr>
          <p:cNvCxnSpPr/>
          <p:nvPr/>
        </p:nvCxnSpPr>
        <p:spPr>
          <a:xfrm>
            <a:off x="6938127" y="3497344"/>
            <a:ext cx="4986780" cy="0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9" name="图片 8">
            <a:extLst>
              <a:ext uri="{FF2B5EF4-FFF2-40B4-BE49-F238E27FC236}">
                <a16:creationId xmlns:a16="http://schemas.microsoft.com/office/drawing/2014/main" id="{32FAA8F8-F814-42A6-A947-82CE4E5BF3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7093" y="1217368"/>
            <a:ext cx="6370872" cy="5182049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F3C53B58-4D0B-46FD-98C1-F57D64BA00CD}"/>
              </a:ext>
            </a:extLst>
          </p:cNvPr>
          <p:cNvSpPr/>
          <p:nvPr/>
        </p:nvSpPr>
        <p:spPr>
          <a:xfrm>
            <a:off x="5180942" y="3870442"/>
            <a:ext cx="16913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QP offset = -5</a:t>
            </a:r>
            <a:endParaRPr lang="zh-CN" altLang="en-US" dirty="0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EA1D9151-D1A6-40BE-88F4-5CEF40EFAF5B}"/>
              </a:ext>
            </a:extLst>
          </p:cNvPr>
          <p:cNvSpPr/>
          <p:nvPr/>
        </p:nvSpPr>
        <p:spPr>
          <a:xfrm>
            <a:off x="5180942" y="5248463"/>
            <a:ext cx="16913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A" altLang="zh-CN" dirty="0">
                <a:latin typeface="Times New Roman" panose="02020603050405020304" pitchFamily="18" charset="0"/>
                <a:ea typeface="等线" panose="02010600030101010101" pitchFamily="2" charset="-122"/>
              </a:rPr>
              <a:t>QP offset = -4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576582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19BF29-3248-48BB-BEEA-2B55A968E1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DBE97F7-76BD-495B-8D28-2F0E29E33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7924" y="212359"/>
            <a:ext cx="10515600" cy="676879"/>
          </a:xfrm>
        </p:spPr>
        <p:txBody>
          <a:bodyPr>
            <a:norm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+mn-lt"/>
                <a:ea typeface="Meiryo UI" panose="020B0604030504040204" pitchFamily="34" charset="-128"/>
                <a:cs typeface="Times New Roman" panose="02020603050405020304" pitchFamily="18" charset="0"/>
              </a:rPr>
              <a:t>Encoder strategy for supporting multi-scaling ratios</a:t>
            </a:r>
            <a:endParaRPr lang="zh-CN" altLang="en-US" sz="3200" dirty="0">
              <a:solidFill>
                <a:schemeClr val="bg1"/>
              </a:solidFill>
              <a:latin typeface="+mn-lt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23F2905-EBB8-4AA6-AA3F-65D57ACDE3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graphicFrame>
        <p:nvGraphicFramePr>
          <p:cNvPr id="15" name="表格 14">
            <a:extLst>
              <a:ext uri="{FF2B5EF4-FFF2-40B4-BE49-F238E27FC236}">
                <a16:creationId xmlns:a16="http://schemas.microsoft.com/office/drawing/2014/main" id="{E5BB9143-95E6-4118-8D49-1B25D0DDCE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8426074"/>
              </p:ext>
            </p:extLst>
          </p:nvPr>
        </p:nvGraphicFramePr>
        <p:xfrm>
          <a:off x="795797" y="5332191"/>
          <a:ext cx="3048046" cy="121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7305">
                  <a:extLst>
                    <a:ext uri="{9D8B030D-6E8A-4147-A177-3AD203B41FA5}">
                      <a16:colId xmlns:a16="http://schemas.microsoft.com/office/drawing/2014/main" val="1626247794"/>
                    </a:ext>
                  </a:extLst>
                </a:gridCol>
                <a:gridCol w="1890741">
                  <a:extLst>
                    <a:ext uri="{9D8B030D-6E8A-4147-A177-3AD203B41FA5}">
                      <a16:colId xmlns:a16="http://schemas.microsoft.com/office/drawing/2014/main" val="1541084161"/>
                    </a:ext>
                  </a:extLst>
                </a:gridCol>
              </a:tblGrid>
              <a:tr h="22815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Scaling ratio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Coded resolution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6370108"/>
                  </a:ext>
                </a:extLst>
              </a:tr>
              <a:tr h="22815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2.0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0.5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6190552"/>
                  </a:ext>
                </a:extLst>
              </a:tr>
              <a:tr h="28101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1.5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0.67 (2/3)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8525783"/>
                  </a:ext>
                </a:extLst>
              </a:tr>
              <a:tr h="29557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1.0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1.0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8211783"/>
                  </a:ext>
                </a:extLst>
              </a:tr>
            </a:tbl>
          </a:graphicData>
        </a:graphic>
      </p:graphicFrame>
      <p:graphicFrame>
        <p:nvGraphicFramePr>
          <p:cNvPr id="21" name="图表 20">
            <a:extLst>
              <a:ext uri="{FF2B5EF4-FFF2-40B4-BE49-F238E27FC236}">
                <a16:creationId xmlns:a16="http://schemas.microsoft.com/office/drawing/2014/main" id="{B5B9DD34-1250-4481-A4AB-FB7E8002E0E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80594445"/>
              </p:ext>
            </p:extLst>
          </p:nvPr>
        </p:nvGraphicFramePr>
        <p:xfrm>
          <a:off x="6486214" y="1886426"/>
          <a:ext cx="5419593" cy="322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2" name="图表 21">
            <a:extLst>
              <a:ext uri="{FF2B5EF4-FFF2-40B4-BE49-F238E27FC236}">
                <a16:creationId xmlns:a16="http://schemas.microsoft.com/office/drawing/2014/main" id="{D840C828-B77B-4728-B56B-38E23A66F2E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3004121"/>
              </p:ext>
            </p:extLst>
          </p:nvPr>
        </p:nvGraphicFramePr>
        <p:xfrm>
          <a:off x="795797" y="2137345"/>
          <a:ext cx="5175241" cy="26464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6" name="文本框 25">
            <a:extLst>
              <a:ext uri="{FF2B5EF4-FFF2-40B4-BE49-F238E27FC236}">
                <a16:creationId xmlns:a16="http://schemas.microsoft.com/office/drawing/2014/main" id="{16519895-DC92-4D2C-A456-263A662F50AC}"/>
              </a:ext>
            </a:extLst>
          </p:cNvPr>
          <p:cNvSpPr txBox="1"/>
          <p:nvPr/>
        </p:nvSpPr>
        <p:spPr>
          <a:xfrm>
            <a:off x="2431763" y="1517094"/>
            <a:ext cx="1591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u="sng" dirty="0">
                <a:solidFill>
                  <a:srgbClr val="C00000"/>
                </a:solidFill>
              </a:rPr>
              <a:t>EE1-4.1 s=1.5</a:t>
            </a:r>
            <a:endParaRPr lang="zh-CN" altLang="en-US" u="sng" dirty="0">
              <a:solidFill>
                <a:srgbClr val="C00000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8FF1CF6B-A8A3-4EDF-A024-607F955C5133}"/>
              </a:ext>
            </a:extLst>
          </p:cNvPr>
          <p:cNvSpPr txBox="1"/>
          <p:nvPr/>
        </p:nvSpPr>
        <p:spPr>
          <a:xfrm>
            <a:off x="8400299" y="1517094"/>
            <a:ext cx="1591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u="sng" dirty="0">
                <a:solidFill>
                  <a:srgbClr val="C00000"/>
                </a:solidFill>
              </a:rPr>
              <a:t>Proposed</a:t>
            </a:r>
            <a:endParaRPr lang="zh-CN" altLang="en-US" u="sng" dirty="0">
              <a:solidFill>
                <a:srgbClr val="C0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E8E1F4C-DEE2-4963-A6CA-BA59EC6F5E4E}"/>
              </a:ext>
            </a:extLst>
          </p:cNvPr>
          <p:cNvSpPr txBox="1"/>
          <p:nvPr/>
        </p:nvSpPr>
        <p:spPr>
          <a:xfrm>
            <a:off x="10886738" y="4664067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GOP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F07CE01-D11B-4278-995C-C7D07EE71024}"/>
              </a:ext>
            </a:extLst>
          </p:cNvPr>
          <p:cNvSpPr txBox="1"/>
          <p:nvPr/>
        </p:nvSpPr>
        <p:spPr>
          <a:xfrm>
            <a:off x="114292" y="971226"/>
            <a:ext cx="4634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dirty="0"/>
              <a:t>Example 1: </a:t>
            </a:r>
            <a:r>
              <a:rPr lang="en-US" altLang="zh-CN" sz="2400" dirty="0" err="1"/>
              <a:t>CatRobot</a:t>
            </a:r>
            <a:endParaRPr lang="zh-CN" altLang="en-US" sz="2400" dirty="0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3E72517B-6FF8-4FE2-9A49-F1D2CB006812}"/>
              </a:ext>
            </a:extLst>
          </p:cNvPr>
          <p:cNvSpPr/>
          <p:nvPr/>
        </p:nvSpPr>
        <p:spPr>
          <a:xfrm rot="16200000">
            <a:off x="5404411" y="3235846"/>
            <a:ext cx="1794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/>
              <a:t>Coded resolution</a:t>
            </a:r>
            <a:endParaRPr lang="zh-CN" altLang="en-US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3C318687-BF17-4116-A623-9B18730833A6}"/>
              </a:ext>
            </a:extLst>
          </p:cNvPr>
          <p:cNvSpPr/>
          <p:nvPr/>
        </p:nvSpPr>
        <p:spPr>
          <a:xfrm rot="16200000">
            <a:off x="-284547" y="3235845"/>
            <a:ext cx="1794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/>
              <a:t>Coded resolution</a:t>
            </a:r>
            <a:endParaRPr lang="zh-CN" altLang="en-US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7C8CA7A-AF85-48E1-AAF3-EE92B27B6FFC}"/>
              </a:ext>
            </a:extLst>
          </p:cNvPr>
          <p:cNvSpPr txBox="1"/>
          <p:nvPr/>
        </p:nvSpPr>
        <p:spPr>
          <a:xfrm>
            <a:off x="5126282" y="4383902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GOP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59593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19BF29-3248-48BB-BEEA-2B55A968E1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DBE97F7-76BD-495B-8D28-2F0E29E33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7924" y="212359"/>
            <a:ext cx="10515600" cy="676879"/>
          </a:xfrm>
        </p:spPr>
        <p:txBody>
          <a:bodyPr>
            <a:norm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+mn-lt"/>
                <a:ea typeface="Meiryo UI" panose="020B0604030504040204" pitchFamily="34" charset="-128"/>
                <a:cs typeface="Times New Roman" panose="02020603050405020304" pitchFamily="18" charset="0"/>
              </a:rPr>
              <a:t>Encoder strategy for supporting multi-scaling ratios</a:t>
            </a:r>
            <a:endParaRPr lang="zh-CN" altLang="en-US" sz="3200" dirty="0">
              <a:solidFill>
                <a:schemeClr val="bg1"/>
              </a:solidFill>
              <a:latin typeface="+mn-lt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23F2905-EBB8-4AA6-AA3F-65D57ACDE3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graphicFrame>
        <p:nvGraphicFramePr>
          <p:cNvPr id="15" name="表格 14">
            <a:extLst>
              <a:ext uri="{FF2B5EF4-FFF2-40B4-BE49-F238E27FC236}">
                <a16:creationId xmlns:a16="http://schemas.microsoft.com/office/drawing/2014/main" id="{E5BB9143-95E6-4118-8D49-1B25D0DDCE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30694"/>
              </p:ext>
            </p:extLst>
          </p:nvPr>
        </p:nvGraphicFramePr>
        <p:xfrm>
          <a:off x="4668230" y="5101047"/>
          <a:ext cx="3048046" cy="121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7305">
                  <a:extLst>
                    <a:ext uri="{9D8B030D-6E8A-4147-A177-3AD203B41FA5}">
                      <a16:colId xmlns:a16="http://schemas.microsoft.com/office/drawing/2014/main" val="1626247794"/>
                    </a:ext>
                  </a:extLst>
                </a:gridCol>
                <a:gridCol w="1890741">
                  <a:extLst>
                    <a:ext uri="{9D8B030D-6E8A-4147-A177-3AD203B41FA5}">
                      <a16:colId xmlns:a16="http://schemas.microsoft.com/office/drawing/2014/main" val="1541084161"/>
                    </a:ext>
                  </a:extLst>
                </a:gridCol>
              </a:tblGrid>
              <a:tr h="22815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Scaling ratio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Coded resolution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6370108"/>
                  </a:ext>
                </a:extLst>
              </a:tr>
              <a:tr h="22815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2.0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0.5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6190552"/>
                  </a:ext>
                </a:extLst>
              </a:tr>
              <a:tr h="28101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1.5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0.67 (2/3)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8525783"/>
                  </a:ext>
                </a:extLst>
              </a:tr>
              <a:tr h="29557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1.0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1.0</a:t>
                      </a:r>
                      <a:endParaRPr lang="zh-CN" alt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8211783"/>
                  </a:ext>
                </a:extLst>
              </a:tr>
            </a:tbl>
          </a:graphicData>
        </a:graphic>
      </p:graphicFrame>
      <p:sp>
        <p:nvSpPr>
          <p:cNvPr id="25" name="文本框 24">
            <a:extLst>
              <a:ext uri="{FF2B5EF4-FFF2-40B4-BE49-F238E27FC236}">
                <a16:creationId xmlns:a16="http://schemas.microsoft.com/office/drawing/2014/main" id="{36430FEC-15A4-4809-A9DD-D380A1173747}"/>
              </a:ext>
            </a:extLst>
          </p:cNvPr>
          <p:cNvSpPr txBox="1"/>
          <p:nvPr/>
        </p:nvSpPr>
        <p:spPr>
          <a:xfrm>
            <a:off x="228187" y="974420"/>
            <a:ext cx="37138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dirty="0"/>
              <a:t>Example 2: Campfire</a:t>
            </a:r>
            <a:endParaRPr lang="zh-CN" altLang="en-US" sz="2400" dirty="0"/>
          </a:p>
        </p:txBody>
      </p:sp>
      <p:graphicFrame>
        <p:nvGraphicFramePr>
          <p:cNvPr id="28" name="图表 27">
            <a:extLst>
              <a:ext uri="{FF2B5EF4-FFF2-40B4-BE49-F238E27FC236}">
                <a16:creationId xmlns:a16="http://schemas.microsoft.com/office/drawing/2014/main" id="{22151539-1FF0-47E6-9B09-7A2F5979310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21332406"/>
              </p:ext>
            </p:extLst>
          </p:nvPr>
        </p:nvGraphicFramePr>
        <p:xfrm>
          <a:off x="3578709" y="1461924"/>
          <a:ext cx="5419594" cy="322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3" name="文本框 22">
            <a:extLst>
              <a:ext uri="{FF2B5EF4-FFF2-40B4-BE49-F238E27FC236}">
                <a16:creationId xmlns:a16="http://schemas.microsoft.com/office/drawing/2014/main" id="{7ED96564-979E-4933-AE1E-C5EFAD099F9A}"/>
              </a:ext>
            </a:extLst>
          </p:cNvPr>
          <p:cNvSpPr txBox="1"/>
          <p:nvPr/>
        </p:nvSpPr>
        <p:spPr>
          <a:xfrm>
            <a:off x="8007703" y="4253691"/>
            <a:ext cx="99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GOP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4B29D4C-88EA-4318-9C26-6CC622CCD0FA}"/>
              </a:ext>
            </a:extLst>
          </p:cNvPr>
          <p:cNvSpPr/>
          <p:nvPr/>
        </p:nvSpPr>
        <p:spPr>
          <a:xfrm rot="16200000">
            <a:off x="2496906" y="2825470"/>
            <a:ext cx="1794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/>
              <a:t>Coded resolution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46174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19BF29-3248-48BB-BEEA-2B55A968E1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23F2905-EBB8-4AA6-AA3F-65D57ACDE3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sp>
        <p:nvSpPr>
          <p:cNvPr id="8" name="内容占位符 2">
            <a:extLst>
              <a:ext uri="{FF2B5EF4-FFF2-40B4-BE49-F238E27FC236}">
                <a16:creationId xmlns:a16="http://schemas.microsoft.com/office/drawing/2014/main" id="{490F9A8D-FEF2-4D93-AC7E-ADD673E994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1502" y="1100759"/>
            <a:ext cx="10844663" cy="1580337"/>
          </a:xfrm>
        </p:spPr>
        <p:txBody>
          <a:bodyPr>
            <a:noAutofit/>
          </a:bodyPr>
          <a:lstStyle/>
          <a:p>
            <a:r>
              <a:rPr lang="en-US" altLang="zh-CN" sz="1400" dirty="0">
                <a:cs typeface="Times New Roman" panose="02020603050405020304" pitchFamily="18" charset="0"/>
              </a:rPr>
              <a:t>To further reduce complexity, modifications are made on top of the CNN-based super-resolution model in EE1-4.2. </a:t>
            </a:r>
          </a:p>
          <a:p>
            <a:pPr lvl="1"/>
            <a:r>
              <a:rPr lang="en-US" altLang="zh-CN" sz="1400" dirty="0">
                <a:cs typeface="Times New Roman" panose="02020603050405020304" pitchFamily="18" charset="0"/>
              </a:rPr>
              <a:t>The stride of convolution is set to 2 for </a:t>
            </a:r>
            <a:r>
              <a:rPr lang="en-US" altLang="zh-CN" sz="1400" u="sng" dirty="0">
                <a:solidFill>
                  <a:srgbClr val="C00000"/>
                </a:solidFill>
                <a:cs typeface="Times New Roman" panose="02020603050405020304" pitchFamily="18" charset="0"/>
              </a:rPr>
              <a:t>all input feature extraction layers</a:t>
            </a:r>
          </a:p>
          <a:p>
            <a:pPr lvl="1"/>
            <a:r>
              <a:rPr lang="en-US" altLang="zh-CN" sz="1400" dirty="0">
                <a:cs typeface="Times New Roman" panose="02020603050405020304" pitchFamily="18" charset="0"/>
              </a:rPr>
              <a:t>The stride of 2 in </a:t>
            </a:r>
            <a:r>
              <a:rPr lang="en-US" altLang="zh-CN" sz="1400" u="sng" dirty="0">
                <a:solidFill>
                  <a:srgbClr val="C00000"/>
                </a:solidFill>
                <a:cs typeface="Times New Roman" panose="02020603050405020304" pitchFamily="18" charset="0"/>
              </a:rPr>
              <a:t>the transition layer </a:t>
            </a:r>
            <a:r>
              <a:rPr lang="en-US" altLang="zh-CN" sz="1400" dirty="0">
                <a:cs typeface="Times New Roman" panose="02020603050405020304" pitchFamily="18" charset="0"/>
              </a:rPr>
              <a:t>is removed.</a:t>
            </a:r>
          </a:p>
          <a:p>
            <a:r>
              <a:rPr lang="en-US" altLang="zh-CN" sz="1400" dirty="0">
                <a:cs typeface="Times New Roman" panose="02020603050405020304" pitchFamily="18" charset="0"/>
              </a:rPr>
              <a:t>Training configurations for generating compressed training data: Turn on NNLF-LOP2 and </a:t>
            </a:r>
            <a:r>
              <a:rPr lang="en-US" altLang="zh-CN" sz="1400" dirty="0" err="1">
                <a:cs typeface="Times New Roman" panose="02020603050405020304" pitchFamily="18" charset="0"/>
              </a:rPr>
              <a:t>NNIntra</a:t>
            </a:r>
            <a:endParaRPr lang="en-US" altLang="zh-CN" sz="1400" dirty="0">
              <a:cs typeface="Times New Roman" panose="02020603050405020304" pitchFamily="18" charset="0"/>
            </a:endParaRPr>
          </a:p>
          <a:p>
            <a:r>
              <a:rPr lang="en-US" altLang="zh-CN" sz="1400" dirty="0">
                <a:cs typeface="Times New Roman" panose="02020603050405020304" pitchFamily="18" charset="0"/>
              </a:rPr>
              <a:t>Complexity: 12kMAC/</a:t>
            </a:r>
            <a:r>
              <a:rPr lang="en-US" altLang="zh-CN" sz="1400" dirty="0" err="1">
                <a:cs typeface="Times New Roman" panose="02020603050405020304" pitchFamily="18" charset="0"/>
              </a:rPr>
              <a:t>pxl</a:t>
            </a:r>
            <a:r>
              <a:rPr lang="en-US" altLang="zh-CN" sz="1400" dirty="0">
                <a:cs typeface="Times New Roman" panose="02020603050405020304" pitchFamily="18" charset="0"/>
              </a:rPr>
              <a:t>,</a:t>
            </a:r>
            <a:r>
              <a:rPr lang="zh-CN" altLang="en-US" sz="1400" dirty="0">
                <a:cs typeface="Times New Roman" panose="02020603050405020304" pitchFamily="18" charset="0"/>
              </a:rPr>
              <a:t> </a:t>
            </a:r>
            <a:r>
              <a:rPr lang="en-US" altLang="zh-CN" sz="1400" dirty="0">
                <a:cs typeface="Times New Roman" panose="02020603050405020304" pitchFamily="18" charset="0"/>
              </a:rPr>
              <a:t>0.05M</a:t>
            </a:r>
          </a:p>
        </p:txBody>
      </p:sp>
      <p:sp>
        <p:nvSpPr>
          <p:cNvPr id="11" name="标题 1">
            <a:extLst>
              <a:ext uri="{FF2B5EF4-FFF2-40B4-BE49-F238E27FC236}">
                <a16:creationId xmlns:a16="http://schemas.microsoft.com/office/drawing/2014/main" id="{9B20F98E-57D0-4D74-A726-B8148897DE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7924" y="212359"/>
            <a:ext cx="10515600" cy="676879"/>
          </a:xfrm>
        </p:spPr>
        <p:txBody>
          <a:bodyPr>
            <a:norm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+mn-lt"/>
                <a:ea typeface="Meiryo UI" panose="020B0604030504040204" pitchFamily="34" charset="-128"/>
                <a:cs typeface="Times New Roman" panose="02020603050405020304" pitchFamily="18" charset="0"/>
              </a:rPr>
              <a:t>CNN-based super resolution</a:t>
            </a:r>
            <a:endParaRPr lang="zh-CN" altLang="en-US" sz="3200" dirty="0">
              <a:solidFill>
                <a:schemeClr val="bg1"/>
              </a:solidFill>
              <a:latin typeface="+mn-lt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4099531-C4B1-4BEA-92E1-79E2DA3759A7}"/>
              </a:ext>
            </a:extLst>
          </p:cNvPr>
          <p:cNvGrpSpPr/>
          <p:nvPr/>
        </p:nvGrpSpPr>
        <p:grpSpPr>
          <a:xfrm>
            <a:off x="5179050" y="2386778"/>
            <a:ext cx="7012950" cy="4046945"/>
            <a:chOff x="441502" y="2472388"/>
            <a:chExt cx="7012950" cy="4046945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5F598BE3-248A-408B-BA57-0AB317456B6D}"/>
                </a:ext>
              </a:extLst>
            </p:cNvPr>
            <p:cNvSpPr/>
            <p:nvPr/>
          </p:nvSpPr>
          <p:spPr>
            <a:xfrm>
              <a:off x="2523067" y="4038600"/>
              <a:ext cx="406400" cy="914400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D7FFD7B2-CABA-4321-B25F-ADA874829BF0}"/>
                </a:ext>
              </a:extLst>
            </p:cNvPr>
            <p:cNvSpPr txBox="1"/>
            <p:nvPr/>
          </p:nvSpPr>
          <p:spPr>
            <a:xfrm>
              <a:off x="872067" y="3725333"/>
              <a:ext cx="567266" cy="2794000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36140A3D-8B12-4736-80A2-961BB0E60CBD}"/>
                </a:ext>
              </a:extLst>
            </p:cNvPr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1502" y="2472388"/>
              <a:ext cx="7012950" cy="3947038"/>
            </a:xfrm>
            <a:prstGeom prst="rect">
              <a:avLst/>
            </a:prstGeom>
            <a:noFill/>
          </p:spPr>
        </p:pic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46827EA-A836-4E57-8E8E-8D8E8B29261F}"/>
              </a:ext>
            </a:extLst>
          </p:cNvPr>
          <p:cNvSpPr txBox="1"/>
          <p:nvPr/>
        </p:nvSpPr>
        <p:spPr>
          <a:xfrm>
            <a:off x="2613273" y="5625526"/>
            <a:ext cx="2251776" cy="738664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1400" dirty="0"/>
              <a:t>- Sr = 0, scaling ratio = 1.0x</a:t>
            </a:r>
          </a:p>
          <a:p>
            <a:r>
              <a:rPr lang="en-US" altLang="zh-CN" sz="1400" dirty="0"/>
              <a:t>- Sr = 1, scaling ratio = 2.0x</a:t>
            </a:r>
          </a:p>
          <a:p>
            <a:r>
              <a:rPr lang="en-US" altLang="zh-CN" sz="1400" dirty="0"/>
              <a:t>- Sr = 2, scaling ratio = 1.5x</a:t>
            </a:r>
          </a:p>
        </p:txBody>
      </p:sp>
      <p:sp>
        <p:nvSpPr>
          <p:cNvPr id="5" name="箭头: 右 4">
            <a:extLst>
              <a:ext uri="{FF2B5EF4-FFF2-40B4-BE49-F238E27FC236}">
                <a16:creationId xmlns:a16="http://schemas.microsoft.com/office/drawing/2014/main" id="{1596249C-3DFD-4B63-8908-D224A60A03CE}"/>
              </a:ext>
            </a:extLst>
          </p:cNvPr>
          <p:cNvSpPr/>
          <p:nvPr/>
        </p:nvSpPr>
        <p:spPr>
          <a:xfrm>
            <a:off x="4775200" y="5541891"/>
            <a:ext cx="467415" cy="905934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4231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19BF29-3248-48BB-BEEA-2B55A968E1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23F2905-EBB8-4AA6-AA3F-65D57ACDE3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16CD0553-42F4-4ADC-8F49-C3D3F871AD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4778434"/>
              </p:ext>
            </p:extLst>
          </p:nvPr>
        </p:nvGraphicFramePr>
        <p:xfrm>
          <a:off x="5940739" y="3467579"/>
          <a:ext cx="4725670" cy="83820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188942813"/>
                    </a:ext>
                  </a:extLst>
                </a:gridCol>
                <a:gridCol w="611505">
                  <a:extLst>
                    <a:ext uri="{9D8B030D-6E8A-4147-A177-3AD203B41FA5}">
                      <a16:colId xmlns:a16="http://schemas.microsoft.com/office/drawing/2014/main" val="4106208469"/>
                    </a:ext>
                  </a:extLst>
                </a:gridCol>
                <a:gridCol w="619760">
                  <a:extLst>
                    <a:ext uri="{9D8B030D-6E8A-4147-A177-3AD203B41FA5}">
                      <a16:colId xmlns:a16="http://schemas.microsoft.com/office/drawing/2014/main" val="2645679574"/>
                    </a:ext>
                  </a:extLst>
                </a:gridCol>
                <a:gridCol w="610870">
                  <a:extLst>
                    <a:ext uri="{9D8B030D-6E8A-4147-A177-3AD203B41FA5}">
                      <a16:colId xmlns:a16="http://schemas.microsoft.com/office/drawing/2014/main" val="3963258280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328731416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3220526346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3495770203"/>
                    </a:ext>
                  </a:extLst>
                </a:gridCol>
              </a:tblGrid>
              <a:tr h="161925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 </a:t>
                      </a:r>
                      <a:endParaRPr lang="zh-CN" sz="1100" dirty="0">
                        <a:solidFill>
                          <a:srgbClr val="C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AI Main10</a:t>
                      </a:r>
                      <a:endParaRPr lang="zh-CN" sz="1100" dirty="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RA Main10</a:t>
                      </a:r>
                      <a:endParaRPr lang="zh-CN" sz="110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1305099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zh-CN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Y-PSNR</a:t>
                      </a:r>
                      <a:endParaRPr lang="zh-CN" sz="1100" dirty="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U-PSNR</a:t>
                      </a:r>
                      <a:endParaRPr lang="zh-CN" sz="110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V-PSNR</a:t>
                      </a:r>
                      <a:endParaRPr lang="zh-CN" sz="110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Y-PSNR</a:t>
                      </a:r>
                      <a:endParaRPr lang="zh-CN" sz="110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U-PSNR</a:t>
                      </a:r>
                      <a:endParaRPr lang="zh-CN" sz="110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V-PSNR</a:t>
                      </a:r>
                      <a:endParaRPr lang="zh-CN" sz="110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75228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 dirty="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-2.07%</a:t>
                      </a:r>
                      <a:endParaRPr lang="zh-CN" sz="1100" dirty="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</a:rPr>
                        <a:t>4.00%</a:t>
                      </a:r>
                      <a:endParaRPr lang="zh-CN" sz="110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</a:rPr>
                        <a:t>2.95%</a:t>
                      </a:r>
                      <a:endParaRPr lang="zh-CN" sz="110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</a:rPr>
                        <a:t>-3.59%</a:t>
                      </a:r>
                      <a:endParaRPr lang="zh-CN" sz="110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</a:rPr>
                        <a:t>0.40%</a:t>
                      </a:r>
                      <a:endParaRPr lang="zh-CN" sz="110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</a:rPr>
                        <a:t>0.27%</a:t>
                      </a:r>
                      <a:endParaRPr lang="zh-CN" sz="110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06676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</a:rPr>
                        <a:t>-3.60%</a:t>
                      </a:r>
                      <a:endParaRPr lang="zh-CN" sz="110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7.06%</a:t>
                      </a:r>
                      <a:endParaRPr lang="zh-CN" sz="1100" dirty="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7.75%</a:t>
                      </a:r>
                      <a:endParaRPr lang="zh-CN" sz="1100" dirty="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-1.46%</a:t>
                      </a:r>
                      <a:endParaRPr lang="zh-CN" sz="1100" dirty="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</a:rPr>
                        <a:t>5.68%</a:t>
                      </a:r>
                      <a:endParaRPr lang="zh-CN" sz="110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</a:rPr>
                        <a:t>5.45%</a:t>
                      </a:r>
                      <a:endParaRPr lang="zh-CN" sz="110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9597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Overall</a:t>
                      </a:r>
                      <a:endParaRPr lang="zh-CN" altLang="zh-CN" sz="1100" dirty="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</a:rPr>
                        <a:t>-0.94%</a:t>
                      </a:r>
                      <a:endParaRPr lang="zh-CN" sz="110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1.84%</a:t>
                      </a:r>
                      <a:endParaRPr lang="zh-CN" sz="1100" dirty="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</a:rPr>
                        <a:t>1.78%</a:t>
                      </a:r>
                      <a:endParaRPr lang="zh-CN" sz="110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-1.01%</a:t>
                      </a:r>
                      <a:endParaRPr lang="zh-CN" sz="1100" dirty="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1.22%</a:t>
                      </a:r>
                      <a:endParaRPr lang="zh-CN" sz="1100" dirty="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</a:rPr>
                        <a:t>1.14%</a:t>
                      </a:r>
                      <a:endParaRPr lang="zh-CN" sz="1100" dirty="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3318783"/>
                  </a:ext>
                </a:extLst>
              </a:tr>
            </a:tbl>
          </a:graphicData>
        </a:graphic>
      </p:graphicFrame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D3DF4A2C-BA00-4F16-9940-A3BB315EA1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6947433"/>
              </p:ext>
            </p:extLst>
          </p:nvPr>
        </p:nvGraphicFramePr>
        <p:xfrm>
          <a:off x="566099" y="3503192"/>
          <a:ext cx="4725670" cy="857250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188942813"/>
                    </a:ext>
                  </a:extLst>
                </a:gridCol>
                <a:gridCol w="611505">
                  <a:extLst>
                    <a:ext uri="{9D8B030D-6E8A-4147-A177-3AD203B41FA5}">
                      <a16:colId xmlns:a16="http://schemas.microsoft.com/office/drawing/2014/main" val="4106208469"/>
                    </a:ext>
                  </a:extLst>
                </a:gridCol>
                <a:gridCol w="619760">
                  <a:extLst>
                    <a:ext uri="{9D8B030D-6E8A-4147-A177-3AD203B41FA5}">
                      <a16:colId xmlns:a16="http://schemas.microsoft.com/office/drawing/2014/main" val="2645679574"/>
                    </a:ext>
                  </a:extLst>
                </a:gridCol>
                <a:gridCol w="610870">
                  <a:extLst>
                    <a:ext uri="{9D8B030D-6E8A-4147-A177-3AD203B41FA5}">
                      <a16:colId xmlns:a16="http://schemas.microsoft.com/office/drawing/2014/main" val="3963258280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3287314168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3220526346"/>
                    </a:ext>
                  </a:extLst>
                </a:gridCol>
                <a:gridCol w="614045">
                  <a:extLst>
                    <a:ext uri="{9D8B030D-6E8A-4147-A177-3AD203B41FA5}">
                      <a16:colId xmlns:a16="http://schemas.microsoft.com/office/drawing/2014/main" val="3495770203"/>
                    </a:ext>
                  </a:extLst>
                </a:gridCol>
              </a:tblGrid>
              <a:tr h="161925"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b="1" dirty="0">
                          <a:solidFill>
                            <a:srgbClr val="C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 </a:t>
                      </a:r>
                      <a:endParaRPr lang="zh-CN" sz="1100" dirty="0">
                        <a:solidFill>
                          <a:srgbClr val="C00000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AI Main10</a:t>
                      </a:r>
                      <a:endParaRPr lang="zh-CN" sz="110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RA Main10</a:t>
                      </a:r>
                      <a:endParaRPr lang="zh-CN" sz="110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1305099"/>
                  </a:ext>
                </a:extLst>
              </a:tr>
              <a:tr h="161925">
                <a:tc vMerge="1">
                  <a:txBody>
                    <a:bodyPr/>
                    <a:lstStyle/>
                    <a:p>
                      <a:endParaRPr lang="zh-CN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Y-PSNR</a:t>
                      </a:r>
                      <a:endParaRPr lang="zh-CN" sz="1100" dirty="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U-PSNR</a:t>
                      </a:r>
                      <a:endParaRPr lang="zh-CN" sz="110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V-PSNR</a:t>
                      </a:r>
                      <a:endParaRPr lang="zh-CN" sz="110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Y-PSNR</a:t>
                      </a:r>
                      <a:endParaRPr lang="zh-CN" sz="110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U-PSNR</a:t>
                      </a:r>
                      <a:endParaRPr lang="zh-CN" sz="110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V-PSNR</a:t>
                      </a:r>
                      <a:endParaRPr lang="zh-CN" sz="110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75228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 dirty="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-2.15%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3.83%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3.12%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-3.70%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0.28%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0.60%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06676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-3.56%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6.80%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7.68%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-1.47%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5.49%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5.43%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9597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1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</a:rPr>
                        <a:t>Overall</a:t>
                      </a:r>
                      <a:endParaRPr lang="zh-CN" altLang="zh-CN" sz="1100" dirty="0"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-0.95%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1.77%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1.80%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-1.03%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1.16%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</a:rPr>
                        <a:t>1.21%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3318783"/>
                  </a:ext>
                </a:extLst>
              </a:tr>
            </a:tbl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id="{73007017-7B8B-4BC3-BD4C-A02C5D33FBA7}"/>
              </a:ext>
            </a:extLst>
          </p:cNvPr>
          <p:cNvSpPr/>
          <p:nvPr/>
        </p:nvSpPr>
        <p:spPr>
          <a:xfrm>
            <a:off x="2267257" y="3133860"/>
            <a:ext cx="15376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cs typeface="Times New Roman" panose="02020603050405020304" pitchFamily="18" charset="0"/>
              </a:rPr>
              <a:t>EE1-4.2 model</a:t>
            </a:r>
            <a:endParaRPr lang="zh-CN" altLang="en-US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DF570BC-2141-43B9-8BA0-4396E851222E}"/>
              </a:ext>
            </a:extLst>
          </p:cNvPr>
          <p:cNvSpPr/>
          <p:nvPr/>
        </p:nvSpPr>
        <p:spPr>
          <a:xfrm>
            <a:off x="7526428" y="3098247"/>
            <a:ext cx="17214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cs typeface="Times New Roman" panose="02020603050405020304" pitchFamily="18" charset="0"/>
              </a:rPr>
              <a:t>Proposed model</a:t>
            </a:r>
            <a:endParaRPr lang="zh-CN" altLang="en-US" dirty="0"/>
          </a:p>
        </p:txBody>
      </p:sp>
      <p:sp>
        <p:nvSpPr>
          <p:cNvPr id="15" name="标题 1">
            <a:extLst>
              <a:ext uri="{FF2B5EF4-FFF2-40B4-BE49-F238E27FC236}">
                <a16:creationId xmlns:a16="http://schemas.microsoft.com/office/drawing/2014/main" id="{639BF41C-CBB6-42BB-9FD1-432C4B00EFA0}"/>
              </a:ext>
            </a:extLst>
          </p:cNvPr>
          <p:cNvSpPr txBox="1">
            <a:spLocks/>
          </p:cNvSpPr>
          <p:nvPr/>
        </p:nvSpPr>
        <p:spPr>
          <a:xfrm>
            <a:off x="427924" y="212359"/>
            <a:ext cx="10515600" cy="676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>
                <a:solidFill>
                  <a:schemeClr val="bg1"/>
                </a:solidFill>
                <a:latin typeface="+mn-lt"/>
                <a:ea typeface="Meiryo UI" panose="020B0604030504040204" pitchFamily="34" charset="-128"/>
                <a:cs typeface="Times New Roman" panose="02020603050405020304" pitchFamily="18" charset="0"/>
              </a:rPr>
              <a:t>CNN-based super resolution</a:t>
            </a:r>
            <a:endParaRPr lang="zh-CN" altLang="en-US" sz="3200" dirty="0">
              <a:solidFill>
                <a:schemeClr val="bg1"/>
              </a:solidFill>
              <a:latin typeface="+mn-lt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02125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019BF29-3248-48BB-BEEA-2B55A968E1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979358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BDBE97F7-76BD-495B-8D28-2F0E29E33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975" y="230537"/>
            <a:ext cx="10515600" cy="603916"/>
          </a:xfrm>
        </p:spPr>
        <p:txBody>
          <a:bodyPr>
            <a:norm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+mn-lt"/>
                <a:ea typeface="Meiryo UI" panose="020B0604030504040204" pitchFamily="34" charset="-128"/>
                <a:cs typeface="Times New Roman" panose="02020603050405020304" pitchFamily="18" charset="0"/>
              </a:rPr>
              <a:t>Conclusions</a:t>
            </a:r>
            <a:endParaRPr lang="zh-CN" altLang="en-US" sz="3200" dirty="0">
              <a:solidFill>
                <a:schemeClr val="bg1"/>
              </a:solidFill>
              <a:latin typeface="+mn-lt"/>
              <a:ea typeface="Meiryo UI" panose="020B0604030504040204" pitchFamily="34" charset="-128"/>
              <a:cs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23F2905-EBB8-4AA6-AA3F-65D57ACDE3B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4650" y="230537"/>
            <a:ext cx="1415848" cy="373378"/>
          </a:xfrm>
          <a:prstGeom prst="rect">
            <a:avLst/>
          </a:prstGeom>
        </p:spPr>
      </p:pic>
      <p:sp>
        <p:nvSpPr>
          <p:cNvPr id="8" name="内容占位符 2">
            <a:extLst>
              <a:ext uri="{FF2B5EF4-FFF2-40B4-BE49-F238E27FC236}">
                <a16:creationId xmlns:a16="http://schemas.microsoft.com/office/drawing/2014/main" id="{490F9A8D-FEF2-4D93-AC7E-ADD673E994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238" y="1382996"/>
            <a:ext cx="11223524" cy="5078764"/>
          </a:xfrm>
        </p:spPr>
        <p:txBody>
          <a:bodyPr>
            <a:noAutofit/>
          </a:bodyPr>
          <a:lstStyle/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This contribution introduces a generic method for NNVC, which </a:t>
            </a:r>
            <a:r>
              <a:rPr lang="en-CA" altLang="zh-CN" sz="2400" dirty="0">
                <a:cs typeface="Times New Roman" panose="02020603050405020304" pitchFamily="18" charset="0"/>
              </a:rPr>
              <a:t>handles multi-scaling ratios in one coding process.</a:t>
            </a:r>
          </a:p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It is proposed to investigate the method in the next round of EE1.</a:t>
            </a:r>
          </a:p>
          <a:p>
            <a:pPr hangingPunct="0">
              <a:lnSpc>
                <a:spcPct val="150000"/>
              </a:lnSpc>
            </a:pPr>
            <a:r>
              <a:rPr lang="en-US" altLang="zh-CN" sz="2400" dirty="0">
                <a:cs typeface="Times New Roman" panose="02020603050405020304" pitchFamily="18" charset="0"/>
              </a:rPr>
              <a:t>Thanks </a:t>
            </a:r>
            <a:r>
              <a:rPr lang="en-US" altLang="zh-CN" sz="2400" dirty="0" err="1">
                <a:cs typeface="Times New Roman" panose="02020603050405020304" pitchFamily="18" charset="0"/>
              </a:rPr>
              <a:t>Bytedance</a:t>
            </a:r>
            <a:r>
              <a:rPr lang="en-US" altLang="zh-CN" sz="2400" dirty="0">
                <a:cs typeface="Times New Roman" panose="02020603050405020304" pitchFamily="18" charset="0"/>
              </a:rPr>
              <a:t> for cross-checking.</a:t>
            </a:r>
          </a:p>
        </p:txBody>
      </p:sp>
    </p:spTree>
    <p:extLst>
      <p:ext uri="{BB962C8B-B14F-4D97-AF65-F5344CB8AC3E}">
        <p14:creationId xmlns:p14="http://schemas.microsoft.com/office/powerpoint/2010/main" val="36366455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842"/>
            <a:ext cx="12192000" cy="686084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16076" y="572877"/>
            <a:ext cx="7160136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>
                <a:solidFill>
                  <a:schemeClr val="bg1"/>
                </a:solidFill>
                <a:latin typeface="Bodoni MT Condensed" panose="02070606080606020203" pitchFamily="18" charset="0"/>
                <a:cs typeface="Segoe UI Light" panose="020B0502040204020203" pitchFamily="34" charset="0"/>
              </a:rPr>
              <a:t>THANK </a:t>
            </a:r>
          </a:p>
          <a:p>
            <a:r>
              <a:rPr lang="en-US" altLang="zh-CN" sz="11500">
                <a:solidFill>
                  <a:schemeClr val="bg1"/>
                </a:solidFill>
                <a:latin typeface="Bodoni MT Condensed" panose="02070606080606020203" pitchFamily="18" charset="0"/>
                <a:cs typeface="Segoe UI Light" panose="020B0502040204020203" pitchFamily="34" charset="0"/>
              </a:rPr>
              <a:t>YOU</a:t>
            </a:r>
            <a:endParaRPr lang="zh-CN" altLang="en-US" sz="11500" dirty="0">
              <a:solidFill>
                <a:schemeClr val="bg1"/>
              </a:solidFill>
              <a:latin typeface="Bodoni MT Condensed" panose="02070606080606020203" pitchFamily="18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893227"/>
      </p:ext>
    </p:extLst>
  </p:cSld>
  <p:clrMapOvr>
    <a:masterClrMapping/>
  </p:clrMapOvr>
</p:sld>
</file>

<file path=ppt/theme/theme1.xml><?xml version="1.0" encoding="utf-8"?>
<a:theme xmlns:a="http://schemas.openxmlformats.org/drawingml/2006/main" name="HDOfficeLightV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TM02892315[[fn=丝状]]</Template>
  <TotalTime>11310</TotalTime>
  <Words>563</Words>
  <Application>Microsoft Office PowerPoint</Application>
  <PresentationFormat>宽屏</PresentationFormat>
  <Paragraphs>211</Paragraphs>
  <Slides>8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Meiryo UI</vt:lpstr>
      <vt:lpstr>等线</vt:lpstr>
      <vt:lpstr>宋体</vt:lpstr>
      <vt:lpstr>Arial</vt:lpstr>
      <vt:lpstr>Bodoni MT Condensed</vt:lpstr>
      <vt:lpstr>Calibri</vt:lpstr>
      <vt:lpstr>Calibri Light</vt:lpstr>
      <vt:lpstr>Segoe UI Light</vt:lpstr>
      <vt:lpstr>Times New Roman</vt:lpstr>
      <vt:lpstr>Wingdings 2</vt:lpstr>
      <vt:lpstr>HDOfficeLightV0</vt:lpstr>
      <vt:lpstr> JVET-AH0100 EE1-4.2-related: Multiple scaling ratios coding for NNVC with NNSR         Zhuoyi lv, Chuan Zhou             vivo Mobile Communication Co., Ltd</vt:lpstr>
      <vt:lpstr>PowerPoint 演示文稿</vt:lpstr>
      <vt:lpstr>Encoder strategy for supporting multi-scaling ratios</vt:lpstr>
      <vt:lpstr>Encoder strategy for supporting multi-scaling ratios</vt:lpstr>
      <vt:lpstr>CNN-based super resolution</vt:lpstr>
      <vt:lpstr>PowerPoint 演示文稿</vt:lpstr>
      <vt:lpstr>Conclusions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JVET-X EE2-related: Optimization on the second mode derivation of DIMD blending mode</dc:title>
  <dc:creator>周川</dc:creator>
  <cp:lastModifiedBy>Zhuoyi Lyu (吕卓逸)</cp:lastModifiedBy>
  <cp:revision>412</cp:revision>
  <dcterms:created xsi:type="dcterms:W3CDTF">2021-09-24T18:02:39Z</dcterms:created>
  <dcterms:modified xsi:type="dcterms:W3CDTF">2024-04-18T06:33:42Z</dcterms:modified>
</cp:coreProperties>
</file>