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2"/>
  </p:sldMasterIdLst>
  <p:notesMasterIdLst>
    <p:notesMasterId r:id="rId13"/>
  </p:notesMasterIdLst>
  <p:handoutMasterIdLst>
    <p:handoutMasterId r:id="rId14"/>
  </p:handoutMasterIdLst>
  <p:sldIdLst>
    <p:sldId id="2775" r:id="rId3"/>
    <p:sldId id="2779" r:id="rId4"/>
    <p:sldId id="2786" r:id="rId5"/>
    <p:sldId id="2791" r:id="rId6"/>
    <p:sldId id="2784" r:id="rId7"/>
    <p:sldId id="2787" r:id="rId8"/>
    <p:sldId id="2788" r:id="rId9"/>
    <p:sldId id="2789" r:id="rId10"/>
    <p:sldId id="2785" r:id="rId11"/>
    <p:sldId id="259" r:id="rId12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15"/>
    </p:embeddedFont>
    <p:embeddedFont>
      <p:font typeface="微软雅黑" panose="020B0503020204020204" pitchFamily="34" charset="-122"/>
      <p:regular r:id="rId16"/>
      <p:bold r:id="rId17"/>
    </p:embeddedFont>
  </p:embeddedFontLst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4" userDrawn="1">
          <p15:clr>
            <a:srgbClr val="A4A3A4"/>
          </p15:clr>
        </p15:guide>
        <p15:guide id="2" orient="horz" pos="250" userDrawn="1">
          <p15:clr>
            <a:srgbClr val="A4A3A4"/>
          </p15:clr>
        </p15:guide>
        <p15:guide id="3" orient="horz" pos="498" userDrawn="1">
          <p15:clr>
            <a:srgbClr val="A4A3A4"/>
          </p15:clr>
        </p15:guide>
        <p15:guide id="4" orient="horz" pos="2989" userDrawn="1">
          <p15:clr>
            <a:srgbClr val="A4A3A4"/>
          </p15:clr>
        </p15:guide>
        <p15:guide id="5" orient="horz" pos="2663" userDrawn="1">
          <p15:clr>
            <a:srgbClr val="A4A3A4"/>
          </p15:clr>
        </p15:guide>
        <p15:guide id="6" pos="3028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510" userDrawn="1">
          <p15:clr>
            <a:srgbClr val="A4A3A4"/>
          </p15:clr>
        </p15:guide>
        <p15:guide id="10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229" autoAdjust="0"/>
  </p:normalViewPr>
  <p:slideViewPr>
    <p:cSldViewPr snapToObjects="1" showGuides="1">
      <p:cViewPr varScale="1">
        <p:scale>
          <a:sx n="99" d="100"/>
          <a:sy n="99" d="100"/>
        </p:scale>
        <p:origin x="333" y="42"/>
      </p:cViewPr>
      <p:guideLst>
        <p:guide orient="horz" pos="1744"/>
        <p:guide orient="horz" pos="250"/>
        <p:guide orient="horz" pos="498"/>
        <p:guide orient="horz" pos="2989"/>
        <p:guide orient="horz" pos="2663"/>
        <p:guide pos="3028"/>
        <p:guide pos="5561"/>
        <p:guide pos="5510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俊杰" userId="f2bae3ac5a473b94" providerId="LiveId" clId="{7C7259E9-39D9-4724-BF77-E39939535B63}"/>
    <pc:docChg chg="undo custSel addSld delSld modSld">
      <pc:chgData name="俊杰" userId="f2bae3ac5a473b94" providerId="LiveId" clId="{7C7259E9-39D9-4724-BF77-E39939535B63}" dt="2024-04-10T06:26:21.176" v="124" actId="20577"/>
      <pc:docMkLst>
        <pc:docMk/>
      </pc:docMkLst>
      <pc:sldChg chg="modSp mod">
        <pc:chgData name="俊杰" userId="f2bae3ac5a473b94" providerId="LiveId" clId="{7C7259E9-39D9-4724-BF77-E39939535B63}" dt="2024-04-10T06:22:12.964" v="3" actId="20577"/>
        <pc:sldMkLst>
          <pc:docMk/>
          <pc:sldMk cId="0" sldId="2788"/>
        </pc:sldMkLst>
        <pc:spChg chg="mod">
          <ac:chgData name="俊杰" userId="f2bae3ac5a473b94" providerId="LiveId" clId="{7C7259E9-39D9-4724-BF77-E39939535B63}" dt="2024-04-10T06:22:12.964" v="3" actId="20577"/>
          <ac:spMkLst>
            <pc:docMk/>
            <pc:sldMk cId="0" sldId="2788"/>
            <ac:spMk id="3" creationId="{00000000-0000-0000-0000-000000000000}"/>
          </ac:spMkLst>
        </pc:spChg>
      </pc:sldChg>
      <pc:sldChg chg="new del">
        <pc:chgData name="俊杰" userId="f2bae3ac5a473b94" providerId="LiveId" clId="{7C7259E9-39D9-4724-BF77-E39939535B63}" dt="2024-04-10T06:22:04.052" v="2" actId="47"/>
        <pc:sldMkLst>
          <pc:docMk/>
          <pc:sldMk cId="3553340500" sldId="2790"/>
        </pc:sldMkLst>
      </pc:sldChg>
      <pc:sldChg chg="modSp add mod">
        <pc:chgData name="俊杰" userId="f2bae3ac5a473b94" providerId="LiveId" clId="{7C7259E9-39D9-4724-BF77-E39939535B63}" dt="2024-04-10T06:26:21.176" v="124" actId="20577"/>
        <pc:sldMkLst>
          <pc:docMk/>
          <pc:sldMk cId="4270953464" sldId="2791"/>
        </pc:sldMkLst>
        <pc:graphicFrameChg chg="modGraphic">
          <ac:chgData name="俊杰" userId="f2bae3ac5a473b94" providerId="LiveId" clId="{7C7259E9-39D9-4724-BF77-E39939535B63}" dt="2024-04-10T06:26:21.176" v="124" actId="20577"/>
          <ac:graphicFrameMkLst>
            <pc:docMk/>
            <pc:sldMk cId="4270953464" sldId="2791"/>
            <ac:graphicFrameMk id="6" creationId="{203597C5-2DFD-4718-9D6C-B462AA208785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5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3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76835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Hongwei Guo, Ce Zhu, </a:t>
            </a:r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Junjie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 Chen, Lei Luo (UESTC)</a:t>
            </a:r>
          </a:p>
          <a:p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Yongkai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 Huo, </a:t>
            </a:r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Yutian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 Liu (</a:t>
            </a:r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Transsion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)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43508" y="1355538"/>
            <a:ext cx="8784976" cy="1198880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JVET-AH0078</a:t>
            </a:r>
            <a:b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</a:br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AhG10: Distortion Propagation Factor </a:t>
            </a:r>
            <a:b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</a:br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for VVC Low-Delay Configuration</a:t>
            </a:r>
            <a:endParaRPr lang="zh-CN" altLang="en-US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1575" y="606425"/>
            <a:ext cx="3048000" cy="36830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Proposed Method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JVET-AF0089 &amp; JVET-AG0055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Pre-encode the frame with fixed QP and test mode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Calculate distortion propagation factor (DPF) for each block through its coding distortion and motion compensation predicted (MCP) error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Calculate the weight coefficient for each CTU through DPFs, and finally determine the CTU-level adaptive Lagrange multiplier and QP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Updates to the method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31540" y="1023578"/>
                <a:ext cx="8276400" cy="3697172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Distortion propagation factor (DPF) of each coding block: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𝜙</m:t>
                        </m:r>
                      </m:e>
                      <m:sub>
                        <m:r>
                          <a:rPr lang="en-CA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CA" altLang="zh-CN" sz="18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zh-CN" altLang="zh-CN" sz="1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lang="en-CA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zh-CN" altLang="zh-CN" sz="1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CA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</m:sup>
                      <m:e>
                        <m:sSup>
                          <m:sSupPr>
                            <m:ctrlPr>
                              <a:rPr lang="zh-CN" altLang="zh-CN" sz="1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zh-CN" altLang="zh-CN" sz="12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zh-CN" altLang="zh-CN" sz="12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zh-CN" altLang="zh-CN" sz="1200" i="1"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CA" altLang="zh-CN" sz="1800" i="1">
                                            <a:effectLst/>
                                            <a:latin typeface="Cambria Math" panose="02040503050406030204" pitchFamily="18" charset="0"/>
                                            <a:ea typeface="等线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CA" altLang="zh-CN" sz="1800" i="1">
                                            <a:effectLst/>
                                            <a:latin typeface="Cambria Math" panose="02040503050406030204" pitchFamily="18" charset="0"/>
                                            <a:ea typeface="等线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zh-CN" altLang="zh-CN" sz="1200" i="1"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CA" altLang="zh-CN" sz="1800" i="1">
                                            <a:effectLst/>
                                            <a:latin typeface="Cambria Math" panose="02040503050406030204" pitchFamily="18" charset="0"/>
                                            <a:ea typeface="等线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𝐸</m:t>
                                        </m:r>
                                      </m:e>
                                      <m:sub>
                                        <m:r>
                                          <a:rPr lang="en-CA" altLang="zh-CN" sz="1800" i="1">
                                            <a:effectLst/>
                                            <a:latin typeface="Cambria Math" panose="02040503050406030204" pitchFamily="18" charset="0"/>
                                            <a:ea typeface="等线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CA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sup>
                        </m:sSup>
                      </m:e>
                    </m:nary>
                  </m:oMath>
                </a14:m>
                <a:endPara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Distortion propagation length of key frames: 8</a:t>
                </a:r>
              </a:p>
              <a:p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Distortion propagation length of non-key frames: 1  or  0 (pre-encoding is skipped)</a:t>
                </a:r>
              </a:p>
              <a:p>
                <a:endPara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1540" y="1023578"/>
                <a:ext cx="8276400" cy="3697172"/>
              </a:xfrm>
              <a:blipFill rotWithShape="1">
                <a:blip r:embed="rId2"/>
                <a:stretch>
                  <a:fillRect l="-5" t="-16" r="2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/>
              <p:cNvSpPr txBox="1"/>
              <p:nvPr/>
            </p:nvSpPr>
            <p:spPr>
              <a:xfrm>
                <a:off x="2987824" y="1347614"/>
                <a:ext cx="5472608" cy="738664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b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𝐷</m:t>
                        </m:r>
                      </m:e>
                      <m:sub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: coding distortion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𝐸</m:t>
                        </m:r>
                      </m:e>
                      <m:sub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: MCP error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𝐿</m:t>
                        </m:r>
                      </m:e>
                      <m:sub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: configurable distortion propagation length</a:t>
                </a:r>
              </a:p>
            </p:txBody>
          </p:sp>
        </mc:Choice>
        <mc:Fallback xmlns=""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1347614"/>
                <a:ext cx="5472608" cy="738664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6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Comparison with BIM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Block importance mapping (BIM): JVET-V0057 and JVET-Y0077.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203597C5-2DFD-4718-9D6C-B462AA2087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71588"/>
              </p:ext>
            </p:extLst>
          </p:nvPr>
        </p:nvGraphicFramePr>
        <p:xfrm>
          <a:off x="503548" y="1668676"/>
          <a:ext cx="8275638" cy="2286690"/>
        </p:xfrm>
        <a:graphic>
          <a:graphicData uri="http://schemas.openxmlformats.org/drawingml/2006/table">
            <a:tbl>
              <a:tblPr/>
              <a:tblGrid>
                <a:gridCol w="2366542">
                  <a:extLst>
                    <a:ext uri="{9D8B030D-6E8A-4147-A177-3AD203B41FA5}">
                      <a16:colId xmlns:a16="http://schemas.microsoft.com/office/drawing/2014/main" val="2543258225"/>
                    </a:ext>
                  </a:extLst>
                </a:gridCol>
                <a:gridCol w="2954548">
                  <a:extLst>
                    <a:ext uri="{9D8B030D-6E8A-4147-A177-3AD203B41FA5}">
                      <a16:colId xmlns:a16="http://schemas.microsoft.com/office/drawing/2014/main" val="3745441157"/>
                    </a:ext>
                  </a:extLst>
                </a:gridCol>
                <a:gridCol w="2954548">
                  <a:extLst>
                    <a:ext uri="{9D8B030D-6E8A-4147-A177-3AD203B41FA5}">
                      <a16:colId xmlns:a16="http://schemas.microsoft.com/office/drawing/2014/main" val="2652270802"/>
                    </a:ext>
                  </a:extLst>
                </a:gridCol>
              </a:tblGrid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Aspect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Block Importance Mapping (BIM)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Our Method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9660965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Function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CTU-level QP adaptation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532584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Weights Determination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Based on motion compensation to calculate the weights of different CTUs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2438148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Estimation </a:t>
                      </a:r>
                      <a:r>
                        <a:rPr lang="en-US" altLang="zh-CN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Avenue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MCP error → delta QP → Lagrange multiplier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MCP error &amp;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Coding distortion →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Lagrange multiplier →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QP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690792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Motion Compensation Algorithm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Motion Compensation Temporal Filter (MCTF)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Pre-encoding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661650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Modified Frames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Key frames (POC divisible by 8)</a:t>
                      </a:r>
                    </a:p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I &amp; B &amp;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 frames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Both key frames and non-key frames (configurable)</a:t>
                      </a:r>
                    </a:p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 &amp; P frames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166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0953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4708"/>
            <a:ext cx="8276400" cy="58356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4140460" cy="36971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= 8</a:t>
            </a:r>
          </a:p>
          <a:p>
            <a:pPr marL="0" indent="0">
              <a:buNone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= 1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919" y="1671650"/>
            <a:ext cx="3372002" cy="2843770"/>
          </a:xfrm>
          <a:prstGeom prst="rect">
            <a:avLst/>
          </a:prstGeom>
        </p:spPr>
      </p:pic>
      <p:sp>
        <p:nvSpPr>
          <p:cNvPr id="9" name="内容占位符 2"/>
          <p:cNvSpPr txBox="1"/>
          <p:nvPr/>
        </p:nvSpPr>
        <p:spPr>
          <a:xfrm>
            <a:off x="4569740" y="1023578"/>
            <a:ext cx="4140460" cy="3697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= 8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= 0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6379" y="1671650"/>
            <a:ext cx="3372002" cy="28437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4708"/>
            <a:ext cx="8276400" cy="58356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4140460" cy="36971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= 12</a:t>
            </a:r>
          </a:p>
          <a:p>
            <a:pPr marL="0" indent="0">
              <a:buNone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= 1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 dirty="0"/>
          </a:p>
        </p:txBody>
      </p:sp>
      <p:sp>
        <p:nvSpPr>
          <p:cNvPr id="9" name="内容占位符 2"/>
          <p:cNvSpPr txBox="1"/>
          <p:nvPr/>
        </p:nvSpPr>
        <p:spPr>
          <a:xfrm>
            <a:off x="4569740" y="1023578"/>
            <a:ext cx="4140460" cy="3697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2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= 12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= 0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693" y="1671650"/>
            <a:ext cx="3372002" cy="28437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9740" y="1671650"/>
            <a:ext cx="3372002" cy="28437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4708"/>
            <a:ext cx="8276400" cy="58356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4140460" cy="36971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BIM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540" y="1671650"/>
            <a:ext cx="3372001" cy="28437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7898"/>
            <a:ext cx="8276400" cy="46037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Subjective Results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4140460" cy="36971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BasketballDrill.Q22.jvet10.lb 220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532" y="1324783"/>
            <a:ext cx="6030416" cy="339210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Over VTM-23.0, all frames pre-encoded: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LDB: -4.09%, -4.13%, -3.40%  {104%, 100%}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LDP: -4.09%, -3.87%, -2.75%  {104%, 100%}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Over VTM-23.0, only key frames pre-encoded: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LDB: -3.78%, -3.09%, -2.21%  {101%, 100%}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LDP: -3.72%, -2.96%, -1.83%  {102%, 100%}</a:t>
            </a:r>
          </a:p>
          <a:p>
            <a:endParaRPr lang="en-US" altLang="zh-CN" sz="1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  <a:p>
            <a:r>
              <a:rPr lang="en-US" altLang="zh-CN" sz="12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This contribution proposes an updated version of the method in contribution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JVET-AF0089 and JVET-AG0055.</a:t>
            </a:r>
          </a:p>
          <a:p>
            <a:r>
              <a:rPr lang="en-US" altLang="zh-CN" sz="12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Our method can provide coding performance benefits compared to the original scheme.</a:t>
            </a:r>
          </a:p>
          <a:p>
            <a:r>
              <a:rPr lang="en-US" altLang="zh-CN" sz="12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The encoding time of the proposed method is slightly increased. The pre-encoding of non-key frames can be skipped to reduce the time complexity.</a:t>
            </a:r>
          </a:p>
          <a:p>
            <a:r>
              <a:rPr lang="en-US" altLang="zh-CN" sz="12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A full subjective video quality test was conducted and no compression artifact was observed.</a:t>
            </a:r>
          </a:p>
          <a:p>
            <a:r>
              <a:rPr lang="en-US" altLang="zh-CN" sz="12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It is recommended to adopt this proposed scheme into VTM under Low-Delay </a:t>
            </a:r>
            <a:r>
              <a:rPr lang="en-US" altLang="zh-CN" sz="12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configuration.</a:t>
            </a:r>
          </a:p>
          <a:p>
            <a:r>
              <a:rPr lang="en-US" altLang="zh-CN" sz="12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Thanks to </a:t>
            </a:r>
            <a:r>
              <a:rPr lang="en-US" altLang="zh-CN" sz="1200" dirty="0" err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Xidian</a:t>
            </a:r>
            <a:r>
              <a:rPr lang="en-US" altLang="zh-CN" sz="12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 Univ. for the cross-check.</a:t>
            </a:r>
            <a:endParaRPr lang="en-US" altLang="zh-CN" sz="1200" dirty="0"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d535906f-933a-421e-91ae-ccebcddb4577"/>
  <p:tag name="FULLTEXTBEAUTIFYED" val="1"/>
  <p:tag name="COMMONDATA" val="eyJoZGlkIjoiNGYzM2YzOTQ5YjUyZGFhYzBjMWNlMTQyZjU3M2Y4Y2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468</Words>
  <Application>Microsoft Office PowerPoint</Application>
  <PresentationFormat>全屏显示(16:9)</PresentationFormat>
  <Paragraphs>80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宋体</vt:lpstr>
      <vt:lpstr>Arial</vt:lpstr>
      <vt:lpstr>Calibri</vt:lpstr>
      <vt:lpstr>微软雅黑</vt:lpstr>
      <vt:lpstr>Cambria Math</vt:lpstr>
      <vt:lpstr>19_Office 主题</vt:lpstr>
      <vt:lpstr>21_Office 主题</vt:lpstr>
      <vt:lpstr>JVET-AH0078 AhG10: Distortion Propagation Factor  for VVC Low-Delay Configuration</vt:lpstr>
      <vt:lpstr>Proposed Method</vt:lpstr>
      <vt:lpstr>Updates to the method</vt:lpstr>
      <vt:lpstr>Comparison with BIM</vt:lpstr>
      <vt:lpstr>Results</vt:lpstr>
      <vt:lpstr>Results</vt:lpstr>
      <vt:lpstr>Results</vt:lpstr>
      <vt:lpstr>Subjective Results</vt:lpstr>
      <vt:lpstr>Conclusion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俊杰 陈</cp:lastModifiedBy>
  <cp:revision>2002</cp:revision>
  <dcterms:created xsi:type="dcterms:W3CDTF">2013-11-27T02:16:00Z</dcterms:created>
  <dcterms:modified xsi:type="dcterms:W3CDTF">2024-04-14T06:23:11Z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30A1DD924E464DEC9969C95B56E33FB0_13</vt:lpwstr>
  </property>
</Properties>
</file>