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sldIdLst>
    <p:sldId id="412" r:id="rId2"/>
    <p:sldId id="413" r:id="rId3"/>
    <p:sldId id="345" r:id="rId4"/>
    <p:sldId id="354" r:id="rId5"/>
    <p:sldId id="374" r:id="rId6"/>
    <p:sldId id="405" r:id="rId7"/>
    <p:sldId id="415" r:id="rId8"/>
    <p:sldId id="417" r:id="rId9"/>
    <p:sldId id="419" r:id="rId10"/>
    <p:sldId id="420" r:id="rId11"/>
    <p:sldId id="38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7" d="100"/>
          <a:sy n="77" d="100"/>
        </p:scale>
        <p:origin x="2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32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871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73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47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953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80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953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356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98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735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265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FF921-9474-4F9D-BAE9-5B54DE42DDF8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022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jvet-experts.org/doc_end_user/documents/33_Teleconference/wg11/JVET-AG0122-v2.zip" TargetMode="External"/><Relationship Id="rId4" Type="http://schemas.openxmlformats.org/officeDocument/2006/relationships/hyperlink" Target="https://jvet-experts.org/doc_end_user/current_document.php?id=13471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Low Operation point (LOP)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0679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NN-based Inter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63781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154" y="361925"/>
            <a:ext cx="10515600" cy="1325563"/>
          </a:xfrm>
        </p:spPr>
        <p:txBody>
          <a:bodyPr/>
          <a:lstStyle/>
          <a:p>
            <a:r>
              <a:rPr lang="en-US" b="1" dirty="0"/>
              <a:t>Deep Reference Frame Generation for Inter Prediction Enhancement</a:t>
            </a:r>
            <a:endParaRPr lang="en-US" dirty="0"/>
          </a:p>
        </p:txBody>
      </p:sp>
      <p:pic>
        <p:nvPicPr>
          <p:cNvPr id="4" name="图片 1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35200" y="1946715"/>
            <a:ext cx="5542729" cy="2283634"/>
          </a:xfrm>
          <a:prstGeom prst="rect">
            <a:avLst/>
          </a:prstGeom>
        </p:spPr>
      </p:pic>
      <p:pic>
        <p:nvPicPr>
          <p:cNvPr id="5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7213600" y="1874832"/>
            <a:ext cx="4338146" cy="2328401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7776748"/>
              </p:ext>
            </p:extLst>
          </p:nvPr>
        </p:nvGraphicFramePr>
        <p:xfrm>
          <a:off x="8095435" y="4820445"/>
          <a:ext cx="3807457" cy="1903095"/>
        </p:xfrm>
        <a:graphic>
          <a:graphicData uri="http://schemas.openxmlformats.org/drawingml/2006/table">
            <a:tbl>
              <a:tblPr/>
              <a:tblGrid>
                <a:gridCol w="655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15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15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75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655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357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549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549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-5.7%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-7.1%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-5.0%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-2.3%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-2.4%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9188654" y="4436570"/>
            <a:ext cx="1621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hlinkClick r:id="rId4"/>
              </a:rPr>
              <a:t>JVET-AF0208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E38B4FC-1A62-4152-B3C8-E716EBC46FCD}"/>
              </a:ext>
            </a:extLst>
          </p:cNvPr>
          <p:cNvSpPr/>
          <p:nvPr/>
        </p:nvSpPr>
        <p:spPr>
          <a:xfrm>
            <a:off x="2519457" y="4368972"/>
            <a:ext cx="1723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hlinkClick r:id="rId5"/>
              </a:rPr>
              <a:t>JVET-AG0122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endParaRPr lang="en-DE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AB61E44-C45C-429A-905A-80BF112F49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949273"/>
              </p:ext>
            </p:extLst>
          </p:nvPr>
        </p:nvGraphicFramePr>
        <p:xfrm>
          <a:off x="93983" y="4758092"/>
          <a:ext cx="4439919" cy="1965448"/>
        </p:xfrm>
        <a:graphic>
          <a:graphicData uri="http://schemas.openxmlformats.org/drawingml/2006/table">
            <a:tbl>
              <a:tblPr/>
              <a:tblGrid>
                <a:gridCol w="1055286">
                  <a:extLst>
                    <a:ext uri="{9D8B030D-6E8A-4147-A177-3AD203B41FA5}">
                      <a16:colId xmlns:a16="http://schemas.microsoft.com/office/drawing/2014/main" val="1705788078"/>
                    </a:ext>
                  </a:extLst>
                </a:gridCol>
                <a:gridCol w="431122">
                  <a:extLst>
                    <a:ext uri="{9D8B030D-6E8A-4147-A177-3AD203B41FA5}">
                      <a16:colId xmlns:a16="http://schemas.microsoft.com/office/drawing/2014/main" val="204551208"/>
                    </a:ext>
                  </a:extLst>
                </a:gridCol>
                <a:gridCol w="431122">
                  <a:extLst>
                    <a:ext uri="{9D8B030D-6E8A-4147-A177-3AD203B41FA5}">
                      <a16:colId xmlns:a16="http://schemas.microsoft.com/office/drawing/2014/main" val="1734579033"/>
                    </a:ext>
                  </a:extLst>
                </a:gridCol>
                <a:gridCol w="431122">
                  <a:extLst>
                    <a:ext uri="{9D8B030D-6E8A-4147-A177-3AD203B41FA5}">
                      <a16:colId xmlns:a16="http://schemas.microsoft.com/office/drawing/2014/main" val="1946779017"/>
                    </a:ext>
                  </a:extLst>
                </a:gridCol>
                <a:gridCol w="405384">
                  <a:extLst>
                    <a:ext uri="{9D8B030D-6E8A-4147-A177-3AD203B41FA5}">
                      <a16:colId xmlns:a16="http://schemas.microsoft.com/office/drawing/2014/main" val="882858975"/>
                    </a:ext>
                  </a:extLst>
                </a:gridCol>
                <a:gridCol w="392514">
                  <a:extLst>
                    <a:ext uri="{9D8B030D-6E8A-4147-A177-3AD203B41FA5}">
                      <a16:colId xmlns:a16="http://schemas.microsoft.com/office/drawing/2014/main" val="2312073005"/>
                    </a:ext>
                  </a:extLst>
                </a:gridCol>
                <a:gridCol w="379645">
                  <a:extLst>
                    <a:ext uri="{9D8B030D-6E8A-4147-A177-3AD203B41FA5}">
                      <a16:colId xmlns:a16="http://schemas.microsoft.com/office/drawing/2014/main" val="4230411875"/>
                    </a:ext>
                  </a:extLst>
                </a:gridCol>
                <a:gridCol w="456862">
                  <a:extLst>
                    <a:ext uri="{9D8B030D-6E8A-4147-A177-3AD203B41FA5}">
                      <a16:colId xmlns:a16="http://schemas.microsoft.com/office/drawing/2014/main" val="2904982931"/>
                    </a:ext>
                  </a:extLst>
                </a:gridCol>
                <a:gridCol w="456862">
                  <a:extLst>
                    <a:ext uri="{9D8B030D-6E8A-4147-A177-3AD203B41FA5}">
                      <a16:colId xmlns:a16="http://schemas.microsoft.com/office/drawing/2014/main" val="190992155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4753080"/>
                  </a:ext>
                </a:extLst>
              </a:tr>
              <a:tr h="230628"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7207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98554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-0.82%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87465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-1.62%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35236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77109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1676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70482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6092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7815804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575076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EE0189C-953F-459B-B19F-3D09B5EEB7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8072994"/>
              </p:ext>
            </p:extLst>
          </p:nvPr>
        </p:nvGraphicFramePr>
        <p:xfrm>
          <a:off x="4686302" y="4823620"/>
          <a:ext cx="2613550" cy="1881505"/>
        </p:xfrm>
        <a:graphic>
          <a:graphicData uri="http://schemas.openxmlformats.org/drawingml/2006/table">
            <a:tbl>
              <a:tblPr/>
              <a:tblGrid>
                <a:gridCol w="456010">
                  <a:extLst>
                    <a:ext uri="{9D8B030D-6E8A-4147-A177-3AD203B41FA5}">
                      <a16:colId xmlns:a16="http://schemas.microsoft.com/office/drawing/2014/main" val="1848708411"/>
                    </a:ext>
                  </a:extLst>
                </a:gridCol>
                <a:gridCol w="456010">
                  <a:extLst>
                    <a:ext uri="{9D8B030D-6E8A-4147-A177-3AD203B41FA5}">
                      <a16:colId xmlns:a16="http://schemas.microsoft.com/office/drawing/2014/main" val="300092284"/>
                    </a:ext>
                  </a:extLst>
                </a:gridCol>
                <a:gridCol w="456010">
                  <a:extLst>
                    <a:ext uri="{9D8B030D-6E8A-4147-A177-3AD203B41FA5}">
                      <a16:colId xmlns:a16="http://schemas.microsoft.com/office/drawing/2014/main" val="2695538700"/>
                    </a:ext>
                  </a:extLst>
                </a:gridCol>
                <a:gridCol w="428785">
                  <a:extLst>
                    <a:ext uri="{9D8B030D-6E8A-4147-A177-3AD203B41FA5}">
                      <a16:colId xmlns:a16="http://schemas.microsoft.com/office/drawing/2014/main" val="3051536863"/>
                    </a:ext>
                  </a:extLst>
                </a:gridCol>
                <a:gridCol w="415174">
                  <a:extLst>
                    <a:ext uri="{9D8B030D-6E8A-4147-A177-3AD203B41FA5}">
                      <a16:colId xmlns:a16="http://schemas.microsoft.com/office/drawing/2014/main" val="2984183074"/>
                    </a:ext>
                  </a:extLst>
                </a:gridCol>
                <a:gridCol w="401561">
                  <a:extLst>
                    <a:ext uri="{9D8B030D-6E8A-4147-A177-3AD203B41FA5}">
                      <a16:colId xmlns:a16="http://schemas.microsoft.com/office/drawing/2014/main" val="97664397"/>
                    </a:ext>
                  </a:extLst>
                </a:gridCol>
              </a:tblGrid>
              <a:tr h="161925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9400679"/>
                  </a:ext>
                </a:extLst>
              </a:tr>
              <a:tr h="161925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11818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0375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-1.88%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-1.50%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4359918"/>
                  </a:ext>
                </a:extLst>
              </a:tr>
              <a:tr h="70902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-2.20%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-1.52%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0062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-1.64%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46187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-1.46%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5911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45266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-1.47%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651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74576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8257103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238D568-9BE4-42C2-94C5-8D6967C61194}"/>
              </a:ext>
            </a:extLst>
          </p:cNvPr>
          <p:cNvSpPr txBox="1"/>
          <p:nvPr/>
        </p:nvSpPr>
        <p:spPr>
          <a:xfrm>
            <a:off x="6509250" y="4495271"/>
            <a:ext cx="1622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Vimeo (90 000)</a:t>
            </a:r>
            <a:endParaRPr lang="en-DE" dirty="0">
              <a:highlight>
                <a:srgbClr val="FFFF00"/>
              </a:highlight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B62AD0-EFAD-4758-A17B-4512A5ADB4E1}"/>
              </a:ext>
            </a:extLst>
          </p:cNvPr>
          <p:cNvSpPr txBox="1"/>
          <p:nvPr/>
        </p:nvSpPr>
        <p:spPr>
          <a:xfrm>
            <a:off x="11112291" y="443657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Vimeo</a:t>
            </a:r>
            <a:endParaRPr lang="en-DE" dirty="0">
              <a:highlight>
                <a:srgbClr val="FFFF00"/>
              </a:highlight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435336-E3A6-4E21-BA69-70C40CA9640E}"/>
              </a:ext>
            </a:extLst>
          </p:cNvPr>
          <p:cNvSpPr txBox="1"/>
          <p:nvPr/>
        </p:nvSpPr>
        <p:spPr>
          <a:xfrm>
            <a:off x="289108" y="4553638"/>
            <a:ext cx="946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>
                <a:highlight>
                  <a:srgbClr val="FFFF00"/>
                </a:highlight>
              </a:rPr>
              <a:t>HAA500</a:t>
            </a:r>
            <a:endParaRPr lang="en-DE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329481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72787" y="1203405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672789" y="2017286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672788" y="28311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672787" y="3630817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672787" y="44589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447758" y="1203405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447759" y="2017286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47758" y="28311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47757" y="36450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447757" y="44589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89939" y="3065904"/>
            <a:ext cx="507999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40407" y="3072932"/>
            <a:ext cx="507999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1180786" y="1548377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1180786" y="2391441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1180786" y="319757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1180786" y="402568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1180786" y="4803900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86408" y="360352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1955756" y="1548377"/>
            <a:ext cx="634183" cy="2029258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1955758" y="2362258"/>
            <a:ext cx="634181" cy="121537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1955757" y="3176139"/>
            <a:ext cx="634182" cy="40149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1955756" y="3577635"/>
            <a:ext cx="634183" cy="41238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1955756" y="3577635"/>
            <a:ext cx="634183" cy="122626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093395" y="3074894"/>
            <a:ext cx="457200" cy="10238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rgbClr val="FF0000"/>
                </a:solidFill>
              </a:rPr>
              <a:t>+C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endParaRPr lang="en-US" sz="16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43863" y="3065904"/>
            <a:ext cx="507999" cy="102346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89864" y="359505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48406" y="359055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615806" y="3980844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0855053" y="2473345"/>
            <a:ext cx="938577" cy="432540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2138420" y="189298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672786" y="21316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456090" y="267074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461050" y="705312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926785" y="812140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47966" y="2792450"/>
            <a:ext cx="971040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340151" y="1781916"/>
            <a:ext cx="385200" cy="100984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363365" y="1795553"/>
            <a:ext cx="4315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/>
          </a:p>
        </p:txBody>
      </p:sp>
      <p:sp>
        <p:nvSpPr>
          <p:cNvPr id="66" name="Rectangle 65"/>
          <p:cNvSpPr/>
          <p:nvPr/>
        </p:nvSpPr>
        <p:spPr>
          <a:xfrm>
            <a:off x="2522191" y="5539647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2987523" y="4928416"/>
            <a:ext cx="3894527" cy="1825748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4862267" y="4948467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7008874" y="5579299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851042" y="4106727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683356" y="5287040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458326" y="528704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1191355" y="563201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1966325" y="3577635"/>
            <a:ext cx="623614" cy="205437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7367640" y="232118"/>
            <a:ext cx="3305615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14       </a:t>
            </a:r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8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 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  </a:t>
            </a:r>
            <a:r>
              <a:rPr lang="en-US" sz="1600" dirty="0">
                <a:solidFill>
                  <a:srgbClr val="FF0000"/>
                </a:solidFill>
              </a:rPr>
              <a:t>C 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1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1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</a:t>
            </a:r>
            <a:endParaRPr lang="en-US" sz="1600" dirty="0"/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24</a:t>
            </a:r>
            <a:endParaRPr lang="en-US" sz="1600" dirty="0"/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4936439" y="3316132"/>
            <a:ext cx="39652" cy="4486683"/>
          </a:xfrm>
          <a:prstGeom prst="bentConnector3">
            <a:avLst>
              <a:gd name="adj1" fmla="val -576516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13992" y="2708517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3992" y="2708517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8780" r="-53659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797605" y="4141150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7605" y="4141150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731944" y="-2051148"/>
            <a:ext cx="3852773" cy="8531822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4831519" y="-3600593"/>
            <a:ext cx="2404376" cy="10213844"/>
          </a:xfrm>
          <a:prstGeom prst="bentConnector3">
            <a:avLst>
              <a:gd name="adj1" fmla="val -934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2903656" y="6003510"/>
            <a:ext cx="4105218" cy="396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/>
          <p:cNvSpPr/>
          <p:nvPr/>
        </p:nvSpPr>
        <p:spPr>
          <a:xfrm>
            <a:off x="3070020" y="5397401"/>
            <a:ext cx="506843" cy="11357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4971559" y="5413707"/>
            <a:ext cx="506843" cy="11194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3720601" y="5397401"/>
            <a:ext cx="506843" cy="113579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5569882" y="5397400"/>
            <a:ext cx="506843" cy="11424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6179807" y="5413706"/>
            <a:ext cx="506843" cy="11194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4354268" y="5397401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6275238" y="3150982"/>
            <a:ext cx="385200" cy="100984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47" name="TextBox 146"/>
          <p:cNvSpPr txBox="1"/>
          <p:nvPr/>
        </p:nvSpPr>
        <p:spPr>
          <a:xfrm>
            <a:off x="6248358" y="3175134"/>
            <a:ext cx="5293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/>
          </a:p>
        </p:txBody>
      </p:sp>
      <p:cxnSp>
        <p:nvCxnSpPr>
          <p:cNvPr id="160" name="Elbow Connector 159"/>
          <p:cNvCxnSpPr>
            <a:stCxn id="38" idx="3"/>
            <a:endCxn id="51" idx="1"/>
          </p:cNvCxnSpPr>
          <p:nvPr/>
        </p:nvCxnSpPr>
        <p:spPr>
          <a:xfrm flipV="1">
            <a:off x="5351862" y="2905885"/>
            <a:ext cx="4995192" cy="671750"/>
          </a:xfrm>
          <a:prstGeom prst="bentConnector3">
            <a:avLst>
              <a:gd name="adj1" fmla="val 15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52465" y="2382122"/>
            <a:ext cx="593663" cy="102212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673197" y="2397216"/>
            <a:ext cx="567925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283946" y="2580559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9771086" y="2405462"/>
            <a:ext cx="507999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4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347054" y="2400497"/>
            <a:ext cx="507999" cy="101077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7375386" y="2418149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7973709" y="2401842"/>
            <a:ext cx="506843" cy="10159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8583634" y="2418148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172117" y="2387812"/>
            <a:ext cx="507999" cy="102346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5351862" y="3577635"/>
            <a:ext cx="5445743" cy="748181"/>
          </a:xfrm>
          <a:prstGeom prst="bentConnector3">
            <a:avLst>
              <a:gd name="adj1" fmla="val 1662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5617013" y="3707310"/>
            <a:ext cx="593663" cy="102212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6637745" y="3722404"/>
            <a:ext cx="567925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6248494" y="3905747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9735634" y="3730650"/>
            <a:ext cx="507999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7339934" y="3743337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7938257" y="3727030"/>
            <a:ext cx="506843" cy="10159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8548182" y="3743336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136665" y="3713000"/>
            <a:ext cx="507999" cy="102346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3462003" y="347133"/>
            <a:ext cx="1508298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NNVC-8 LOP3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40477" y="6216163"/>
            <a:ext cx="23743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DE" sz="16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US" sz="16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(F)+8(I)</a:t>
            </a:r>
            <a:endParaRPr lang="en-US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0.1 (F)+1.5 (I)</a:t>
            </a:r>
          </a:p>
        </p:txBody>
      </p:sp>
    </p:spTree>
    <p:extLst>
      <p:ext uri="{BB962C8B-B14F-4D97-AF65-F5344CB8AC3E}">
        <p14:creationId xmlns:p14="http://schemas.microsoft.com/office/powerpoint/2010/main" val="3321280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 Operation point (HOP)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91687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508298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NNVC-8 HOP3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31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 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0477" y="6216163"/>
            <a:ext cx="24769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DE" sz="1600" dirty="0">
                <a:solidFill>
                  <a:srgbClr val="0070C0"/>
                </a:solidFill>
                <a:highlight>
                  <a:srgbClr val="FFFF00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en-US" sz="1600" dirty="0">
                <a:solidFill>
                  <a:srgbClr val="0070C0"/>
                </a:solidFill>
                <a:highlight>
                  <a:srgbClr val="FFFF00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68</a:t>
            </a:r>
            <a:r>
              <a:rPr lang="en-US" sz="16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(F)+8 (I)</a:t>
            </a:r>
            <a:endParaRPr lang="en-US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1.5 (F) + 1.5 (I)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urved Up Arrow 1"/>
          <p:cNvSpPr/>
          <p:nvPr/>
        </p:nvSpPr>
        <p:spPr>
          <a:xfrm>
            <a:off x="4570840" y="5045053"/>
            <a:ext cx="708953" cy="242681"/>
          </a:xfrm>
          <a:prstGeom prst="curvedUp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0" name="Curved Up Arrow 99"/>
          <p:cNvSpPr/>
          <p:nvPr/>
        </p:nvSpPr>
        <p:spPr>
          <a:xfrm rot="10800000">
            <a:off x="4554459" y="3757560"/>
            <a:ext cx="708953" cy="242681"/>
          </a:xfrm>
          <a:prstGeom prst="curvedUp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4" name="Curved Up Arrow 103"/>
          <p:cNvSpPr/>
          <p:nvPr/>
        </p:nvSpPr>
        <p:spPr>
          <a:xfrm>
            <a:off x="8114393" y="6145642"/>
            <a:ext cx="708953" cy="242681"/>
          </a:xfrm>
          <a:prstGeom prst="curvedUp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5" name="Curved Up Arrow 104"/>
          <p:cNvSpPr/>
          <p:nvPr/>
        </p:nvSpPr>
        <p:spPr>
          <a:xfrm rot="10800000">
            <a:off x="8100798" y="4741714"/>
            <a:ext cx="708953" cy="242681"/>
          </a:xfrm>
          <a:prstGeom prst="curvedUp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9376187" y="6292860"/>
            <a:ext cx="27510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</a:t>
            </a:r>
            <a:r>
              <a:rPr lang="en-US" sz="1200" dirty="0" err="1"/>
              <a:t>gCONV</a:t>
            </a:r>
            <a:r>
              <a:rPr lang="en-US" sz="1200" dirty="0"/>
              <a:t> groups 0 2</a:t>
            </a:r>
          </a:p>
          <a:p>
            <a:r>
              <a:rPr lang="en-US" sz="1200" dirty="0"/>
              <a:t>(**) NN-Intra must be enabled in the test</a:t>
            </a:r>
          </a:p>
        </p:txBody>
      </p:sp>
    </p:spTree>
    <p:extLst>
      <p:ext uri="{BB962C8B-B14F-4D97-AF65-F5344CB8AC3E}">
        <p14:creationId xmlns:p14="http://schemas.microsoft.com/office/powerpoint/2010/main" val="2311703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Ultra-Low Operation point (ULOP)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2969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Straight Arrow Connector 38"/>
          <p:cNvCxnSpPr>
            <a:cxnSpLocks/>
            <a:stCxn id="19" idx="1"/>
          </p:cNvCxnSpPr>
          <p:nvPr/>
        </p:nvCxnSpPr>
        <p:spPr>
          <a:xfrm>
            <a:off x="2570547" y="3577635"/>
            <a:ext cx="2840164" cy="9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72787" y="1203405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672789" y="2017286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672788" y="28311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672787" y="3630817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672787" y="44589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447758" y="1203405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447759" y="2017286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47758" y="28311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47757" y="36450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447757" y="44589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70547" y="3065904"/>
            <a:ext cx="446766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C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084417" y="3069628"/>
            <a:ext cx="455569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1180786" y="1548377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1180786" y="2391441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1180786" y="319757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1180786" y="402568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1180786" y="4803900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1955756" y="1548377"/>
            <a:ext cx="614791" cy="2029258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1955758" y="2362258"/>
            <a:ext cx="614789" cy="121537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1955757" y="3176139"/>
            <a:ext cx="614790" cy="40149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1955756" y="3577635"/>
            <a:ext cx="614791" cy="41238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1955756" y="3577635"/>
            <a:ext cx="614791" cy="122626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3630111" y="3061601"/>
            <a:ext cx="457200" cy="10238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rgbClr val="0070C0"/>
                </a:solidFill>
              </a:rPr>
              <a:t>s</a:t>
            </a:r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baseline="-25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615806" y="3980844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0855053" y="2473345"/>
            <a:ext cx="938577" cy="432540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2138420" y="189298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672786" y="21316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456090" y="267074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461050" y="705312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926785" y="812140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47966" y="2792450"/>
            <a:ext cx="971040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340151" y="1781916"/>
            <a:ext cx="385200" cy="100984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363365" y="1795553"/>
            <a:ext cx="4315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/>
          </a:p>
        </p:txBody>
      </p:sp>
      <p:sp>
        <p:nvSpPr>
          <p:cNvPr id="66" name="Rectangle 65"/>
          <p:cNvSpPr/>
          <p:nvPr/>
        </p:nvSpPr>
        <p:spPr>
          <a:xfrm>
            <a:off x="2522191" y="5539647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2987523" y="4928416"/>
            <a:ext cx="3894527" cy="1825748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4862267" y="4948467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7008874" y="5579299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851042" y="4106727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683356" y="5287040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458326" y="528704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1191355" y="563201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1966325" y="3577635"/>
            <a:ext cx="604222" cy="205437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7367640" y="232118"/>
            <a:ext cx="3305615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14       </a:t>
            </a:r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8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 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  </a:t>
            </a:r>
            <a:r>
              <a:rPr lang="en-US" sz="1600" dirty="0">
                <a:solidFill>
                  <a:srgbClr val="FF0000"/>
                </a:solidFill>
              </a:rPr>
              <a:t>C 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1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1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</a:t>
            </a:r>
            <a:endParaRPr lang="en-US" sz="1600" dirty="0"/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24</a:t>
            </a:r>
            <a:endParaRPr lang="en-US" sz="1600" dirty="0"/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4936439" y="3316132"/>
            <a:ext cx="39652" cy="4486683"/>
          </a:xfrm>
          <a:prstGeom prst="bentConnector3">
            <a:avLst>
              <a:gd name="adj1" fmla="val -576516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13992" y="2708517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3992" y="2708517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8780" r="-53659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797605" y="4141150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7605" y="4141150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731944" y="-2051148"/>
            <a:ext cx="3852773" cy="8531822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4831519" y="-3600593"/>
            <a:ext cx="2404376" cy="10213844"/>
          </a:xfrm>
          <a:prstGeom prst="bentConnector3">
            <a:avLst>
              <a:gd name="adj1" fmla="val -9587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2903656" y="6003510"/>
            <a:ext cx="4105218" cy="396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/>
          <p:cNvSpPr/>
          <p:nvPr/>
        </p:nvSpPr>
        <p:spPr>
          <a:xfrm>
            <a:off x="3070020" y="5397401"/>
            <a:ext cx="506843" cy="11357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4971559" y="5413707"/>
            <a:ext cx="506843" cy="11194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3720601" y="5397401"/>
            <a:ext cx="506843" cy="113579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5569882" y="5397400"/>
            <a:ext cx="506843" cy="11424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6179807" y="5413706"/>
            <a:ext cx="506843" cy="11194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4354268" y="5397401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6275238" y="3150982"/>
            <a:ext cx="385200" cy="100984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47" name="TextBox 146"/>
          <p:cNvSpPr txBox="1"/>
          <p:nvPr/>
        </p:nvSpPr>
        <p:spPr>
          <a:xfrm>
            <a:off x="6248358" y="3175134"/>
            <a:ext cx="5293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/>
          </a:p>
        </p:txBody>
      </p:sp>
      <p:cxnSp>
        <p:nvCxnSpPr>
          <p:cNvPr id="160" name="Elbow Connector 159"/>
          <p:cNvCxnSpPr>
            <a:cxnSpLocks/>
            <a:endCxn id="51" idx="1"/>
          </p:cNvCxnSpPr>
          <p:nvPr/>
        </p:nvCxnSpPr>
        <p:spPr>
          <a:xfrm flipV="1">
            <a:off x="5351862" y="2905885"/>
            <a:ext cx="4995192" cy="671750"/>
          </a:xfrm>
          <a:prstGeom prst="bentConnector3">
            <a:avLst>
              <a:gd name="adj1" fmla="val 15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52465" y="2382122"/>
            <a:ext cx="593663" cy="102212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673197" y="2397216"/>
            <a:ext cx="567925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283946" y="2580559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9771086" y="2405462"/>
            <a:ext cx="507999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4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347054" y="2400497"/>
            <a:ext cx="507999" cy="101077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7375386" y="2418149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7973709" y="2401842"/>
            <a:ext cx="506843" cy="10159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8583634" y="2418148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172117" y="2387812"/>
            <a:ext cx="507999" cy="102346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cxnSpLocks/>
            <a:endCxn id="95" idx="1"/>
          </p:cNvCxnSpPr>
          <p:nvPr/>
        </p:nvCxnSpPr>
        <p:spPr>
          <a:xfrm>
            <a:off x="5351862" y="3577635"/>
            <a:ext cx="5445743" cy="748181"/>
          </a:xfrm>
          <a:prstGeom prst="bentConnector3">
            <a:avLst>
              <a:gd name="adj1" fmla="val 1662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5617013" y="3707310"/>
            <a:ext cx="593663" cy="102212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6637745" y="3722404"/>
            <a:ext cx="567925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6248494" y="3905747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9735634" y="3730650"/>
            <a:ext cx="507999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7339934" y="3743337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7938257" y="3727030"/>
            <a:ext cx="506843" cy="10159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8548182" y="3743336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136665" y="3713000"/>
            <a:ext cx="507999" cy="102346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3462003" y="347133"/>
            <a:ext cx="1430135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JVET-AG0155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40477" y="6216163"/>
            <a:ext cx="24769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5(F)+8(I)</a:t>
            </a:r>
            <a:endParaRPr lang="en-US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0.02 (F)+1.5 (I)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6E4381A-3DCC-4BB5-A248-661F865D3A56}"/>
              </a:ext>
            </a:extLst>
          </p:cNvPr>
          <p:cNvSpPr/>
          <p:nvPr/>
        </p:nvSpPr>
        <p:spPr>
          <a:xfrm>
            <a:off x="4164208" y="3059471"/>
            <a:ext cx="457200" cy="10238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rgbClr val="0070C0"/>
                </a:solidFill>
              </a:rPr>
              <a:t>s</a:t>
            </a:r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baseline="-25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21471A65-C643-4732-806E-3C9CB3A8E7AF}"/>
              </a:ext>
            </a:extLst>
          </p:cNvPr>
          <p:cNvSpPr/>
          <p:nvPr/>
        </p:nvSpPr>
        <p:spPr>
          <a:xfrm>
            <a:off x="4722129" y="3058711"/>
            <a:ext cx="446766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C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BF6CE165-89C2-4D28-B843-DF062A8CB4FE}"/>
              </a:ext>
            </a:extLst>
          </p:cNvPr>
          <p:cNvSpPr/>
          <p:nvPr/>
        </p:nvSpPr>
        <p:spPr>
          <a:xfrm>
            <a:off x="3286151" y="2062398"/>
            <a:ext cx="12170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highlight>
                  <a:srgbClr val="FFFF00"/>
                </a:highlight>
              </a:rPr>
              <a:t>C=?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600DB13B-8B1D-45AB-A21C-65CD7EFFC00C}"/>
              </a:ext>
            </a:extLst>
          </p:cNvPr>
          <p:cNvSpPr/>
          <p:nvPr/>
        </p:nvSpPr>
        <p:spPr>
          <a:xfrm>
            <a:off x="7351148" y="544909"/>
            <a:ext cx="2668063" cy="1600438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highlight>
                <a:srgbClr val="FFFF00"/>
              </a:highlight>
            </a:endParaRPr>
          </a:p>
          <a:p>
            <a:pPr algn="ctr"/>
            <a:endParaRPr lang="en-US" sz="1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highlight>
                <a:srgbClr val="FFFF00"/>
              </a:highlight>
            </a:endParaRPr>
          </a:p>
          <a:p>
            <a:pPr algn="ctr"/>
            <a:endParaRPr lang="en-US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highlight>
                <a:srgbClr val="FFFF00"/>
              </a:highlight>
            </a:endParaRPr>
          </a:p>
          <a:p>
            <a:pPr algn="ctr"/>
            <a:endParaRPr lang="en-US" sz="1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highlight>
                <a:srgbClr val="FFFF00"/>
              </a:highlight>
            </a:endParaRPr>
          </a:p>
          <a:p>
            <a:pPr algn="ctr"/>
            <a:endParaRPr lang="en-US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highlight>
                <a:srgbClr val="FFFF00"/>
              </a:highlight>
            </a:endParaRPr>
          </a:p>
          <a:p>
            <a:pPr algn="ctr"/>
            <a:endParaRPr lang="en-US" sz="1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highlight>
                <a:srgbClr val="FFFF00"/>
              </a:highlight>
            </a:endParaRPr>
          </a:p>
          <a:p>
            <a:pPr algn="ctr"/>
            <a:r>
              <a:rPr lang="en-US" sz="1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highlight>
                  <a:srgbClr val="FFFF00"/>
                </a:highlight>
              </a:rPr>
              <a:t>Fill data</a:t>
            </a:r>
          </a:p>
        </p:txBody>
      </p:sp>
    </p:spTree>
    <p:extLst>
      <p:ext uri="{BB962C8B-B14F-4D97-AF65-F5344CB8AC3E}">
        <p14:creationId xmlns:p14="http://schemas.microsoft.com/office/powerpoint/2010/main" val="37877638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NN-based super-resolution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94170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72787" y="1203405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672789" y="2017286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672788" y="28311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672787" y="3630817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672787" y="44589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447758" y="1203405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447759" y="2017286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47758" y="28311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47757" y="36450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447757" y="44589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89939" y="3065904"/>
            <a:ext cx="507999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40407" y="3072932"/>
            <a:ext cx="507999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1180786" y="1548377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1180786" y="2391441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1180786" y="319757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1180786" y="402568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1180786" y="4803900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86408" y="360352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1955756" y="1548377"/>
            <a:ext cx="634183" cy="2029258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1955758" y="2362258"/>
            <a:ext cx="634181" cy="121537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1955757" y="3176139"/>
            <a:ext cx="634182" cy="40149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1955756" y="3577635"/>
            <a:ext cx="634183" cy="41238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1955756" y="3577635"/>
            <a:ext cx="634183" cy="122626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093395" y="3074894"/>
            <a:ext cx="457200" cy="10238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rgbClr val="FF0000"/>
                </a:solidFill>
              </a:rPr>
              <a:t>+C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endParaRPr lang="en-US" sz="16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43863" y="3065904"/>
            <a:ext cx="507999" cy="102346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89864" y="359505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48406" y="359055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615806" y="3980844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0855053" y="2473345"/>
            <a:ext cx="938577" cy="432540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2138420" y="189298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672786" y="21316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456090" y="267074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461050" y="705312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926785" y="812140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47966" y="2792450"/>
            <a:ext cx="971040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340151" y="1781916"/>
            <a:ext cx="385200" cy="100984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363365" y="1795553"/>
            <a:ext cx="4315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/>
          </a:p>
        </p:txBody>
      </p:sp>
      <p:sp>
        <p:nvSpPr>
          <p:cNvPr id="66" name="Rectangle 65"/>
          <p:cNvSpPr/>
          <p:nvPr/>
        </p:nvSpPr>
        <p:spPr>
          <a:xfrm>
            <a:off x="2522191" y="5539647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2987523" y="4928416"/>
            <a:ext cx="3894527" cy="1825748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4862267" y="4948467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7008874" y="5579299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851042" y="4106727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683356" y="5287040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458326" y="528704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1191355" y="563201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1966325" y="3577635"/>
            <a:ext cx="623614" cy="205437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7367640" y="232118"/>
            <a:ext cx="3305615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14       </a:t>
            </a:r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8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 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  </a:t>
            </a:r>
            <a:r>
              <a:rPr lang="en-US" sz="1600" dirty="0">
                <a:solidFill>
                  <a:srgbClr val="FF0000"/>
                </a:solidFill>
              </a:rPr>
              <a:t>C 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1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1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</a:t>
            </a:r>
            <a:endParaRPr lang="en-US" sz="1600" dirty="0"/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24</a:t>
            </a:r>
            <a:endParaRPr lang="en-US" sz="1600" dirty="0"/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4936439" y="3316132"/>
            <a:ext cx="39652" cy="4486683"/>
          </a:xfrm>
          <a:prstGeom prst="bentConnector3">
            <a:avLst>
              <a:gd name="adj1" fmla="val -576516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13992" y="2708517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3992" y="2708517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8780" r="-53659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797605" y="4141150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7605" y="4141150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731944" y="-2051148"/>
            <a:ext cx="3852773" cy="8531822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4831519" y="-3600593"/>
            <a:ext cx="2404376" cy="10213844"/>
          </a:xfrm>
          <a:prstGeom prst="bentConnector3">
            <a:avLst>
              <a:gd name="adj1" fmla="val -983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2903656" y="6003510"/>
            <a:ext cx="4105218" cy="396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/>
          <p:cNvSpPr/>
          <p:nvPr/>
        </p:nvSpPr>
        <p:spPr>
          <a:xfrm>
            <a:off x="3070020" y="5397401"/>
            <a:ext cx="506843" cy="11357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4971559" y="5413707"/>
            <a:ext cx="506843" cy="11194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3720601" y="5397401"/>
            <a:ext cx="506843" cy="113579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5569882" y="5397400"/>
            <a:ext cx="506843" cy="11424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6179807" y="5413706"/>
            <a:ext cx="506843" cy="11194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4354268" y="5397401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6275238" y="3150982"/>
            <a:ext cx="385200" cy="100984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47" name="TextBox 146"/>
          <p:cNvSpPr txBox="1"/>
          <p:nvPr/>
        </p:nvSpPr>
        <p:spPr>
          <a:xfrm>
            <a:off x="6248358" y="3175134"/>
            <a:ext cx="5293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/>
          </a:p>
        </p:txBody>
      </p:sp>
      <p:cxnSp>
        <p:nvCxnSpPr>
          <p:cNvPr id="160" name="Elbow Connector 159"/>
          <p:cNvCxnSpPr>
            <a:stCxn id="38" idx="3"/>
            <a:endCxn id="51" idx="1"/>
          </p:cNvCxnSpPr>
          <p:nvPr/>
        </p:nvCxnSpPr>
        <p:spPr>
          <a:xfrm flipV="1">
            <a:off x="5351862" y="2905885"/>
            <a:ext cx="4995192" cy="671750"/>
          </a:xfrm>
          <a:prstGeom prst="bentConnector3">
            <a:avLst>
              <a:gd name="adj1" fmla="val 15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52465" y="2382122"/>
            <a:ext cx="593663" cy="102212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673197" y="2397216"/>
            <a:ext cx="567925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283946" y="2580559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9771086" y="2405462"/>
            <a:ext cx="507999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4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347054" y="2400497"/>
            <a:ext cx="507999" cy="101077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7375386" y="2418149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7973709" y="2401842"/>
            <a:ext cx="506843" cy="10159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8583634" y="2418148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172117" y="2387812"/>
            <a:ext cx="507999" cy="102346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5351862" y="3577635"/>
            <a:ext cx="5445743" cy="748181"/>
          </a:xfrm>
          <a:prstGeom prst="bentConnector3">
            <a:avLst>
              <a:gd name="adj1" fmla="val 1662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5617013" y="3707310"/>
            <a:ext cx="593663" cy="102212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6637745" y="3722404"/>
            <a:ext cx="567925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6248494" y="3905747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9735634" y="3730650"/>
            <a:ext cx="507999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7339934" y="3743337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7938257" y="3727030"/>
            <a:ext cx="506843" cy="10159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8548182" y="3743336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136665" y="3713000"/>
            <a:ext cx="507999" cy="102346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3462003" y="347133"/>
            <a:ext cx="1987724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JVET-AG0130 (LOP)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68349" y="6220318"/>
            <a:ext cx="31646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600" dirty="0">
                <a:solidFill>
                  <a:srgbClr val="0070C0"/>
                </a:solidFill>
                <a:highlight>
                  <a:srgbClr val="FFFF00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DE" sz="1600" dirty="0">
                <a:solidFill>
                  <a:srgbClr val="0070C0"/>
                </a:solidFill>
                <a:highlight>
                  <a:srgbClr val="FFFF00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US" sz="1600" dirty="0">
                <a:solidFill>
                  <a:srgbClr val="0070C0"/>
                </a:solidFill>
                <a:highlight>
                  <a:srgbClr val="FFFF00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(F)+8(I))/4+20(SR)</a:t>
            </a:r>
            <a:endParaRPr lang="en-US" sz="1600" dirty="0">
              <a:solidFill>
                <a:srgbClr val="0070C0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solidFill>
                  <a:srgbClr val="0070C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0.1(F)+1.5 (I)+0.1(SR)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399EED9-05F4-4E44-9400-34D8C97D59AB}"/>
              </a:ext>
            </a:extLst>
          </p:cNvPr>
          <p:cNvSpPr/>
          <p:nvPr/>
        </p:nvSpPr>
        <p:spPr>
          <a:xfrm>
            <a:off x="4078372" y="2881175"/>
            <a:ext cx="1292023" cy="13519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B873A905-53C7-4FA1-8BFB-5447A151A845}"/>
              </a:ext>
            </a:extLst>
          </p:cNvPr>
          <p:cNvSpPr/>
          <p:nvPr/>
        </p:nvSpPr>
        <p:spPr>
          <a:xfrm rot="5400000">
            <a:off x="11161139" y="305615"/>
            <a:ext cx="507999" cy="775294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RPR up-sampler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EB350947-F203-4255-9846-835C8A92711E}"/>
              </a:ext>
            </a:extLst>
          </p:cNvPr>
          <p:cNvSpPr/>
          <p:nvPr/>
        </p:nvSpPr>
        <p:spPr>
          <a:xfrm rot="5400000">
            <a:off x="10437836" y="1424920"/>
            <a:ext cx="507999" cy="775294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RPR up-sampler</a:t>
            </a:r>
          </a:p>
        </p:txBody>
      </p:sp>
    </p:spTree>
    <p:extLst>
      <p:ext uri="{BB962C8B-B14F-4D97-AF65-F5344CB8AC3E}">
        <p14:creationId xmlns:p14="http://schemas.microsoft.com/office/powerpoint/2010/main" val="18015629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31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0477" y="6216163"/>
            <a:ext cx="34820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solidFill>
                  <a:srgbClr val="0070C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DE" sz="16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477</a:t>
            </a:r>
            <a:r>
              <a:rPr lang="en-US" sz="16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(F)+8 (I)</a:t>
            </a:r>
            <a:r>
              <a:rPr lang="en-US" sz="1600" dirty="0">
                <a:solidFill>
                  <a:srgbClr val="0070C0"/>
                </a:solidFill>
                <a:highlight>
                  <a:srgbClr val="FFFF00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)/4</a:t>
            </a:r>
            <a:r>
              <a:rPr lang="en-US" sz="16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+467(SR)</a:t>
            </a:r>
            <a:endParaRPr lang="en-US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1.5 (F) + 1.5 (I)+1.9(SR)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urved Up Arrow 1"/>
          <p:cNvSpPr/>
          <p:nvPr/>
        </p:nvSpPr>
        <p:spPr>
          <a:xfrm>
            <a:off x="4570840" y="5045053"/>
            <a:ext cx="708953" cy="242681"/>
          </a:xfrm>
          <a:prstGeom prst="curvedUp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0" name="Curved Up Arrow 99"/>
          <p:cNvSpPr/>
          <p:nvPr/>
        </p:nvSpPr>
        <p:spPr>
          <a:xfrm rot="10800000">
            <a:off x="4554459" y="3757560"/>
            <a:ext cx="708953" cy="242681"/>
          </a:xfrm>
          <a:prstGeom prst="curvedUp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4" name="Curved Up Arrow 103"/>
          <p:cNvSpPr/>
          <p:nvPr/>
        </p:nvSpPr>
        <p:spPr>
          <a:xfrm>
            <a:off x="8114393" y="6145642"/>
            <a:ext cx="708953" cy="242681"/>
          </a:xfrm>
          <a:prstGeom prst="curvedUp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5" name="Curved Up Arrow 104"/>
          <p:cNvSpPr/>
          <p:nvPr/>
        </p:nvSpPr>
        <p:spPr>
          <a:xfrm rot="10800000">
            <a:off x="8100798" y="4741714"/>
            <a:ext cx="708953" cy="242681"/>
          </a:xfrm>
          <a:prstGeom prst="curvedUp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9376187" y="6292860"/>
            <a:ext cx="27510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</a:t>
            </a:r>
            <a:r>
              <a:rPr lang="en-US" sz="1200" dirty="0" err="1"/>
              <a:t>gCONV</a:t>
            </a:r>
            <a:r>
              <a:rPr lang="en-US" sz="1200" dirty="0"/>
              <a:t> groups 0 2</a:t>
            </a:r>
          </a:p>
          <a:p>
            <a:r>
              <a:rPr lang="en-US" sz="1200" dirty="0"/>
              <a:t>(**) NN-Intra must be enabled in the test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C7FD5156-829B-4D79-B795-1412432ACF16}"/>
              </a:ext>
            </a:extLst>
          </p:cNvPr>
          <p:cNvSpPr txBox="1"/>
          <p:nvPr/>
        </p:nvSpPr>
        <p:spPr>
          <a:xfrm>
            <a:off x="3462003" y="347133"/>
            <a:ext cx="2092176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JVET-AG0130 (HOP)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D45D723A-2711-42FC-B78A-72A776C1A88B}"/>
              </a:ext>
            </a:extLst>
          </p:cNvPr>
          <p:cNvSpPr/>
          <p:nvPr/>
        </p:nvSpPr>
        <p:spPr>
          <a:xfrm>
            <a:off x="4104605" y="2393886"/>
            <a:ext cx="1292023" cy="13519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F09CDF38-A8D0-43B2-B866-64E6590AD5F8}"/>
              </a:ext>
            </a:extLst>
          </p:cNvPr>
          <p:cNvSpPr/>
          <p:nvPr/>
        </p:nvSpPr>
        <p:spPr>
          <a:xfrm rot="5400000">
            <a:off x="10437836" y="1424920"/>
            <a:ext cx="507999" cy="775294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RPR up-sampler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17EEDD76-93CD-401F-98AD-C2927A207B1F}"/>
              </a:ext>
            </a:extLst>
          </p:cNvPr>
          <p:cNvSpPr/>
          <p:nvPr/>
        </p:nvSpPr>
        <p:spPr>
          <a:xfrm rot="5400000">
            <a:off x="11161139" y="305615"/>
            <a:ext cx="507999" cy="775294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RPR up-sampler</a:t>
            </a:r>
          </a:p>
        </p:txBody>
      </p:sp>
    </p:spTree>
    <p:extLst>
      <p:ext uri="{BB962C8B-B14F-4D97-AF65-F5344CB8AC3E}">
        <p14:creationId xmlns:p14="http://schemas.microsoft.com/office/powerpoint/2010/main" val="9355258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3088</TotalTime>
  <Words>2107</Words>
  <Application>Microsoft Office PowerPoint</Application>
  <PresentationFormat>Widescreen</PresentationFormat>
  <Paragraphs>563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Calibri Light</vt:lpstr>
      <vt:lpstr>Cambria</vt:lpstr>
      <vt:lpstr>Cambria Math</vt:lpstr>
      <vt:lpstr>Symbol</vt:lpstr>
      <vt:lpstr>Times New Roman</vt:lpstr>
      <vt:lpstr>Office Theme</vt:lpstr>
      <vt:lpstr>Low Operation point (LOP)</vt:lpstr>
      <vt:lpstr>PowerPoint Presentation</vt:lpstr>
      <vt:lpstr>High Operation point (HOP)</vt:lpstr>
      <vt:lpstr>PowerPoint Presentation</vt:lpstr>
      <vt:lpstr>Ultra-Low Operation point (ULOP)</vt:lpstr>
      <vt:lpstr>PowerPoint Presentation</vt:lpstr>
      <vt:lpstr>NN-based super-resolution</vt:lpstr>
      <vt:lpstr>PowerPoint Presentation</vt:lpstr>
      <vt:lpstr>PowerPoint Presentation</vt:lpstr>
      <vt:lpstr>NN-based Inter</vt:lpstr>
      <vt:lpstr>Deep Reference Frame Generation for Inter Prediction Enhancement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JVET-AD0022 EE1: Summary report of exploration experiment on neural network-based video coding</dc:title>
  <dc:creator>Elena Alshina</dc:creator>
  <cp:lastModifiedBy>Elena Alshina</cp:lastModifiedBy>
  <cp:revision>199</cp:revision>
  <dcterms:created xsi:type="dcterms:W3CDTF">2023-04-21T07:22:16Z</dcterms:created>
  <dcterms:modified xsi:type="dcterms:W3CDTF">2024-01-23T10:21:20Z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1697276316</vt:lpwstr>
  </property>
</Properties>
</file>