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18"/>
  </p:notesMasterIdLst>
  <p:sldIdLst>
    <p:sldId id="1186" r:id="rId3"/>
    <p:sldId id="1187" r:id="rId4"/>
    <p:sldId id="1188" r:id="rId5"/>
    <p:sldId id="1201" r:id="rId6"/>
    <p:sldId id="1215" r:id="rId7"/>
    <p:sldId id="1216" r:id="rId8"/>
    <p:sldId id="1217" r:id="rId9"/>
    <p:sldId id="1206" r:id="rId10"/>
    <p:sldId id="1218" r:id="rId11"/>
    <p:sldId id="1207" r:id="rId12"/>
    <p:sldId id="1205" r:id="rId13"/>
    <p:sldId id="1168" r:id="rId14"/>
    <p:sldId id="269" r:id="rId15"/>
    <p:sldId id="1183" r:id="rId16"/>
    <p:sldId id="121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1"/>
    <a:srgbClr val="0032CC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3" autoAdjust="0"/>
    <p:restoredTop sz="95447"/>
  </p:normalViewPr>
  <p:slideViewPr>
    <p:cSldViewPr snapToGrid="0">
      <p:cViewPr varScale="1">
        <p:scale>
          <a:sx n="82" d="100"/>
          <a:sy n="82" d="100"/>
        </p:scale>
        <p:origin x="4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2024/1/21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BBE2A7-5E9F-A1E5-8774-636EC150D4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916E5-1EB4-F4C4-EC78-ED61703EB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B80E5BE-C58D-C721-F53A-57ED2BB7EBE5}"/>
              </a:ext>
            </a:extLst>
          </p:cNvPr>
          <p:cNvSpPr txBox="1">
            <a:spLocks/>
          </p:cNvSpPr>
          <p:nvPr/>
        </p:nvSpPr>
        <p:spPr bwMode="auto">
          <a:xfrm>
            <a:off x="523663" y="1935332"/>
            <a:ext cx="11144670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AHG8: A post-processing algorithm for machine consumption</a:t>
            </a:r>
            <a:endParaRPr lang="en-US" sz="36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764EB8-D42F-3008-3EB5-AEFB2513F464}"/>
              </a:ext>
            </a:extLst>
          </p:cNvPr>
          <p:cNvSpPr txBox="1">
            <a:spLocks/>
          </p:cNvSpPr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3137B3-2048-AB25-F7D9-ACA7875A6710}"/>
              </a:ext>
            </a:extLst>
          </p:cNvPr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B6740EB-DDE2-45EA-A2E6-4B4A0C08458F}"/>
              </a:ext>
            </a:extLst>
          </p:cNvPr>
          <p:cNvSpPr/>
          <p:nvPr/>
        </p:nvSpPr>
        <p:spPr>
          <a:xfrm>
            <a:off x="5325916" y="4863772"/>
            <a:ext cx="11673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Jan.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202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kern="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15BBCE-1670-95EB-0F3F-6C159305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TVD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A6E894-C98E-10CD-47C8-811B4452DBBD}"/>
              </a:ext>
            </a:extLst>
          </p:cNvPr>
          <p:cNvSpPr txBox="1"/>
          <p:nvPr/>
        </p:nvSpPr>
        <p:spPr>
          <a:xfrm>
            <a:off x="954740" y="5370343"/>
            <a:ext cx="10667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rate-MOTA curves for object tracking on TVD dataset sequences under RA configuration. </a:t>
            </a:r>
          </a:p>
          <a:p>
            <a:pPr algn="ctr"/>
            <a:r>
              <a:rPr lang="en" altLang="zh-CN" dirty="0"/>
              <a:t>(a) TVD-01-1 sequence (b) TVD-03-1 sequence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FDD5CA-0916-4FE2-842F-77C86883640A}"/>
              </a:ext>
            </a:extLst>
          </p:cNvPr>
          <p:cNvSpPr txBox="1"/>
          <p:nvPr/>
        </p:nvSpPr>
        <p:spPr>
          <a:xfrm>
            <a:off x="2831977" y="4788044"/>
            <a:ext cx="45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(a)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A67EB4-86C2-4DDF-B4AB-51D8B56FA668}"/>
              </a:ext>
            </a:extLst>
          </p:cNvPr>
          <p:cNvSpPr txBox="1"/>
          <p:nvPr/>
        </p:nvSpPr>
        <p:spPr>
          <a:xfrm>
            <a:off x="8328177" y="47829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(b)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C549B4D-EE51-4B89-B76F-D8D0E4F2DE0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34" y="1439023"/>
            <a:ext cx="5040000" cy="3240000"/>
          </a:xfrm>
          <a:prstGeom prst="rect">
            <a:avLst/>
          </a:prstGeom>
          <a:noFill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F30BF2A-3F89-4C43-B04D-6161A7B10D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722" y="1433947"/>
            <a:ext cx="5040000" cy="324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4507088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07566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14BE434-913F-2706-0CC8-25AEB4147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400" dirty="0"/>
              <a:t>Simulation shows that pre-processing is effective and </a:t>
            </a:r>
            <a:r>
              <a:rPr kumimoji="1" lang="en-US" altLang="zh-CN" sz="2400" dirty="0">
                <a:solidFill>
                  <a:srgbClr val="C00000"/>
                </a:solidFill>
              </a:rPr>
              <a:t>achieves superior performance to VVC</a:t>
            </a:r>
            <a:r>
              <a:rPr kumimoji="1" lang="en-US" altLang="zh-CN" sz="2400" dirty="0">
                <a:solidFill>
                  <a:srgbClr val="0032CB"/>
                </a:solidFill>
              </a:rPr>
              <a:t> </a:t>
            </a:r>
            <a:r>
              <a:rPr kumimoji="1" lang="en-US" altLang="zh-CN" sz="2400" dirty="0"/>
              <a:t>on various machine tasks, test datasets and coding configurations. </a:t>
            </a:r>
          </a:p>
          <a:p>
            <a:endParaRPr kumimoji="1" lang="en-US" altLang="zh-CN" sz="2400" dirty="0"/>
          </a:p>
          <a:p>
            <a:r>
              <a:rPr kumimoji="1" lang="en-US" altLang="zh-CN" sz="2400" dirty="0"/>
              <a:t>Simulation results show that the proposed algorithm does not only achieve significant performance improvement under CTC but also </a:t>
            </a:r>
            <a:r>
              <a:rPr kumimoji="1" lang="en-US" altLang="zh-CN" sz="2400" dirty="0">
                <a:solidFill>
                  <a:schemeClr val="accent2"/>
                </a:solidFill>
              </a:rPr>
              <a:t>works for other machine task model beyond CTC</a:t>
            </a:r>
            <a:r>
              <a:rPr kumimoji="1" lang="en-US" altLang="zh-CN" sz="2400" dirty="0"/>
              <a:t>.</a:t>
            </a:r>
          </a:p>
          <a:p>
            <a:endParaRPr kumimoji="1" lang="en-US" altLang="zh-CN" sz="2400" dirty="0"/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It is suggested to include the proposed algorithm into the next draft of technical report (TR) on optimization of encoders and receiving systems for machine analysis of coded video content. </a:t>
            </a:r>
            <a:endParaRPr kumimoji="1" lang="zh-CN" altLang="en-US" sz="24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470AF15-7DD1-8B00-56E5-BF8562DA5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371379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The training setting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08212" y="1193175"/>
            <a:ext cx="11430000" cy="4967287"/>
          </a:xfrm>
        </p:spPr>
        <p:txBody>
          <a:bodyPr/>
          <a:lstStyle/>
          <a:p>
            <a:r>
              <a:rPr kumimoji="1" lang="en-US" altLang="zh-CN" sz="2400" dirty="0"/>
              <a:t>The training setting of post-processing network: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491EAD-5494-0E49-F678-63BFAB845FCA}"/>
              </a:ext>
            </a:extLst>
          </p:cNvPr>
          <p:cNvSpPr txBox="1"/>
          <p:nvPr/>
        </p:nvSpPr>
        <p:spPr>
          <a:xfrm>
            <a:off x="1506071" y="6372553"/>
            <a:ext cx="106859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/>
              <a:t>[</a:t>
            </a:r>
            <a:r>
              <a:rPr lang="en-US" altLang="zh-CN" sz="1400" dirty="0"/>
              <a:t>1</a:t>
            </a:r>
            <a:r>
              <a:rPr lang="en" altLang="zh-CN" sz="1400" dirty="0"/>
              <a:t>]</a:t>
            </a:r>
            <a:r>
              <a:rPr lang="zh-CN" altLang="en-US" sz="1400" dirty="0"/>
              <a:t> </a:t>
            </a:r>
            <a:r>
              <a:rPr lang="de-DE" altLang="zh-CN" sz="1400" dirty="0"/>
              <a:t>Chen, L., Chu, X., Zhang, X., &amp; Sun, J</a:t>
            </a:r>
            <a:r>
              <a:rPr lang="en-US" altLang="zh-CN" sz="1400" dirty="0"/>
              <a:t>. "Simple baselines for image restoration." European Conference on Computer Vision. Cham: Springer Nature Switzerland, 2022.</a:t>
            </a:r>
            <a:endParaRPr lang="zh-CN" altLang="en-US" sz="14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D3B2342-5365-41FD-B149-77F1AF9345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628008"/>
              </p:ext>
            </p:extLst>
          </p:nvPr>
        </p:nvGraphicFramePr>
        <p:xfrm>
          <a:off x="1845390" y="1990054"/>
          <a:ext cx="8128000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63286550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575994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Training Details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036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Total Iterations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100000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9579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Training Time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24 hours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532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Batch Size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16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713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Patch Size 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512*512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952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Optimizer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Adam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2481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Loss Function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MSE loss + Feature loss (Faster-RCNN-X101-FPN)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995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Training Dataset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800" dirty="0">
                          <a:solidFill>
                            <a:schemeClr val="tx1"/>
                          </a:solidFill>
                        </a:rPr>
                        <a:t>Open Image Dataset V6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2278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1800" dirty="0"/>
                        <a:t>Codec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800" dirty="0"/>
                        <a:t>VTM22.2</a:t>
                      </a:r>
                      <a:endParaRPr kumimoji="1" lang="en-US" altLang="zh-CN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1314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66265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C99046D-2621-4150-B8B4-E9143A357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Inference complexity  for neural network-based components:</a:t>
            </a: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96881CD-539B-4C6C-9B78-473B9212F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Inference complexity 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0B4F7A3-E976-4D67-BB8B-B6CC9A31AEB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916590" y="2501900"/>
          <a:ext cx="8128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63833106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279098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Inference Complexity 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969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Number of Parameters (K)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3.04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285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Precision of Parameters (bits)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3155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MMAC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730.6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9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Patch Size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512*512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380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40663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Proposal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08212" y="1193175"/>
            <a:ext cx="11430000" cy="4967287"/>
          </a:xfrm>
        </p:spPr>
        <p:txBody>
          <a:bodyPr/>
          <a:lstStyle/>
          <a:p>
            <a:r>
              <a:rPr kumimoji="1" lang="en-US" altLang="zh-CN" sz="2000" dirty="0"/>
              <a:t>The introduction to the framework: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Encoder and Decoder (VTM)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Learning based post-processing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Machine consumption</a:t>
            </a:r>
          </a:p>
          <a:p>
            <a:r>
              <a:rPr kumimoji="1" lang="en-US" altLang="zh-CN" sz="2000" dirty="0"/>
              <a:t>The proposed post-processing: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Retrained image restoration model [1]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Dataset: Open Image Dataset V6</a:t>
            </a:r>
          </a:p>
          <a:p>
            <a:pPr lvl="1"/>
            <a:r>
              <a:rPr kumimoji="1" lang="en-US" altLang="zh-CN" sz="1920" dirty="0">
                <a:solidFill>
                  <a:schemeClr val="tx1"/>
                </a:solidFill>
              </a:rPr>
              <a:t>Loss function: </a:t>
            </a:r>
          </a:p>
          <a:p>
            <a:pPr lvl="2"/>
            <a:r>
              <a:rPr kumimoji="1" lang="en-US" altLang="zh-CN" sz="1920" dirty="0">
                <a:solidFill>
                  <a:schemeClr val="tx1"/>
                </a:solidFill>
              </a:rPr>
              <a:t>MSE loss of pixels</a:t>
            </a:r>
          </a:p>
          <a:p>
            <a:pPr lvl="2"/>
            <a:r>
              <a:rPr kumimoji="1" lang="en-US" altLang="zh-CN" sz="1920" dirty="0">
                <a:solidFill>
                  <a:schemeClr val="tx1"/>
                </a:solidFill>
              </a:rPr>
              <a:t>Feature loss of Faster-RCNN-X101-FPN</a:t>
            </a:r>
          </a:p>
          <a:p>
            <a:pPr lvl="1"/>
            <a:endParaRPr kumimoji="1" lang="en-US" altLang="zh-CN" sz="2000" dirty="0"/>
          </a:p>
          <a:p>
            <a:pPr lvl="1"/>
            <a:endParaRPr kumimoji="1" lang="en-US" altLang="zh-CN" sz="2000" dirty="0"/>
          </a:p>
          <a:p>
            <a:endParaRPr kumimoji="1" lang="en-US" altLang="zh-CN" sz="2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491EAD-5494-0E49-F678-63BFAB845FCA}"/>
              </a:ext>
            </a:extLst>
          </p:cNvPr>
          <p:cNvSpPr txBox="1"/>
          <p:nvPr/>
        </p:nvSpPr>
        <p:spPr>
          <a:xfrm>
            <a:off x="0" y="6372553"/>
            <a:ext cx="121920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/>
              <a:t>[</a:t>
            </a:r>
            <a:r>
              <a:rPr lang="en-US" altLang="zh-CN" sz="1400" dirty="0"/>
              <a:t>1</a:t>
            </a:r>
            <a:r>
              <a:rPr lang="en" altLang="zh-CN" sz="1400" dirty="0"/>
              <a:t>]</a:t>
            </a:r>
            <a:r>
              <a:rPr lang="zh-CN" altLang="en-US" sz="1400" dirty="0"/>
              <a:t> </a:t>
            </a:r>
            <a:r>
              <a:rPr lang="de-DE" altLang="zh-CN" sz="1400" dirty="0"/>
              <a:t>Chen, L., Chu, X., Zhang, X., &amp; Sun, J</a:t>
            </a:r>
            <a:r>
              <a:rPr lang="en-US" altLang="zh-CN" sz="1400" dirty="0"/>
              <a:t>. "Simple baselines for image restoration." European Conference on Computer Vision. Cham: Springer Nature Switzerland, 2022.</a:t>
            </a:r>
            <a:endParaRPr lang="zh-CN" altLang="en-US" sz="14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47B672E-BE83-49F2-850C-D2E41E69BFC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544" y="1540246"/>
            <a:ext cx="6832040" cy="772938"/>
          </a:xfrm>
          <a:prstGeom prst="rect">
            <a:avLst/>
          </a:prstGeom>
          <a:noFill/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799577A-5756-4687-8F9F-89CF0676888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329" y="3015363"/>
            <a:ext cx="6411255" cy="3234517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56969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SFU-HW dataset, object detection task (CTC)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16925"/>
            <a:ext cx="10668000" cy="997955"/>
          </a:xfrm>
        </p:spPr>
        <p:txBody>
          <a:bodyPr>
            <a:noAutofit/>
          </a:bodyPr>
          <a:lstStyle/>
          <a:p>
            <a:r>
              <a:rPr lang="en-US" altLang="zh-CN" sz="2300" dirty="0"/>
              <a:t>The overall Pareto BD-rate savings over VVC are </a:t>
            </a:r>
            <a:r>
              <a:rPr lang="en-US" altLang="zh-CN" sz="2300" dirty="0">
                <a:solidFill>
                  <a:srgbClr val="C00000"/>
                </a:solidFill>
              </a:rPr>
              <a:t>18.46%</a:t>
            </a:r>
            <a:r>
              <a:rPr lang="en-US" altLang="zh-CN" sz="2300" dirty="0"/>
              <a:t>, </a:t>
            </a:r>
            <a:r>
              <a:rPr lang="en-US" altLang="zh-CN" sz="2300" dirty="0">
                <a:solidFill>
                  <a:srgbClr val="C00000"/>
                </a:solidFill>
              </a:rPr>
              <a:t>26.35%</a:t>
            </a:r>
            <a:r>
              <a:rPr lang="en-US" altLang="zh-CN" sz="2300" dirty="0"/>
              <a:t> and </a:t>
            </a:r>
            <a:r>
              <a:rPr lang="en-US" altLang="zh-CN" sz="2300" dirty="0">
                <a:solidFill>
                  <a:srgbClr val="C00000"/>
                </a:solidFill>
              </a:rPr>
              <a:t>33.70%</a:t>
            </a:r>
            <a:r>
              <a:rPr lang="en-US" altLang="zh-CN" sz="2300" dirty="0"/>
              <a:t> under random access</a:t>
            </a:r>
            <a:r>
              <a:rPr lang="zh-CN" altLang="en-US" sz="2300" dirty="0"/>
              <a:t> </a:t>
            </a:r>
            <a:r>
              <a:rPr lang="en-US" altLang="zh-CN" sz="2300" dirty="0"/>
              <a:t>(RA), low delay</a:t>
            </a:r>
            <a:r>
              <a:rPr lang="zh-CN" altLang="en-US" sz="2300" dirty="0"/>
              <a:t> </a:t>
            </a:r>
            <a:r>
              <a:rPr lang="en-US" altLang="zh-CN" sz="2300" dirty="0"/>
              <a:t>(LD) and all intra</a:t>
            </a:r>
            <a:r>
              <a:rPr lang="zh-CN" altLang="en-US" sz="2300" dirty="0"/>
              <a:t> </a:t>
            </a:r>
            <a:r>
              <a:rPr lang="en-US" altLang="zh-CN" sz="2300" dirty="0"/>
              <a:t>(AI) configurations, respectively.</a:t>
            </a:r>
          </a:p>
          <a:p>
            <a:r>
              <a:rPr kumimoji="1" lang="en-US" altLang="zh-CN" sz="2300" dirty="0"/>
              <a:t>Faster-RCNN-X101-FPN is used for object detection as CTC.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8023" y="2385054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-17.39%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0.82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-33.94%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4.03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-39.43%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-39.43%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6.10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-14.80%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1.58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-11.34%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-11.34%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2.71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-30.22%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-30.22%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6.15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-18.17%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-18.17%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2.32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-35.40%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4.13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-38.21%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-38.21%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5.63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-22.66%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-22.66%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2.16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-30.41%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3.34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-31.24%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-31.24%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4.28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-18.46%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1.93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-26.35%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3.44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-33.70%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-33.70%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5.41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160462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08276222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TVD dataset, object tracking task </a:t>
            </a:r>
            <a:r>
              <a:rPr kumimoji="1" lang="en-US" altLang="zh-CN" sz="3200" dirty="0"/>
              <a:t>(CTC)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Autofit/>
          </a:bodyPr>
          <a:lstStyle/>
          <a:p>
            <a:r>
              <a:rPr lang="en-US" altLang="zh-CN" sz="2300" dirty="0"/>
              <a:t>The overall Pareto BD-rate savings over VVC are </a:t>
            </a:r>
            <a:r>
              <a:rPr lang="en-US" altLang="zh-CN" sz="2300" dirty="0">
                <a:solidFill>
                  <a:srgbClr val="C00000"/>
                </a:solidFill>
              </a:rPr>
              <a:t>27.86%</a:t>
            </a:r>
            <a:r>
              <a:rPr lang="en-US" altLang="zh-CN" sz="2300" dirty="0"/>
              <a:t>, </a:t>
            </a:r>
            <a:r>
              <a:rPr lang="en-US" altLang="zh-CN" sz="2300" dirty="0">
                <a:solidFill>
                  <a:srgbClr val="C00000"/>
                </a:solidFill>
              </a:rPr>
              <a:t>42.96%</a:t>
            </a:r>
            <a:r>
              <a:rPr lang="en-US" altLang="zh-CN" sz="2300" dirty="0"/>
              <a:t> and </a:t>
            </a:r>
            <a:r>
              <a:rPr lang="en-US" altLang="zh-CN" sz="2300" dirty="0">
                <a:solidFill>
                  <a:srgbClr val="C00000"/>
                </a:solidFill>
              </a:rPr>
              <a:t>38.88%</a:t>
            </a:r>
            <a:r>
              <a:rPr lang="zh-CN" altLang="en-US" sz="2300" dirty="0"/>
              <a:t> </a:t>
            </a:r>
            <a:r>
              <a:rPr lang="en-US" altLang="zh-CN" sz="2300" dirty="0"/>
              <a:t>under RA, LD and AI configurations, respectively.</a:t>
            </a:r>
          </a:p>
          <a:p>
            <a:r>
              <a:rPr kumimoji="1" lang="en-US" altLang="zh-CN" sz="2300" dirty="0"/>
              <a:t>JDE.1088x608 is used for object tracking as CTC.</a:t>
            </a:r>
          </a:p>
          <a:p>
            <a:endParaRPr kumimoji="1" lang="en-US" altLang="zh-CN" sz="23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2000" y="2379694"/>
          <a:ext cx="10355279" cy="41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6145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-12.81%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1.92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-34.46%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-34.46%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3.25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-27.71%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-27.71%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3.58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-24.08%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-56.88%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2.15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-34.53%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-34.53%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3.90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1.39%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-3.93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-41.64%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4.38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-17.85%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-17.85%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2.12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-22.38%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-22.38%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1.41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4.16%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4.16%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-23.08%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-23.08%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-33.68%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-33.68%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4.08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-48.83%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7.28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-51.60%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-51.60%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8.73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-50.63%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4.02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-55.34%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4.30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-57.06%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-57.06%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7.34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-52.84%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-52.84%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5.41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-67.70%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-67.70%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6.20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-60.29%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-60.29%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8.75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-27.86%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2.08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-42.96%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3.95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-38.88%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-38.88%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5.09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5702041-C8D2-4508-8291-950027639876}"/>
              </a:ext>
            </a:extLst>
          </p:cNvPr>
          <p:cNvSpPr/>
          <p:nvPr/>
        </p:nvSpPr>
        <p:spPr>
          <a:xfrm>
            <a:off x="8675203" y="655022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4418531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04808"/>
            <a:ext cx="11430000" cy="676276"/>
          </a:xfrm>
        </p:spPr>
        <p:txBody>
          <a:bodyPr/>
          <a:lstStyle/>
          <a:p>
            <a:r>
              <a:rPr lang="en-US" altLang="zh-CN" sz="28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2800" dirty="0"/>
              <a:t>SFU-HW dataset, object detection task (Non-CTC model)</a:t>
            </a:r>
            <a:endParaRPr kumimoji="1" lang="zh-CN" altLang="en-US" sz="28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16925"/>
            <a:ext cx="10668000" cy="1098236"/>
          </a:xfrm>
        </p:spPr>
        <p:txBody>
          <a:bodyPr>
            <a:noAutofit/>
          </a:bodyPr>
          <a:lstStyle/>
          <a:p>
            <a:r>
              <a:rPr lang="en-US" altLang="zh-CN" sz="2300" dirty="0"/>
              <a:t>The overall Pareto BD-rate savings over VVC are </a:t>
            </a:r>
            <a:r>
              <a:rPr lang="en-US" altLang="zh-CN" sz="2300" dirty="0">
                <a:solidFill>
                  <a:srgbClr val="C00000"/>
                </a:solidFill>
              </a:rPr>
              <a:t>26.37%</a:t>
            </a:r>
            <a:r>
              <a:rPr lang="en-US" altLang="zh-CN" sz="2300" dirty="0"/>
              <a:t>, </a:t>
            </a:r>
            <a:r>
              <a:rPr lang="en-US" altLang="zh-CN" sz="2300" dirty="0">
                <a:solidFill>
                  <a:srgbClr val="C00000"/>
                </a:solidFill>
              </a:rPr>
              <a:t>24.42%</a:t>
            </a:r>
            <a:r>
              <a:rPr lang="en-US" altLang="zh-CN" sz="2300" dirty="0"/>
              <a:t> and </a:t>
            </a:r>
            <a:r>
              <a:rPr lang="en-US" altLang="zh-CN" sz="2300" dirty="0">
                <a:solidFill>
                  <a:srgbClr val="C00000"/>
                </a:solidFill>
              </a:rPr>
              <a:t>31.88%</a:t>
            </a:r>
            <a:r>
              <a:rPr lang="en-US" altLang="zh-CN" sz="2300" dirty="0"/>
              <a:t> under random access</a:t>
            </a:r>
            <a:r>
              <a:rPr lang="zh-CN" altLang="en-US" sz="2300" dirty="0"/>
              <a:t> </a:t>
            </a:r>
            <a:r>
              <a:rPr lang="en-US" altLang="zh-CN" sz="2300" dirty="0"/>
              <a:t>(RA), low delay</a:t>
            </a:r>
            <a:r>
              <a:rPr lang="zh-CN" altLang="en-US" sz="2300" dirty="0"/>
              <a:t> </a:t>
            </a:r>
            <a:r>
              <a:rPr lang="en-US" altLang="zh-CN" sz="2300" dirty="0"/>
              <a:t>(LD) and all intra</a:t>
            </a:r>
            <a:r>
              <a:rPr lang="zh-CN" altLang="en-US" sz="2300" dirty="0"/>
              <a:t> </a:t>
            </a:r>
            <a:r>
              <a:rPr lang="en-US" altLang="zh-CN" sz="2300" dirty="0"/>
              <a:t>(AI) configurations, respectively.</a:t>
            </a:r>
          </a:p>
          <a:p>
            <a:r>
              <a:rPr kumimoji="1" lang="en-US" altLang="zh-CN" sz="2300" dirty="0"/>
              <a:t>Faster-RCNN-R101-FPN [1] is used for object detection.</a:t>
            </a:r>
          </a:p>
          <a:p>
            <a:endParaRPr kumimoji="1" lang="en-US" altLang="zh-CN" sz="23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8023" y="2445299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-14.16%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-22.76%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-26.81%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2.31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-24.98%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2.73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-18.06%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3.17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-30.65%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6.80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-28.01%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3.28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-24.51%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-24.51%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3.67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-38.34%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-38.34%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6.13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-29.16%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2.49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-31.12%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-31.12%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3.35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-27.91%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-27.91%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4.17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-26.37%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2.59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-24.42%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3.21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-31.88%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5.44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33336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B42B49-0EB5-4FDF-82F1-F3A582A3D008}"/>
              </a:ext>
            </a:extLst>
          </p:cNvPr>
          <p:cNvSpPr txBox="1"/>
          <p:nvPr/>
        </p:nvSpPr>
        <p:spPr>
          <a:xfrm>
            <a:off x="-1" y="6550223"/>
            <a:ext cx="121920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/>
              <a:t>[</a:t>
            </a:r>
            <a:r>
              <a:rPr lang="en-US" altLang="zh-CN" sz="1400" dirty="0"/>
              <a:t>1</a:t>
            </a:r>
            <a:r>
              <a:rPr lang="en" altLang="zh-CN" sz="1400" dirty="0"/>
              <a:t>]</a:t>
            </a:r>
            <a:r>
              <a:rPr lang="zh-CN" altLang="en-US" sz="1400" dirty="0"/>
              <a:t> </a:t>
            </a:r>
            <a:r>
              <a:rPr lang="en-US" altLang="zh-CN" sz="1400" dirty="0" err="1"/>
              <a:t>Yuxin</a:t>
            </a:r>
            <a:r>
              <a:rPr lang="en-US" altLang="zh-CN" sz="1400" dirty="0"/>
              <a:t> Wu and Alexander Kirillov and Francisco Massa and Wan-Yen Lo and Ross </a:t>
            </a:r>
            <a:r>
              <a:rPr lang="en-US" altLang="zh-CN" sz="1400" dirty="0" err="1"/>
              <a:t>Girshick</a:t>
            </a:r>
            <a:r>
              <a:rPr lang="en-US" altLang="zh-CN" sz="1400" dirty="0"/>
              <a:t>, ‘Detectron2” https://github.com/facebookresearch/detectron2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8439274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1B86988-56A4-9FCC-BD90-7A334492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8A779-499E-101A-4D4D-126FDAB793A9}"/>
              </a:ext>
            </a:extLst>
          </p:cNvPr>
          <p:cNvSpPr txBox="1"/>
          <p:nvPr/>
        </p:nvSpPr>
        <p:spPr>
          <a:xfrm>
            <a:off x="608703" y="5251114"/>
            <a:ext cx="10974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rate-mAP curves for object detection on SFU-HW dataset sequences under RA configuration. </a:t>
            </a:r>
          </a:p>
          <a:p>
            <a:pPr algn="ctr"/>
            <a:r>
              <a:rPr lang="en" altLang="zh-CN" dirty="0"/>
              <a:t>(a) BQTerrace sequence (b) </a:t>
            </a:r>
            <a:r>
              <a:rPr lang="en-US" altLang="zh-CN" dirty="0" err="1"/>
              <a:t>BasketballDrill</a:t>
            </a:r>
            <a:r>
              <a:rPr lang="en" altLang="zh-CN" dirty="0"/>
              <a:t> sequence</a:t>
            </a:r>
            <a:endParaRPr lang="zh-CN" altLang="en-US" dirty="0"/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D44F8CA0-EC71-44AD-88F7-A524AF5DFC0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31" y="1449230"/>
            <a:ext cx="5040000" cy="3240000"/>
          </a:xfrm>
          <a:prstGeom prst="rect">
            <a:avLst/>
          </a:prstGeom>
          <a:noFill/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645FAF7-6E2C-44CB-8D99-6769EF136E2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313" y="1449230"/>
            <a:ext cx="5040000" cy="3240000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9C58645-4763-4B33-9F5E-962F95CD158D}"/>
              </a:ext>
            </a:extLst>
          </p:cNvPr>
          <p:cNvSpPr txBox="1"/>
          <p:nvPr/>
        </p:nvSpPr>
        <p:spPr>
          <a:xfrm>
            <a:off x="2845558" y="478550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(a)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F96310-B29E-4110-A305-4217B4BA793D}"/>
              </a:ext>
            </a:extLst>
          </p:cNvPr>
          <p:cNvSpPr txBox="1"/>
          <p:nvPr/>
        </p:nvSpPr>
        <p:spPr>
          <a:xfrm>
            <a:off x="8328177" y="478550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(b)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044823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/>
          <a:p>
            <a:r>
              <a:rPr lang="en-US" altLang="zh-CN" sz="28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TVD dataset, object tracking task </a:t>
            </a:r>
            <a:r>
              <a:rPr kumimoji="1" lang="en-US" altLang="zh-CN" sz="2800" dirty="0"/>
              <a:t>(Non-CTC model)</a:t>
            </a:r>
            <a:endParaRPr kumimoji="1" lang="zh-CN" altLang="en-US" sz="28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Autofit/>
          </a:bodyPr>
          <a:lstStyle/>
          <a:p>
            <a:r>
              <a:rPr lang="en-US" altLang="zh-CN" sz="2300" dirty="0"/>
              <a:t>The overall Pareto BD-rate savings over VVC are </a:t>
            </a:r>
            <a:r>
              <a:rPr lang="en-US" altLang="zh-CN" sz="2300" dirty="0">
                <a:solidFill>
                  <a:srgbClr val="C00000"/>
                </a:solidFill>
              </a:rPr>
              <a:t>12.75%</a:t>
            </a:r>
            <a:r>
              <a:rPr lang="en-US" altLang="zh-CN" sz="2300" dirty="0"/>
              <a:t>, </a:t>
            </a:r>
            <a:r>
              <a:rPr lang="en-US" altLang="zh-CN" sz="2300" dirty="0">
                <a:solidFill>
                  <a:srgbClr val="C00000"/>
                </a:solidFill>
              </a:rPr>
              <a:t>12.54%</a:t>
            </a:r>
            <a:r>
              <a:rPr lang="en-US" altLang="zh-CN" sz="2300" dirty="0"/>
              <a:t> and </a:t>
            </a:r>
            <a:r>
              <a:rPr lang="en-US" altLang="zh-CN" sz="2300" dirty="0">
                <a:solidFill>
                  <a:srgbClr val="C00000"/>
                </a:solidFill>
              </a:rPr>
              <a:t>14.04%</a:t>
            </a:r>
            <a:r>
              <a:rPr lang="zh-CN" altLang="en-US" sz="2300" dirty="0"/>
              <a:t> </a:t>
            </a:r>
            <a:r>
              <a:rPr lang="en-US" altLang="zh-CN" sz="2300" dirty="0"/>
              <a:t>under RA, LD and AI configurations, respectively.</a:t>
            </a:r>
          </a:p>
          <a:p>
            <a:r>
              <a:rPr kumimoji="1" lang="en-US" altLang="zh-CN" sz="2300" dirty="0"/>
              <a:t>JDE.864x480 [1] is used for object tracking.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2000" y="2342586"/>
          <a:ext cx="10355279" cy="41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6145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-11.28%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-17.00%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-17.00%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1.35%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-0.15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-20.01%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-20.01%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1.18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16.74%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-0.36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-3.22%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-20.41%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-20.41%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0.80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-16.62%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1.69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-16.91%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-16.91%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0.76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-0.12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9.48%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9.48%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3.60%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-13.85%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-13.85%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1.75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-20.62%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-20.62%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2.61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-26.49%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-26.49%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1.43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-29.69%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-29.69%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1.49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-33.71%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-33.71%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2.86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-14.41%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-14.41%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0.64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-30.05%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-30.05%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1.19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-34.66%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-34.66%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2.30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-12.75%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0.62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-12.54%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0.82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-14.04%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-14.04%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5702041-C8D2-4508-8291-950027639876}"/>
              </a:ext>
            </a:extLst>
          </p:cNvPr>
          <p:cNvSpPr/>
          <p:nvPr/>
        </p:nvSpPr>
        <p:spPr>
          <a:xfrm>
            <a:off x="8675203" y="655022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2FE9C8-9526-44F7-8665-40CFE9D3D9ED}"/>
              </a:ext>
            </a:extLst>
          </p:cNvPr>
          <p:cNvSpPr txBox="1"/>
          <p:nvPr/>
        </p:nvSpPr>
        <p:spPr>
          <a:xfrm>
            <a:off x="-1" y="6380856"/>
            <a:ext cx="121920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/>
              <a:t>[</a:t>
            </a:r>
            <a:r>
              <a:rPr lang="en-US" altLang="zh-CN" sz="1400" dirty="0"/>
              <a:t>1</a:t>
            </a:r>
            <a:r>
              <a:rPr lang="en" altLang="zh-CN" sz="1400" dirty="0"/>
              <a:t>]</a:t>
            </a:r>
            <a:r>
              <a:rPr lang="zh-CN" altLang="en-US" sz="1400" dirty="0"/>
              <a:t> </a:t>
            </a:r>
            <a:r>
              <a:rPr lang="de-DE" altLang="zh-CN" sz="1400" dirty="0"/>
              <a:t>Wang, Z., Zheng, L., Liu, Y., Li, Y., &amp; Wang, S. (2020, August). Towards real-time multi-object tracking. In European Conference on Computer Vision (pp. 107-122). Cham: Springer International Publishing.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0613593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</TotalTime>
  <Words>1341</Words>
  <Application>Microsoft Office PowerPoint</Application>
  <PresentationFormat>宽屏</PresentationFormat>
  <Paragraphs>414</Paragraphs>
  <Slides>15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Alibaba-PuHuiTi-R</vt:lpstr>
      <vt:lpstr>Helvetica Neue</vt:lpstr>
      <vt:lpstr>Helvetica Neue Light</vt:lpstr>
      <vt:lpstr>Helvetica Neue Medium</vt:lpstr>
      <vt:lpstr>Yu Mincho</vt:lpstr>
      <vt:lpstr>DengXian</vt:lpstr>
      <vt:lpstr>DengXian</vt:lpstr>
      <vt:lpstr>黑体</vt:lpstr>
      <vt:lpstr>楷体</vt:lpstr>
      <vt:lpstr>Book Antiqua</vt:lpstr>
      <vt:lpstr>Times New Roman</vt:lpstr>
      <vt:lpstr>Wingdings</vt:lpstr>
      <vt:lpstr>主题1</vt:lpstr>
      <vt:lpstr>White</vt:lpstr>
      <vt:lpstr>PowerPoint 演示文稿</vt:lpstr>
      <vt:lpstr>Outline</vt:lpstr>
      <vt:lpstr>Proposal</vt:lpstr>
      <vt:lpstr>Outline</vt:lpstr>
      <vt:lpstr>Performance: SFU-HW dataset, object detection task (CTC)</vt:lpstr>
      <vt:lpstr>Performance: TVD dataset, object tracking task (CTC)</vt:lpstr>
      <vt:lpstr>Performance: SFU-HW dataset, object detection task (Non-CTC model)</vt:lpstr>
      <vt:lpstr>Rate-accuracy curve showcases on SFU </vt:lpstr>
      <vt:lpstr>Performance: TVD dataset, object tracking task (Non-CTC model)</vt:lpstr>
      <vt:lpstr>Rate-accuracy curve showcases on TVD</vt:lpstr>
      <vt:lpstr>Outline</vt:lpstr>
      <vt:lpstr>Conclusion</vt:lpstr>
      <vt:lpstr>PowerPoint 演示文稿</vt:lpstr>
      <vt:lpstr>The training setting</vt:lpstr>
      <vt:lpstr>Inference complexity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lbz</cp:lastModifiedBy>
  <cp:revision>815</cp:revision>
  <dcterms:created xsi:type="dcterms:W3CDTF">2023-04-24T16:20:55Z</dcterms:created>
  <dcterms:modified xsi:type="dcterms:W3CDTF">2024-01-20T16:59:14Z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