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22"/>
  </p:notesMasterIdLst>
  <p:sldIdLst>
    <p:sldId id="256" r:id="rId3"/>
    <p:sldId id="1138" r:id="rId4"/>
    <p:sldId id="1170" r:id="rId5"/>
    <p:sldId id="1171" r:id="rId6"/>
    <p:sldId id="1173" r:id="rId7"/>
    <p:sldId id="1175" r:id="rId8"/>
    <p:sldId id="1176" r:id="rId9"/>
    <p:sldId id="1174" r:id="rId10"/>
    <p:sldId id="1172" r:id="rId11"/>
    <p:sldId id="1177" r:id="rId12"/>
    <p:sldId id="1178" r:id="rId13"/>
    <p:sldId id="1179" r:id="rId14"/>
    <p:sldId id="1180" r:id="rId15"/>
    <p:sldId id="1181" r:id="rId16"/>
    <p:sldId id="1182" r:id="rId17"/>
    <p:sldId id="1183" r:id="rId18"/>
    <p:sldId id="1185" r:id="rId19"/>
    <p:sldId id="1184" r:id="rId20"/>
    <p:sldId id="26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1"/>
    <a:srgbClr val="0032CC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3" autoAdjust="0"/>
    <p:restoredTop sz="95447"/>
  </p:normalViewPr>
  <p:slideViewPr>
    <p:cSldViewPr snapToGrid="0">
      <p:cViewPr varScale="1">
        <p:scale>
          <a:sx n="83" d="100"/>
          <a:sy n="83" d="100"/>
        </p:scale>
        <p:origin x="208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2024/1/17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9799432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AHG8: </a:t>
            </a:r>
            <a:r>
              <a:rPr lang="en-CA" altLang="zh-CN" sz="2800" b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 suggestion for the performance evaluation of VCM</a:t>
            </a:r>
            <a:r>
              <a:rPr lang="zh-CN" altLang="zh-CN" sz="2800" dirty="0">
                <a:effectLst/>
              </a:rPr>
              <a:t> </a:t>
            </a:r>
            <a:endParaRPr lang="en-US" sz="28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sp>
        <p:nvSpPr>
          <p:cNvPr id="2" name="矩形 1"/>
          <p:cNvSpPr/>
          <p:nvPr/>
        </p:nvSpPr>
        <p:spPr>
          <a:xfrm>
            <a:off x="5325914" y="4863772"/>
            <a:ext cx="1167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Jan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kern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095" y="1292885"/>
            <a:ext cx="3880883" cy="4967287"/>
          </a:xfrm>
        </p:spPr>
        <p:txBody>
          <a:bodyPr/>
          <a:lstStyle/>
          <a:p>
            <a:r>
              <a:rPr kumimoji="1" lang="en-US" altLang="zh-CN" sz="1800" dirty="0"/>
              <a:t>RA</a:t>
            </a:r>
          </a:p>
          <a:p>
            <a:pPr lvl="1"/>
            <a:r>
              <a:rPr kumimoji="1" lang="en" altLang="zh-CN" sz="1800" dirty="0">
                <a:solidFill>
                  <a:schemeClr val="tx1"/>
                </a:solidFill>
              </a:rPr>
              <a:t>BasketballPass_416x240_50 sequence</a:t>
            </a:r>
          </a:p>
          <a:p>
            <a:pPr lvl="2"/>
            <a:r>
              <a:rPr kumimoji="1" lang="en-US" altLang="zh-CN" sz="1800" dirty="0">
                <a:solidFill>
                  <a:schemeClr val="tx1"/>
                </a:solidFill>
              </a:rPr>
              <a:t>U</a:t>
            </a:r>
            <a:r>
              <a:rPr kumimoji="1" lang="en" altLang="zh-CN" sz="1800" dirty="0" err="1">
                <a:solidFill>
                  <a:schemeClr val="tx1"/>
                </a:solidFill>
              </a:rPr>
              <a:t>nder</a:t>
            </a:r>
            <a:r>
              <a:rPr kumimoji="1" lang="en" altLang="zh-CN" sz="1800" dirty="0">
                <a:solidFill>
                  <a:schemeClr val="tx1"/>
                </a:solidFill>
              </a:rPr>
              <a:t> X101 evaluation</a:t>
            </a:r>
            <a:endParaRPr kumimoji="1" lang="en-US" altLang="zh-CN" sz="1800" dirty="0">
              <a:solidFill>
                <a:schemeClr val="tx1"/>
              </a:solidFill>
            </a:endParaRPr>
          </a:p>
          <a:p>
            <a:pPr lvl="3"/>
            <a:r>
              <a:rPr kumimoji="1" lang="en" altLang="zh-CN" sz="1800" dirty="0">
                <a:solidFill>
                  <a:schemeClr val="tx1"/>
                </a:solidFill>
              </a:rPr>
              <a:t>HM-18.0 is better than VTM-22.2 at middle bitrate.</a:t>
            </a:r>
          </a:p>
          <a:p>
            <a:pPr lvl="2"/>
            <a:r>
              <a:rPr kumimoji="1" lang="en-US" altLang="zh-CN" sz="1800" dirty="0">
                <a:solidFill>
                  <a:schemeClr val="tx1"/>
                </a:solidFill>
              </a:rPr>
              <a:t>U</a:t>
            </a:r>
            <a:r>
              <a:rPr kumimoji="1" lang="en" altLang="zh-CN" sz="1800" dirty="0" err="1">
                <a:solidFill>
                  <a:schemeClr val="tx1"/>
                </a:solidFill>
              </a:rPr>
              <a:t>nder</a:t>
            </a:r>
            <a:r>
              <a:rPr kumimoji="1" lang="en" altLang="zh-CN" sz="1800" dirty="0">
                <a:solidFill>
                  <a:schemeClr val="tx1"/>
                </a:solidFill>
              </a:rPr>
              <a:t> R101 evaluation </a:t>
            </a:r>
          </a:p>
          <a:p>
            <a:pPr lvl="3"/>
            <a:r>
              <a:rPr kumimoji="1" lang="en" altLang="zh-CN" sz="1800" dirty="0">
                <a:solidFill>
                  <a:schemeClr val="tx1"/>
                </a:solidFill>
              </a:rPr>
              <a:t>HM-18.0 is worse than VTM-22.2 at full bitrate.</a:t>
            </a:r>
          </a:p>
          <a:p>
            <a:r>
              <a:rPr kumimoji="1" lang="en-US" altLang="zh-CN" sz="1800" dirty="0"/>
              <a:t>Similar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cases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listed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below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for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other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sequences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with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other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configurations</a:t>
            </a:r>
            <a:endParaRPr kumimoji="1"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CEC2272-654B-31C9-E492-D7F9707A04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564" y="1218457"/>
            <a:ext cx="7764755" cy="56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9851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LD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60945D-1299-EBFB-D4DD-74D7CB9326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47" y="1210765"/>
            <a:ext cx="7957387" cy="564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564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968A8D-AECC-6E5A-8E1A-CF75CF931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214" y="1216054"/>
            <a:ext cx="7968020" cy="562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8190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3C008B6-AC21-430F-0237-44CFA7CC6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-33330"/>
            <a:ext cx="10668000" cy="676276"/>
          </a:xfrm>
        </p:spPr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6786130-8EB4-851C-F6C6-93A80B177B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439376"/>
              </p:ext>
            </p:extLst>
          </p:nvPr>
        </p:nvGraphicFramePr>
        <p:xfrm>
          <a:off x="2834308" y="2919011"/>
          <a:ext cx="8713693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89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879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87998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1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0.15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104.50%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-5.17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98.57%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112.07%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0.20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198.52%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164.91%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-4.27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129.55%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-0.93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83.76%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65.67%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-3.45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77.32%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137.08%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0.02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31.82%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-0.56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-36.71%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0.76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76.88%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44.26%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76.88%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-0.83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-17.88%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-32.37%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-17.88%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1.33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879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46.70%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-0.36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68.56%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0251C362-08D6-0415-31D5-4D8A59008F27}"/>
              </a:ext>
            </a:extLst>
          </p:cNvPr>
          <p:cNvSpPr/>
          <p:nvPr/>
        </p:nvSpPr>
        <p:spPr bwMode="auto">
          <a:xfrm>
            <a:off x="761999" y="957431"/>
            <a:ext cx="10942321" cy="35500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2EB872-FED3-5AC8-D8B9-6928F6240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93496"/>
              </p:ext>
            </p:extLst>
          </p:nvPr>
        </p:nvGraphicFramePr>
        <p:xfrm>
          <a:off x="2834307" y="908128"/>
          <a:ext cx="8713693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89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528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52818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81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12.98%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24.11%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-0.99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-0.06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33.27%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9.25%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-4.40%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0.40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56.57%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59.32%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-9.58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55.34%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113.86%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-6.32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44.34%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61.45%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16.95%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-42.80%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-42.41%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-31.14%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1.43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-6.49%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6.80%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-0.34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-20.69%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-30.05%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-20.69%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1.03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1528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27.95%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-2.10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74A6DA2-643E-614E-1292-87A2237FC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379841"/>
              </p:ext>
            </p:extLst>
          </p:nvPr>
        </p:nvGraphicFramePr>
        <p:xfrm>
          <a:off x="2834307" y="4929894"/>
          <a:ext cx="8713693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89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74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74789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0.74%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-10.44%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0.51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20.48%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20.95%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20.48%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-1.84 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100" b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13.05%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-1.72%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0.36 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10.04%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11.53%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0.14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28.17%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26.43%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-1.94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17.39%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32.77%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17.39%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-0.71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61.74%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-2.11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1.06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-24.23%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1.59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-16.17%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0.85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-41.90%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-44.20%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-41.90%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2.89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-12.62%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-12.26%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-21.94%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-29.13%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-21.94%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74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-7.13%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0.05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sp>
        <p:nvSpPr>
          <p:cNvPr id="9" name="内容占位符 1">
            <a:extLst>
              <a:ext uri="{FF2B5EF4-FFF2-40B4-BE49-F238E27FC236}">
                <a16:creationId xmlns:a16="http://schemas.microsoft.com/office/drawing/2014/main" id="{92BF54CE-FDAF-624E-3E74-E9C70521E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908128"/>
            <a:ext cx="2072308" cy="4967287"/>
          </a:xfrm>
        </p:spPr>
        <p:txBody>
          <a:bodyPr/>
          <a:lstStyle/>
          <a:p>
            <a:r>
              <a:rPr kumimoji="1" lang="en-US" altLang="zh-CN" sz="1800" dirty="0"/>
              <a:t>Dramatic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Performance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difference</a:t>
            </a:r>
            <a:endParaRPr kumimoji="1"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8182882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RA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7C4FB9-B279-3B46-5C03-16253B50F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519377" y="1227553"/>
            <a:ext cx="7914857" cy="56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8765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LD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3B6787-8518-FCBC-D5A8-1F8548230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295000" y="1240609"/>
            <a:ext cx="8137473" cy="56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289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EE3B99-8EC2-0364-85D6-737CE834C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550126" y="1256990"/>
            <a:ext cx="7871868" cy="560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9546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8522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A33E6DD-1E86-B4B4-BA97-1FD01228D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Performance evaluation with a single machine vision model as in the current VCM CTC may be somewhat unstable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endParaRPr lang="en-US" altLang="zh-CN" sz="2400" dirty="0">
              <a:effectLst/>
            </a:endParaRPr>
          </a:p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Suggest</a:t>
            </a:r>
            <a:r>
              <a:rPr lang="zh-CN" alt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to consider more machine vision models for inclusion in the VCM CTC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endParaRPr kumimoji="1" lang="zh-CN" altLang="en-US" sz="2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9A9237-E56E-9FB8-1BD4-C3D01115A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7628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08212" y="1193175"/>
            <a:ext cx="11430000" cy="4967287"/>
          </a:xfrm>
        </p:spPr>
        <p:txBody>
          <a:bodyPr/>
          <a:lstStyle/>
          <a:p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variety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machine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vision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models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proposed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even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for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specific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machine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task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Object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detection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Object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tracking</a:t>
            </a:r>
          </a:p>
          <a:p>
            <a:r>
              <a:rPr kumimoji="1" lang="en-US" altLang="zh-CN" sz="2000" dirty="0"/>
              <a:t>However,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current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common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test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conditions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(CTC)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VCM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Only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single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is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used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evaluate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VCM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performance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Evaluating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VCM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performance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may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not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be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stable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AABE455-88AE-1993-3E08-270F40914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98" y="3650736"/>
            <a:ext cx="4347838" cy="27218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10F7B00-4D16-10C6-95F6-3B8959E55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222" y="3648269"/>
            <a:ext cx="4347838" cy="272181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972E708-6FD9-7294-B98C-87CFA4B7C940}"/>
              </a:ext>
            </a:extLst>
          </p:cNvPr>
          <p:cNvSpPr txBox="1"/>
          <p:nvPr/>
        </p:nvSpPr>
        <p:spPr>
          <a:xfrm>
            <a:off x="1164246" y="6608823"/>
            <a:ext cx="76251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100" dirty="0"/>
              <a:t>Data from Google scholar advanced search: </a:t>
            </a:r>
            <a:r>
              <a:rPr lang="en" altLang="zh-CN" sz="1100" dirty="0" err="1"/>
              <a:t>allintitle</a:t>
            </a:r>
            <a:r>
              <a:rPr lang="en" altLang="zh-CN" sz="1100" dirty="0"/>
              <a:t>: “object detection” or “</a:t>
            </a:r>
            <a:r>
              <a:rPr lang="en-US" altLang="zh-CN" sz="1100" dirty="0"/>
              <a:t>object</a:t>
            </a:r>
            <a:r>
              <a:rPr lang="zh-CN" altLang="en-US" sz="1100" dirty="0"/>
              <a:t> </a:t>
            </a:r>
            <a:r>
              <a:rPr lang="en-US" altLang="zh-CN" sz="1100" dirty="0"/>
              <a:t>tracking</a:t>
            </a:r>
            <a:r>
              <a:rPr lang="en" altLang="zh-CN" sz="1100" dirty="0"/>
              <a:t>.”</a:t>
            </a:r>
            <a:endParaRPr lang="zh-CN" altLang="en-US" sz="11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B8F6CA0-BF87-D551-9396-568B2D046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77649"/>
            <a:ext cx="10668000" cy="4967287"/>
          </a:xfrm>
        </p:spPr>
        <p:txBody>
          <a:bodyPr/>
          <a:lstStyle/>
          <a:p>
            <a:r>
              <a:rPr kumimoji="1" lang="en-US" altLang="zh-CN" sz="2000" dirty="0"/>
              <a:t>To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investigate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stability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performance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evaluation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with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single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model,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two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tests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are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designed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Test1: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One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codec,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models,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compare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accuracies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of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models</a:t>
            </a:r>
          </a:p>
          <a:p>
            <a:pPr lvl="2"/>
            <a:r>
              <a:rPr kumimoji="1" lang="en-US" altLang="zh-CN" sz="2000" i="1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performance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stability</a:t>
            </a:r>
          </a:p>
          <a:p>
            <a:pPr lvl="2"/>
            <a:endParaRPr kumimoji="1" lang="en-US" altLang="zh-CN" sz="2000" dirty="0">
              <a:solidFill>
                <a:schemeClr val="tx1"/>
              </a:solidFill>
            </a:endParaRPr>
          </a:p>
          <a:p>
            <a:pPr marL="681990" lvl="2" indent="0">
              <a:buNone/>
            </a:pPr>
            <a:endParaRPr kumimoji="1" lang="en-US" altLang="zh-CN" sz="2000" dirty="0">
              <a:solidFill>
                <a:schemeClr val="tx1"/>
              </a:solidFill>
            </a:endParaRP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Test2: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codecs,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models,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analyze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codec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comparison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results</a:t>
            </a:r>
          </a:p>
          <a:p>
            <a:pPr lvl="2"/>
            <a:r>
              <a:rPr kumimoji="1" lang="en-US" altLang="zh-CN" sz="2000" i="1" dirty="0">
                <a:solidFill>
                  <a:schemeClr val="tx1"/>
                </a:solidFill>
              </a:rPr>
              <a:t>Compression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efficiency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stability</a:t>
            </a:r>
          </a:p>
          <a:p>
            <a:endParaRPr kumimoji="1" lang="en-GB" altLang="zh-CN" sz="2000" dirty="0"/>
          </a:p>
          <a:p>
            <a:endParaRPr kumimoji="1" lang="zh-CN" altLang="en-US" sz="20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4BB8EE6-AD5F-AC12-98E8-4A9D36186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Introduction</a:t>
            </a:r>
            <a:r>
              <a:rPr kumimoji="1" lang="zh-CN" altLang="en-US" dirty="0"/>
              <a:t> 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5C8071FB-8D90-3DD0-B827-F43E62030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393050"/>
              </p:ext>
            </p:extLst>
          </p:nvPr>
        </p:nvGraphicFramePr>
        <p:xfrm>
          <a:off x="1089658" y="2795354"/>
          <a:ext cx="10541511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931">
                  <a:extLst>
                    <a:ext uri="{9D8B030D-6E8A-4147-A177-3AD203B41FA5}">
                      <a16:colId xmlns:a16="http://schemas.microsoft.com/office/drawing/2014/main" val="4076099534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1428209997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15305531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2012130091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1192486335"/>
                    </a:ext>
                  </a:extLst>
                </a:gridCol>
              </a:tblGrid>
              <a:tr h="161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Codec</a:t>
                      </a:r>
                      <a:endParaRPr lang="zh-CN" altLang="en-US" sz="12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Detection</a:t>
                      </a:r>
                      <a:endParaRPr lang="zh-CN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Tracking</a:t>
                      </a:r>
                      <a:endParaRPr lang="zh-CN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7631192"/>
                  </a:ext>
                </a:extLst>
              </a:tr>
              <a:tr h="161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VTM22.2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Faster-RCNN-X101-FPN</a:t>
                      </a:r>
                      <a:r>
                        <a:rPr lang="zh-CN" alt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(X101)</a:t>
                      </a:r>
                      <a:endParaRPr lang="zh-CN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Faster-RCNN-R101-FPN</a:t>
                      </a: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(R101)</a:t>
                      </a:r>
                      <a:r>
                        <a:rPr lang="zh-CN" altLang="zh-CN" sz="1200" dirty="0">
                          <a:effectLst/>
                        </a:rPr>
                        <a:t> 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200" b="1" dirty="0">
                          <a:effectLst/>
                        </a:rPr>
                        <a:t> </a:t>
                      </a:r>
                      <a:endParaRPr lang="zh-CN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200" dirty="0">
                          <a:effectLst/>
                        </a:rPr>
                        <a:t> 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1049457"/>
                  </a:ext>
                </a:extLst>
              </a:tr>
            </a:tbl>
          </a:graphicData>
        </a:graphic>
      </p:graphicFrame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1E063974-D676-0529-315F-F1BDCCC54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280645"/>
              </p:ext>
            </p:extLst>
          </p:nvPr>
        </p:nvGraphicFramePr>
        <p:xfrm>
          <a:off x="1089658" y="4467831"/>
          <a:ext cx="1054151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932">
                  <a:extLst>
                    <a:ext uri="{9D8B030D-6E8A-4147-A177-3AD203B41FA5}">
                      <a16:colId xmlns:a16="http://schemas.microsoft.com/office/drawing/2014/main" val="711434360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590545664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2920655194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1456186672"/>
                    </a:ext>
                  </a:extLst>
                </a:gridCol>
                <a:gridCol w="2284395">
                  <a:extLst>
                    <a:ext uri="{9D8B030D-6E8A-4147-A177-3AD203B41FA5}">
                      <a16:colId xmlns:a16="http://schemas.microsoft.com/office/drawing/2014/main" val="138186822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Codec</a:t>
                      </a:r>
                      <a:endParaRPr lang="zh-CN" altLang="en-US" sz="12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Detection</a:t>
                      </a:r>
                      <a:endParaRPr lang="zh-CN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Tracking</a:t>
                      </a:r>
                      <a:endParaRPr lang="zh-CN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46089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Anchor:</a:t>
                      </a:r>
                      <a:r>
                        <a:rPr lang="zh-CN" altLang="en-US" sz="1200" dirty="0"/>
                        <a:t> </a:t>
                      </a:r>
                      <a:r>
                        <a:rPr lang="en-US" altLang="zh-CN" sz="1200" dirty="0"/>
                        <a:t>VTM22.2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X101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R101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200" b="1" dirty="0">
                          <a:effectLst/>
                        </a:rPr>
                        <a:t> </a:t>
                      </a:r>
                      <a:endParaRPr lang="zh-CN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200" dirty="0">
                          <a:effectLst/>
                        </a:rPr>
                        <a:t> 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11866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Test:</a:t>
                      </a:r>
                      <a:r>
                        <a:rPr lang="zh-CN" altLang="en-US" sz="1200" dirty="0"/>
                        <a:t> </a:t>
                      </a:r>
                      <a:r>
                        <a:rPr lang="en-US" altLang="zh-CN" sz="1200" dirty="0"/>
                        <a:t>HM-18.0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X101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R101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200" b="1" dirty="0">
                          <a:effectLst/>
                        </a:rPr>
                        <a:t> </a:t>
                      </a:r>
                      <a:endParaRPr lang="zh-CN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200" dirty="0">
                          <a:effectLst/>
                        </a:rPr>
                        <a:t> 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008507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EC8DE28A-B732-8D8D-FF38-5DCCC36F2954}"/>
              </a:ext>
            </a:extLst>
          </p:cNvPr>
          <p:cNvSpPr txBox="1"/>
          <p:nvPr/>
        </p:nvSpPr>
        <p:spPr>
          <a:xfrm>
            <a:off x="1089658" y="6537342"/>
            <a:ext cx="671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name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bold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indicates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machine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used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CTC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6801063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1083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E63F63A-FD6F-EAAD-E50F-D2AF459E4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44"/>
            <a:ext cx="3220926" cy="4967287"/>
          </a:xfrm>
        </p:spPr>
        <p:txBody>
          <a:bodyPr/>
          <a:lstStyle/>
          <a:p>
            <a:r>
              <a:rPr lang="en-US" altLang="zh-CN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M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ultiple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intersections between the two rate-accuracy curves of the two models can be observed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US" altLang="zh-CN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1"/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The</a:t>
            </a:r>
            <a:r>
              <a: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intersections</a:t>
            </a:r>
            <a:r>
              <a: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between two rate-accuracy curves are annotated with red square box in dashed lines, same below</a:t>
            </a: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r>
              <a:rPr lang="zh-CN" altLang="zh-CN" sz="1800" dirty="0">
                <a:solidFill>
                  <a:schemeClr val="tx1"/>
                </a:solidFill>
                <a:effectLst/>
              </a:rPr>
              <a:t> </a:t>
            </a:r>
            <a:endParaRPr kumimoji="1"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CF5A824-65B7-9E50-726A-5DF60DA90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064471-EB52-0D6A-6595-A5C98B8A0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723998" y="1278190"/>
            <a:ext cx="8152445" cy="557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6974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B60EAB3-65BF-AB55-9D4E-07A5B0D54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67016"/>
            <a:ext cx="10668000" cy="4967287"/>
          </a:xfrm>
        </p:spPr>
        <p:txBody>
          <a:bodyPr/>
          <a:lstStyle/>
          <a:p>
            <a:r>
              <a:rPr kumimoji="1" lang="en-US" altLang="zh-CN" sz="2000" dirty="0"/>
              <a:t>Similar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cases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could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be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observed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for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object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tracking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task</a:t>
            </a:r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endParaRPr kumimoji="1" lang="en-US" altLang="zh-CN" sz="2000" dirty="0"/>
          </a:p>
          <a:p>
            <a:r>
              <a:rPr kumimoji="1" lang="en-US" altLang="zh-CN" sz="2000" dirty="0"/>
              <a:t>Machine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performances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evaluated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with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different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models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are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not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stable</a:t>
            </a:r>
            <a:endParaRPr kumimoji="1" lang="zh-CN" altLang="en-US" sz="20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77DE3A6-6E4B-E78A-5129-344AE3C01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endParaRPr kumimoji="1" lang="zh-CN" altLang="en-US" sz="32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D8EDE79-B97E-7909-94DA-888CB8037F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3433" y="2371574"/>
            <a:ext cx="9865134" cy="238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59911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9175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CDA5495-EDF9-E9F3-E999-DD4B6CE96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44"/>
            <a:ext cx="2729366" cy="4967287"/>
          </a:xfrm>
        </p:spPr>
        <p:txBody>
          <a:bodyPr/>
          <a:lstStyle/>
          <a:p>
            <a:r>
              <a:rPr kumimoji="1" lang="en-US" altLang="zh-CN" sz="1800" dirty="0"/>
              <a:t>Dramatic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Performance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difference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between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R101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and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X101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(labeled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in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red,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same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below)</a:t>
            </a:r>
            <a:endParaRPr kumimoji="1" lang="zh-CN" altLang="en-US" sz="18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B8C129D-C270-2C92-65FB-3578D9D52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6BCDB66-46C2-25AB-58BD-8FF3A18230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609828"/>
              </p:ext>
            </p:extLst>
          </p:nvPr>
        </p:nvGraphicFramePr>
        <p:xfrm>
          <a:off x="3485018" y="1432349"/>
          <a:ext cx="8477863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870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493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493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294.17%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-2.19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85.43%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-1.82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113.37%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-0.57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80.11%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63.70%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-3.00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41.92%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37.82%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-2.53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26.30%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33.67%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-0.58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72.10%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-1.30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37.68%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-1.64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AB625D5-F208-6658-7672-BE6CF519A0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305264"/>
              </p:ext>
            </p:extLst>
          </p:nvPr>
        </p:nvGraphicFramePr>
        <p:xfrm>
          <a:off x="3485018" y="3139020"/>
          <a:ext cx="8477863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870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493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493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50.34%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-0.79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-13.02%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66.45%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-3.11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51.08%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-4.63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29.89%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28.14%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-2.37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13.43%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23.68%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-0.92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-1.63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-1.64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A0AB917B-786B-5410-2EC6-429CBDE2FA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790902"/>
              </p:ext>
            </p:extLst>
          </p:nvPr>
        </p:nvGraphicFramePr>
        <p:xfrm>
          <a:off x="3485017" y="4845691"/>
          <a:ext cx="8477863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870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493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AI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493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62.15%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57.04%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-6.55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38.38%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31.03%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-6.28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-1.20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-1.50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-1.11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-1.06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-2.74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-2.85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23770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</TotalTime>
  <Words>1356</Words>
  <Application>Microsoft Macintosh PowerPoint</Application>
  <PresentationFormat>宽屏</PresentationFormat>
  <Paragraphs>542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楷体</vt:lpstr>
      <vt:lpstr>Alibaba-PuHuiTi-R</vt:lpstr>
      <vt:lpstr>Book Antiqua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Introduction</vt:lpstr>
      <vt:lpstr>Introduction </vt:lpstr>
      <vt:lpstr>Outline</vt:lpstr>
      <vt:lpstr>Test1-object detection</vt:lpstr>
      <vt:lpstr>Test1-object tracking</vt:lpstr>
      <vt:lpstr>Outline</vt:lpstr>
      <vt:lpstr>Test2-object detection: summary </vt:lpstr>
      <vt:lpstr>Test2-object detection: showcases</vt:lpstr>
      <vt:lpstr>Test2-object detection: showcases</vt:lpstr>
      <vt:lpstr>Test2-object detection: showcases</vt:lpstr>
      <vt:lpstr>Test2-object tracking: summary </vt:lpstr>
      <vt:lpstr>Test2-object tracking: showcases</vt:lpstr>
      <vt:lpstr>Test2-object tracking: showcases</vt:lpstr>
      <vt:lpstr>Test2-object tracking: showcases</vt:lpstr>
      <vt:lpstr>Outline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v2</cp:lastModifiedBy>
  <cp:revision>795</cp:revision>
  <dcterms:created xsi:type="dcterms:W3CDTF">2023-04-24T16:20:55Z</dcterms:created>
  <dcterms:modified xsi:type="dcterms:W3CDTF">2024-01-16T18:44:43Z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