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>
      <p:cViewPr varScale="1">
        <p:scale>
          <a:sx n="107" d="100"/>
          <a:sy n="107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2F49B816-B090-4021-BFE6-A9E33590F615}"/>
    <pc:docChg chg="undo redo custSel modSld">
      <pc:chgData name="Dmytro Rusanovskyy" userId="621f73b1-0084-4349-83c1-86917e0e3bb7" providerId="ADAL" clId="{2F49B816-B090-4021-BFE6-A9E33590F615}" dt="2024-01-17T05:18:09.427" v="1002" actId="20577"/>
      <pc:docMkLst>
        <pc:docMk/>
      </pc:docMkLst>
      <pc:sldChg chg="modSp mod">
        <pc:chgData name="Dmytro Rusanovskyy" userId="621f73b1-0084-4349-83c1-86917e0e3bb7" providerId="ADAL" clId="{2F49B816-B090-4021-BFE6-A9E33590F615}" dt="2024-01-17T05:06:34.814" v="480" actId="403"/>
        <pc:sldMkLst>
          <pc:docMk/>
          <pc:sldMk cId="2999524757" sldId="257"/>
        </pc:sldMkLst>
        <pc:spChg chg="mod">
          <ac:chgData name="Dmytro Rusanovskyy" userId="621f73b1-0084-4349-83c1-86917e0e3bb7" providerId="ADAL" clId="{2F49B816-B090-4021-BFE6-A9E33590F615}" dt="2024-01-17T05:06:34.814" v="480" actId="403"/>
          <ac:spMkLst>
            <pc:docMk/>
            <pc:sldMk cId="2999524757" sldId="257"/>
            <ac:spMk id="3" creationId="{748F2E45-1414-34DE-AF2C-8B0E06FC2B49}"/>
          </ac:spMkLst>
        </pc:spChg>
      </pc:sldChg>
      <pc:sldChg chg="modSp mod">
        <pc:chgData name="Dmytro Rusanovskyy" userId="621f73b1-0084-4349-83c1-86917e0e3bb7" providerId="ADAL" clId="{2F49B816-B090-4021-BFE6-A9E33590F615}" dt="2024-01-17T05:14:17.023" v="898" actId="20577"/>
        <pc:sldMkLst>
          <pc:docMk/>
          <pc:sldMk cId="3931188780" sldId="263"/>
        </pc:sldMkLst>
        <pc:spChg chg="mod">
          <ac:chgData name="Dmytro Rusanovskyy" userId="621f73b1-0084-4349-83c1-86917e0e3bb7" providerId="ADAL" clId="{2F49B816-B090-4021-BFE6-A9E33590F615}" dt="2024-01-17T05:14:17.023" v="898" actId="20577"/>
          <ac:spMkLst>
            <pc:docMk/>
            <pc:sldMk cId="3931188780" sldId="263"/>
            <ac:spMk id="4" creationId="{9A8EF197-44DA-7859-8131-088D6A5184EA}"/>
          </ac:spMkLst>
        </pc:spChg>
      </pc:sldChg>
      <pc:sldChg chg="modSp mod">
        <pc:chgData name="Dmytro Rusanovskyy" userId="621f73b1-0084-4349-83c1-86917e0e3bb7" providerId="ADAL" clId="{2F49B816-B090-4021-BFE6-A9E33590F615}" dt="2024-01-17T05:18:09.427" v="1002" actId="20577"/>
        <pc:sldMkLst>
          <pc:docMk/>
          <pc:sldMk cId="2783706347" sldId="266"/>
        </pc:sldMkLst>
        <pc:spChg chg="mod">
          <ac:chgData name="Dmytro Rusanovskyy" userId="621f73b1-0084-4349-83c1-86917e0e3bb7" providerId="ADAL" clId="{2F49B816-B090-4021-BFE6-A9E33590F615}" dt="2024-01-17T05:18:09.427" v="1002" actId="20577"/>
          <ac:spMkLst>
            <pc:docMk/>
            <pc:sldMk cId="2783706347" sldId="266"/>
            <ac:spMk id="5" creationId="{EF261CFC-783B-91F2-82F5-7EE7A0456C7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10ABE8-306A-57C5-DE5D-15DA9D753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E4A67F-D36D-93B1-E0AE-298E9639E1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BC5DA8-F77C-D254-CB41-489F3E77D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40449D-EE08-82B7-7239-537B8670B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C22F61-944C-B4E1-D5E3-F27B3BF5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6645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23028E-8D1E-059A-4961-96AD0E8EA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B424683-8756-257F-98AF-7D149BEF4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80255C-3463-F8F5-DAD2-243F7B7F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155B8-1C5D-A8BC-3B64-B80B15F2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08D8EC-8299-6636-E7AA-7DE0DE14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57937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18BE986-FFF1-BEE4-57F4-61070C449D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5C4ADE-CBD8-6B8F-2C25-DB8C8C353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29C9FB-BF73-A07E-622B-88DC8FAF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69C-197E-C86E-8E87-AE597D7CE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285A01-BD1E-06E8-F827-DBC68DBED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357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8AAB75-9BA4-B92E-2735-C75FCAD70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E8BC5C-6225-7D9B-2A63-56F5EE671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972D99-D899-5E49-0F87-E58EF432D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0FB1D7-2579-63B7-364A-204BA25BE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6F47E8-3A98-70E2-BC22-1B1261E80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1241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8A0EAE-790C-5A3D-715D-1008A990D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3882E1-837F-7293-99A5-0A2C6A2A9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FAE419-A67A-F159-C20C-A8D6CB950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5C73EF-6C98-AAA4-B1D6-848F653BE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9683E3-E8A6-4CFF-D21C-B321EF317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1708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3E6720-27A2-B750-BEBA-5AECB91CA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F9D693-893E-1BDD-F756-B135B599EA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153AC3-1918-9541-AA28-F2794BDBA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E92B73-E77E-571D-7A9B-D1A5F6EE2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B3D65A-1559-E0C5-4B0D-D67EE913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401D36-5F41-F269-121D-F26DA55D1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4653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65777D-563F-2256-44DD-30937CE0C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8B004B-D818-71DB-BFDC-CDB8ECC9B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EDAAF2-7B05-DC56-9D8F-F34C57424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B9A264B-9A82-EA75-8609-199A0FFC79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19AD642-439E-1412-2394-F17F5C2B8E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051345C-02F4-1D7F-A16C-34939EC71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07C631-2AAD-D004-3BBF-0DA9CEB6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6242C92-1053-48A5-3B17-CE8880226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797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0AAE85-2E3C-A6C1-5A19-E175DB8A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015FB60-742B-FA9A-1396-DB51D649B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5CB91F4-3270-EDBB-09DA-5BD52B791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C61667-CA4F-69F7-BFD4-26EF09F60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022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2A9AF8-C16A-1FC9-7663-9CAA7210F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9CBF0C-7440-4A20-092F-BEE01958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D5F2AB-8364-E062-C824-10EEB3C7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09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D0F48B-6EF0-640F-3ABA-E3D4ADB7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DEC3DF-8E5D-3F0A-CBE0-DAD39BD86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234DEB-4E38-40FB-DE0E-8899DEEA1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AF0677-7C64-5963-A2AC-158BF94DF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E12132-CABD-B42C-A2EB-80126E38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D0BB29-696F-8634-ED4A-2A81D44A3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38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D086A9-60F6-C606-6E99-78C9E3791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BD76547-DD99-D432-5B6D-2CE165607B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5FFB66-73DB-5537-F159-2B9D80A4D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4A626-77DC-EDA4-66EA-365C5C63E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1991C6-9712-A9C1-FD42-FA5A7F2F1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087CAC-E964-50EE-041E-CB1871895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99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D09E739-7020-D983-9E9C-61F14D61A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84C419-B92E-A5EA-6CA8-A6FAD11C4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2DE58-0371-30B8-848E-9717503052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B7D3B-E9B1-CC4C-BF1E-825D1159E7F4}" type="datetimeFigureOut">
              <a:rPr kumimoji="1" lang="zh-CN" altLang="en-US" smtClean="0"/>
              <a:t>2024/1/16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82A9C6-D1FA-8AAA-999C-6FBB169BC1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16DA0E-D9E5-A22D-D2A4-EAE7DA8C4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CA20D-5F18-1445-9397-C76C189413C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04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1BD784-F920-DF1B-7B44-65F79AE91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JVET-AG0174: EE1-1.1: Report on training with HOP architecture change for EE1-0 (variant 1)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85">
            <a:extLst>
              <a:ext uri="{FF2B5EF4-FFF2-40B4-BE49-F238E27FC236}">
                <a16:creationId xmlns:a16="http://schemas.microsoft.com/office/drawing/2014/main" id="{1754C3D8-5DA5-E69E-B999-CBF97ECC5B95}"/>
              </a:ext>
            </a:extLst>
          </p:cNvPr>
          <p:cNvSpPr txBox="1"/>
          <p:nvPr/>
        </p:nvSpPr>
        <p:spPr>
          <a:xfrm>
            <a:off x="495299" y="3942215"/>
            <a:ext cx="10334625" cy="118186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Data provided by: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Y. Li, C. Lin, J. Li, K. Zhang, L. Zhang (Bytedance)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2"/>
                </a:solidFill>
              </a:rPr>
              <a:t>D. </a:t>
            </a:r>
            <a:r>
              <a:rPr lang="en-US" altLang="zh-CN" sz="2000" dirty="0" err="1">
                <a:solidFill>
                  <a:schemeClr val="tx2"/>
                </a:solidFill>
              </a:rPr>
              <a:t>Rusanovskyy</a:t>
            </a:r>
            <a:r>
              <a:rPr lang="en-US" altLang="zh-CN" sz="2000" dirty="0">
                <a:solidFill>
                  <a:schemeClr val="tx2"/>
                </a:solidFill>
              </a:rPr>
              <a:t>, Y. Li, M. </a:t>
            </a:r>
            <a:r>
              <a:rPr lang="en-US" altLang="zh-CN" sz="2000" dirty="0" err="1">
                <a:solidFill>
                  <a:schemeClr val="tx2"/>
                </a:solidFill>
              </a:rPr>
              <a:t>Karczewicz</a:t>
            </a:r>
            <a:r>
              <a:rPr lang="en-US" altLang="zh-CN" sz="2000" dirty="0">
                <a:solidFill>
                  <a:schemeClr val="tx2"/>
                </a:solidFill>
              </a:rPr>
              <a:t> (Qualcomm)</a:t>
            </a:r>
            <a:endParaRPr lang="en-US" sz="2000" dirty="0">
              <a:solidFill>
                <a:schemeClr val="tx2"/>
              </a:solidFill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R. Chang, L. Wang, X. Xu, S. Liu (Tencent)</a:t>
            </a:r>
          </a:p>
        </p:txBody>
      </p:sp>
    </p:spTree>
    <p:extLst>
      <p:ext uri="{BB962C8B-B14F-4D97-AF65-F5344CB8AC3E}">
        <p14:creationId xmlns:p14="http://schemas.microsoft.com/office/powerpoint/2010/main" val="3426960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Inference (integer)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D61A7CD-FBBC-440C-3DF9-666969C0F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309244"/>
              </p:ext>
            </p:extLst>
          </p:nvPr>
        </p:nvGraphicFramePr>
        <p:xfrm>
          <a:off x="1861934" y="2620755"/>
          <a:ext cx="3657600" cy="2152650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581904400"/>
                    </a:ext>
                  </a:extLst>
                </a:gridCol>
                <a:gridCol w="709295">
                  <a:extLst>
                    <a:ext uri="{9D8B030D-6E8A-4147-A177-3AD203B41FA5}">
                      <a16:colId xmlns:a16="http://schemas.microsoft.com/office/drawing/2014/main" val="2756473121"/>
                    </a:ext>
                  </a:extLst>
                </a:gridCol>
                <a:gridCol w="719455">
                  <a:extLst>
                    <a:ext uri="{9D8B030D-6E8A-4147-A177-3AD203B41FA5}">
                      <a16:colId xmlns:a16="http://schemas.microsoft.com/office/drawing/2014/main" val="592215954"/>
                    </a:ext>
                  </a:extLst>
                </a:gridCol>
                <a:gridCol w="709295">
                  <a:extLst>
                    <a:ext uri="{9D8B030D-6E8A-4147-A177-3AD203B41FA5}">
                      <a16:colId xmlns:a16="http://schemas.microsoft.com/office/drawing/2014/main" val="2170149682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880235203"/>
                    </a:ext>
                  </a:extLst>
                </a:gridCol>
                <a:gridCol w="459740">
                  <a:extLst>
                    <a:ext uri="{9D8B030D-6E8A-4147-A177-3AD203B41FA5}">
                      <a16:colId xmlns:a16="http://schemas.microsoft.com/office/drawing/2014/main" val="385227229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58209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 vs NNVC7.1 HOP Anchor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66087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4874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0554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3671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744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758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6642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0786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09136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424202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492643A-8633-8A51-A7A0-BCEB742EB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83682"/>
              </p:ext>
            </p:extLst>
          </p:nvPr>
        </p:nvGraphicFramePr>
        <p:xfrm>
          <a:off x="5519534" y="2620755"/>
          <a:ext cx="3048000" cy="2152650"/>
        </p:xfrm>
        <a:graphic>
          <a:graphicData uri="http://schemas.openxmlformats.org/drawingml/2006/table">
            <a:tbl>
              <a:tblPr firstRow="1" firstCol="1" bandRow="1"/>
              <a:tblGrid>
                <a:gridCol w="702310">
                  <a:extLst>
                    <a:ext uri="{9D8B030D-6E8A-4147-A177-3AD203B41FA5}">
                      <a16:colId xmlns:a16="http://schemas.microsoft.com/office/drawing/2014/main" val="1877560266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2109547252"/>
                    </a:ext>
                  </a:extLst>
                </a:gridCol>
                <a:gridCol w="702310">
                  <a:extLst>
                    <a:ext uri="{9D8B030D-6E8A-4147-A177-3AD203B41FA5}">
                      <a16:colId xmlns:a16="http://schemas.microsoft.com/office/drawing/2014/main" val="1847024136"/>
                    </a:ext>
                  </a:extLst>
                </a:gridCol>
                <a:gridCol w="445770">
                  <a:extLst>
                    <a:ext uri="{9D8B030D-6E8A-4147-A177-3AD203B41FA5}">
                      <a16:colId xmlns:a16="http://schemas.microsoft.com/office/drawing/2014/main" val="663116297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4272122111"/>
                    </a:ext>
                  </a:extLst>
                </a:gridCol>
              </a:tblGrid>
              <a:tr h="2000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077287"/>
                  </a:ext>
                </a:extLst>
              </a:tr>
              <a:tr h="2000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 vs NNVC7.1 HOP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1190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5778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015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776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515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5366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4375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6769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0078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60943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FC5CAFE-96E2-C2F7-C09D-6DA456816A93}"/>
              </a:ext>
            </a:extLst>
          </p:cNvPr>
          <p:cNvSpPr txBox="1"/>
          <p:nvPr/>
        </p:nvSpPr>
        <p:spPr>
          <a:xfrm>
            <a:off x="5136046" y="5756776"/>
            <a:ext cx="2437572" cy="1102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Proposed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kMAC</a:t>
            </a: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/pixel: 466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#parameters: 1.42M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3C58F0-43EC-93F6-D445-DFC116F73E72}"/>
              </a:ext>
            </a:extLst>
          </p:cNvPr>
          <p:cNvSpPr txBox="1"/>
          <p:nvPr/>
        </p:nvSpPr>
        <p:spPr>
          <a:xfrm>
            <a:off x="1861934" y="5756776"/>
            <a:ext cx="2437572" cy="1102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HOP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kMAC</a:t>
            </a: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/pixel: 477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#parameters: 1.45M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348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Conclusion</a:t>
            </a:r>
          </a:p>
        </p:txBody>
      </p:sp>
      <p:sp>
        <p:nvSpPr>
          <p:cNvPr id="5" name="TextBox 85">
            <a:extLst>
              <a:ext uri="{FF2B5EF4-FFF2-40B4-BE49-F238E27FC236}">
                <a16:creationId xmlns:a16="http://schemas.microsoft.com/office/drawing/2014/main" id="{EF261CFC-783B-91F2-82F5-7EE7A0456C77}"/>
              </a:ext>
            </a:extLst>
          </p:cNvPr>
          <p:cNvSpPr txBox="1"/>
          <p:nvPr/>
        </p:nvSpPr>
        <p:spPr>
          <a:xfrm>
            <a:off x="1019175" y="1456884"/>
            <a:ext cx="10334625" cy="531837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EE1-1.1 filter architecture was jointly trained: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Combination of key elements identified in JVET-AF meeting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Complexity: 466 </a:t>
            </a:r>
            <a:r>
              <a:rPr lang="en-US" sz="2000" dirty="0" err="1"/>
              <a:t>kmac</a:t>
            </a:r>
            <a:r>
              <a:rPr lang="en-US" sz="2000" dirty="0"/>
              <a:t>/pixel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Model size:  1 model, 1.42M parameters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Independent training: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Bytedance, Qualcomm, Tencent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Improved inference results:</a:t>
            </a:r>
            <a:endParaRPr lang="en-CA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Float model: vs. NNVC7.1 HOP, NN-Intra ON: RA </a:t>
            </a:r>
            <a:r>
              <a:rPr lang="en-CA" sz="2000" dirty="0"/>
              <a:t>{-0.5%, -2.1%, -1.2% } and AI {-0.3%, 0.4%, 0.4%}</a:t>
            </a: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Integer model: vs. NNVC7.1 HOP, NN-Intra ON: RA </a:t>
            </a:r>
            <a:r>
              <a:rPr lang="en-CA" sz="2000" dirty="0"/>
              <a:t>{-0.2%, -1.7%, -0.3% } and AI {-0.2%, -0.3%, 0.0%}</a:t>
            </a:r>
            <a:endParaRPr lang="en-US" sz="2000" dirty="0"/>
          </a:p>
          <a:p>
            <a:pPr lvl="1">
              <a:lnSpc>
                <a:spcPct val="96000"/>
              </a:lnSpc>
            </a:pPr>
            <a:endParaRPr lang="en-CA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Proposed: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Adopt EE1-1.1 filter to NNVC as new HOP anchor</a:t>
            </a:r>
            <a:endParaRPr lang="en-CA" sz="2000" dirty="0"/>
          </a:p>
          <a:p>
            <a:pPr>
              <a:lnSpc>
                <a:spcPct val="96000"/>
              </a:lnSpc>
            </a:pPr>
            <a:endParaRPr lang="en-CA" sz="2000" dirty="0"/>
          </a:p>
          <a:p>
            <a:pPr lvl="1">
              <a:lnSpc>
                <a:spcPct val="96000"/>
              </a:lnSpc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783706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key aspects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8F2E45-1414-34DE-AF2C-8B0E06FC2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" altLang="zh-C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Joint training of 4 selected EE1 complexity reduction tests from JVET-AF meeting:</a:t>
            </a:r>
          </a:p>
          <a:p>
            <a:pPr lvl="1"/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Alternation of backbone blocks types and channel reduction (C31=48) as specified JVET-AF0102</a:t>
            </a:r>
          </a:p>
          <a:p>
            <a:pPr lvl="1"/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Application of 1x1 convolution for IPB and BS input, as specified in JVET-AF0103.</a:t>
            </a:r>
          </a:p>
          <a:p>
            <a:pPr lvl="1"/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Application of group convolution in backbone blocks, as specified in JVET-AF0182</a:t>
            </a:r>
          </a:p>
          <a:p>
            <a:r>
              <a:rPr kumimoji="1" lang="en" altLang="zh-C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Target complexity &lt;477kMAC/pixel (by changes to the number of BBBs)</a:t>
            </a:r>
          </a:p>
          <a:p>
            <a:r>
              <a:rPr kumimoji="1" lang="en-US" altLang="zh-C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Adopt training and inference settings of EE1-0:</a:t>
            </a:r>
          </a:p>
          <a:p>
            <a:pPr lvl="1"/>
            <a:r>
              <a:rPr kumimoji="1"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Batch size 32, learning rate 0.0002, luma/chroma training weight: 12:1:1.</a:t>
            </a:r>
          </a:p>
          <a:p>
            <a:pPr lvl="1"/>
            <a:r>
              <a:rPr kumimoji="1"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Inference testing with </a:t>
            </a:r>
            <a:r>
              <a:rPr kumimoji="1" lang="en-US" altLang="zh-CN" sz="1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chromaQP</a:t>
            </a:r>
            <a:r>
              <a:rPr kumimoji="1"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offset 1.</a:t>
            </a:r>
            <a:endParaRPr kumimoji="1" lang="zh-CN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24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Alternation of BBBs and channel reduction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3" descr="图形用户界面, 应用程序&#10;&#10;描述已自动生成">
            <a:extLst>
              <a:ext uri="{FF2B5EF4-FFF2-40B4-BE49-F238E27FC236}">
                <a16:creationId xmlns:a16="http://schemas.microsoft.com/office/drawing/2014/main" id="{0A62A5CC-856B-FF88-CFA8-2DE8AB9FF0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430" y="1952938"/>
            <a:ext cx="6715971" cy="4040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7964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Application of 1x1 convolution for IPB and BS input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1" descr="A diagram of a program&#10;&#10;Description automatically generated">
            <a:extLst>
              <a:ext uri="{FF2B5EF4-FFF2-40B4-BE49-F238E27FC236}">
                <a16:creationId xmlns:a16="http://schemas.microsoft.com/office/drawing/2014/main" id="{6708F491-2B7E-FF3F-FB9A-81DEBD66A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223" y="2298133"/>
            <a:ext cx="1705168" cy="344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10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Application of group convolution in BBBs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D7B561-6387-CF99-C448-A815AC74B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971" y="2147460"/>
            <a:ext cx="6162674" cy="340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91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Proposed architecture (combination of key aspects)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C388E7-ED4E-4AD1-1E35-2A748C538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060" y="2012825"/>
            <a:ext cx="7663166" cy="414153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05E7BB4-1AFF-F1C6-C07A-188B5C558DEF}"/>
              </a:ext>
            </a:extLst>
          </p:cNvPr>
          <p:cNvSpPr txBox="1"/>
          <p:nvPr/>
        </p:nvSpPr>
        <p:spPr>
          <a:xfrm>
            <a:off x="703193" y="6022812"/>
            <a:ext cx="2437572" cy="736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kMAC</a:t>
            </a: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/pixel: 466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rPr>
              <a:t>#parameters: 1.42M</a:t>
            </a:r>
            <a:endParaRPr lang="zh-CN" altLang="zh-CN" sz="1800" dirty="0">
              <a:effectLst/>
              <a:latin typeface="Calibri Light" panose="020F0302020204030204" pitchFamily="34" charset="0"/>
              <a:ea typeface="宋体" panose="02010600030101010101" pitchFamily="2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781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Training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9A8EF197-44DA-7859-8131-088D6A518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Adopt HOP stage 3 training and follow training procedure of HOP.2 (as in EE1-1.0, JVET-AG0042) 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Loss function: 12:1:1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Learning rate: 0.0002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Batch size: 32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Dataset: HOP stage 3 training dataset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Training conducted independently in Bytedance, Qualcomm, and Tencent</a:t>
            </a:r>
            <a:endParaRPr kumimoji="1" lang="zh-CN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33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Inference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9A8EF197-44DA-7859-8131-088D6A518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Trained models were tested with NNVC-7.1 according to the EE1 CTC for HOP category.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Both floating-point and int16 configuration are tested against the NNVC7.1 HOP anchor. </a:t>
            </a:r>
          </a:p>
          <a:p>
            <a:pPr lvl="1"/>
            <a:r>
              <a:rPr kumimoji="1" lang="en" altLang="zh-CN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nnIntra tool is enabled for both, the test and the anchor. 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Quantization of the model is conducted using uniform scalar 2^11.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Candidate test models from participants have been shared for cross-check through EE1-1.1 repository.</a:t>
            </a:r>
          </a:p>
          <a:p>
            <a:r>
              <a:rPr kumimoji="1" lang="en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Best performing model has been selected and its results are reported.</a:t>
            </a:r>
          </a:p>
          <a:p>
            <a:pPr marL="0" indent="0">
              <a:buNone/>
            </a:pPr>
            <a:endParaRPr kumimoji="1" lang="en" altLang="zh-CN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8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28336-BFF8-EC03-90B1-CAC788E8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Inference (float)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D61A7CD-FBBC-440C-3DF9-666969C0F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56067"/>
              </p:ext>
            </p:extLst>
          </p:nvPr>
        </p:nvGraphicFramePr>
        <p:xfrm>
          <a:off x="1861934" y="2620755"/>
          <a:ext cx="3657600" cy="2152650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581904400"/>
                    </a:ext>
                  </a:extLst>
                </a:gridCol>
                <a:gridCol w="709295">
                  <a:extLst>
                    <a:ext uri="{9D8B030D-6E8A-4147-A177-3AD203B41FA5}">
                      <a16:colId xmlns:a16="http://schemas.microsoft.com/office/drawing/2014/main" val="2756473121"/>
                    </a:ext>
                  </a:extLst>
                </a:gridCol>
                <a:gridCol w="719455">
                  <a:extLst>
                    <a:ext uri="{9D8B030D-6E8A-4147-A177-3AD203B41FA5}">
                      <a16:colId xmlns:a16="http://schemas.microsoft.com/office/drawing/2014/main" val="592215954"/>
                    </a:ext>
                  </a:extLst>
                </a:gridCol>
                <a:gridCol w="709295">
                  <a:extLst>
                    <a:ext uri="{9D8B030D-6E8A-4147-A177-3AD203B41FA5}">
                      <a16:colId xmlns:a16="http://schemas.microsoft.com/office/drawing/2014/main" val="2170149682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880235203"/>
                    </a:ext>
                  </a:extLst>
                </a:gridCol>
                <a:gridCol w="459740">
                  <a:extLst>
                    <a:ext uri="{9D8B030D-6E8A-4147-A177-3AD203B41FA5}">
                      <a16:colId xmlns:a16="http://schemas.microsoft.com/office/drawing/2014/main" val="385227229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58209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 vs NNVC7.1 HOP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66087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4874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0554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3671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744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758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6642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0786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09136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424202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492643A-8633-8A51-A7A0-BCEB742EB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392913"/>
              </p:ext>
            </p:extLst>
          </p:nvPr>
        </p:nvGraphicFramePr>
        <p:xfrm>
          <a:off x="5519534" y="2620755"/>
          <a:ext cx="3048000" cy="2152650"/>
        </p:xfrm>
        <a:graphic>
          <a:graphicData uri="http://schemas.openxmlformats.org/drawingml/2006/table">
            <a:tbl>
              <a:tblPr firstRow="1" firstCol="1" bandRow="1"/>
              <a:tblGrid>
                <a:gridCol w="702310">
                  <a:extLst>
                    <a:ext uri="{9D8B030D-6E8A-4147-A177-3AD203B41FA5}">
                      <a16:colId xmlns:a16="http://schemas.microsoft.com/office/drawing/2014/main" val="1877560266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2109547252"/>
                    </a:ext>
                  </a:extLst>
                </a:gridCol>
                <a:gridCol w="702310">
                  <a:extLst>
                    <a:ext uri="{9D8B030D-6E8A-4147-A177-3AD203B41FA5}">
                      <a16:colId xmlns:a16="http://schemas.microsoft.com/office/drawing/2014/main" val="1847024136"/>
                    </a:ext>
                  </a:extLst>
                </a:gridCol>
                <a:gridCol w="445770">
                  <a:extLst>
                    <a:ext uri="{9D8B030D-6E8A-4147-A177-3AD203B41FA5}">
                      <a16:colId xmlns:a16="http://schemas.microsoft.com/office/drawing/2014/main" val="663116297"/>
                    </a:ext>
                  </a:extLst>
                </a:gridCol>
                <a:gridCol w="485140">
                  <a:extLst>
                    <a:ext uri="{9D8B030D-6E8A-4147-A177-3AD203B41FA5}">
                      <a16:colId xmlns:a16="http://schemas.microsoft.com/office/drawing/2014/main" val="4272122111"/>
                    </a:ext>
                  </a:extLst>
                </a:gridCol>
              </a:tblGrid>
              <a:tr h="2000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077287"/>
                  </a:ext>
                </a:extLst>
              </a:tr>
              <a:tr h="2000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 vs NNVC7.1 HOP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1190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5778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015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3.24%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776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515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5366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4375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6769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0078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60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171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952</Words>
  <Application>Microsoft Office PowerPoint</Application>
  <PresentationFormat>Widescreen</PresentationFormat>
  <Paragraphs>258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JVET-AG0174: EE1-1.1: Report on training with HOP architecture change for EE1-0 (variant 1)</vt:lpstr>
      <vt:lpstr>key aspects</vt:lpstr>
      <vt:lpstr>Alternation of BBBs and channel reduction</vt:lpstr>
      <vt:lpstr>Application of 1x1 convolution for IPB and BS input</vt:lpstr>
      <vt:lpstr>Application of group convolution in BBBs</vt:lpstr>
      <vt:lpstr>Proposed architecture (combination of key aspects)</vt:lpstr>
      <vt:lpstr>Training</vt:lpstr>
      <vt:lpstr>Inference</vt:lpstr>
      <vt:lpstr>Inference (float)</vt:lpstr>
      <vt:lpstr>Inference (integer)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JVET-AG0174:</dc:title>
  <dc:creator>Yue Li</dc:creator>
  <cp:lastModifiedBy>Dmytro Rusanovskyy</cp:lastModifiedBy>
  <cp:revision>6</cp:revision>
  <dcterms:created xsi:type="dcterms:W3CDTF">2024-01-16T18:53:43Z</dcterms:created>
  <dcterms:modified xsi:type="dcterms:W3CDTF">2024-01-17T05:18:14Z</dcterms:modified>
</cp:coreProperties>
</file>