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71" r:id="rId4"/>
    <p:sldId id="273" r:id="rId5"/>
    <p:sldId id="270" r:id="rId6"/>
    <p:sldId id="272" r:id="rId7"/>
    <p:sldId id="269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20" autoAdjust="0"/>
    <p:restoredTop sz="94618"/>
  </p:normalViewPr>
  <p:slideViewPr>
    <p:cSldViewPr snapToGrid="0" snapToObjects="1">
      <p:cViewPr varScale="1">
        <p:scale>
          <a:sx n="68" d="100"/>
          <a:sy n="68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{4, 8, 12, 16}-pel or {64, 128, 192, 256}-pel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52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{4, 8, 12, 16}-pel or {64, 128, 192, 256}-pel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339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82" y="773756"/>
            <a:ext cx="2091746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568812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84B1B2-72C7-4C6A-8F98-A91D98EE02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0320000" cy="1619250"/>
          </a:xfrm>
        </p:spPr>
        <p:txBody>
          <a:bodyPr>
            <a:noAutofit/>
          </a:bodyPr>
          <a:lstStyle>
            <a:lvl1pPr algn="l"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1pPr>
            <a:lvl2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2pPr>
            <a:lvl3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3pPr>
            <a:lvl4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4pPr>
            <a:lvl5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6017B5-1117-438A-8922-4EE871C777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710900" cy="9963150"/>
          </a:xfrm>
        </p:spPr>
        <p:txBody>
          <a:bodyPr>
            <a:noAutofit/>
          </a:bodyPr>
          <a:lstStyle>
            <a:lvl1pPr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1pPr>
            <a:lvl2pPr marL="9144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2pPr>
            <a:lvl3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3pPr>
            <a:lvl4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4pPr>
            <a:lvl5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583" y="917878"/>
            <a:ext cx="2412247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1083131" y="4801591"/>
            <a:ext cx="19728538" cy="1861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48" tIns="60948" rIns="60948" bIns="60948">
            <a:normAutofit fontScale="70000" lnSpcReduction="20000"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dirty="0"/>
              <a:t>JVET-AG0138 </a:t>
            </a:r>
            <a:br>
              <a:rPr lang="en-US" dirty="0"/>
            </a:br>
            <a:r>
              <a:rPr lang="en-US" dirty="0"/>
              <a:t>Non-EE2: Chroma intra prediction mode reordering</a:t>
            </a:r>
            <a:endParaRPr dirty="0"/>
          </a:p>
        </p:txBody>
      </p:sp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810" y="1083775"/>
            <a:ext cx="670740" cy="82039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10161436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 Li, </a:t>
            </a:r>
            <a:r>
              <a:rPr kumimoji="0" lang="en-US" altLang="zh-CN" sz="40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121E7F37-D454-40D2-B83A-1BDED4726A98}"/>
              </a:ext>
            </a:extLst>
          </p:cNvPr>
          <p:cNvSpPr txBox="1">
            <a:spLocks/>
          </p:cNvSpPr>
          <p:nvPr/>
        </p:nvSpPr>
        <p:spPr>
          <a:xfrm>
            <a:off x="549088" y="2175247"/>
            <a:ext cx="23285824" cy="111637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endParaRPr lang="en-US" altLang="zh-C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84583E-712E-45EC-A279-F295287F02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A41AC2-72F2-4DF4-A1CE-654EF2AA016A}"/>
              </a:ext>
            </a:extLst>
          </p:cNvPr>
          <p:cNvSpPr txBox="1"/>
          <p:nvPr/>
        </p:nvSpPr>
        <p:spPr>
          <a:xfrm>
            <a:off x="520700" y="2878034"/>
            <a:ext cx="23863300" cy="2287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4400" b="0" dirty="0">
                <a:latin typeface="Calibri" panose="020F0502020204030204" pitchFamily="34" charset="0"/>
                <a:cs typeface="Calibri" panose="020F0502020204030204" pitchFamily="34" charset="0"/>
              </a:rPr>
              <a:t>There are 7 non-CCP chroma intra prediction modes in ECM: chroma DBV mode, DM mode, chroma DIMD mode, and four default modes (i.e. planar mode, vertical mode, horizontal mode and DC mode)</a:t>
            </a:r>
          </a:p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4400" b="0" dirty="0">
                <a:latin typeface="Calibri" panose="020F0502020204030204" pitchFamily="34" charset="0"/>
                <a:cs typeface="Calibri" panose="020F0502020204030204" pitchFamily="34" charset="0"/>
              </a:rPr>
              <a:t>A fixed order is used to parse the non-CCP modes:</a:t>
            </a:r>
            <a:endParaRPr lang="zh-CN" altLang="en-US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CC86605-10EA-4AFC-91F4-1FC8194F6CD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5761993"/>
            <a:ext cx="13335000" cy="7081129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39BE6-42B3-4684-AE84-9B253B9DC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0E144AF-FF9B-4BA1-B86D-13BEB95CD5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4795157"/>
          </a:xfrm>
        </p:spPr>
        <p:txBody>
          <a:bodyPr/>
          <a:lstStyle/>
          <a:p>
            <a:pPr algn="l">
              <a:spcBef>
                <a:spcPts val="1200"/>
              </a:spcBef>
            </a:pPr>
            <a:r>
              <a:rPr lang="en-US" altLang="zh-CN" sz="4400" b="0" dirty="0">
                <a:latin typeface="Calibri" panose="020F0502020204030204" pitchFamily="34" charset="0"/>
                <a:cs typeface="Calibri" panose="020F0502020204030204" pitchFamily="34" charset="0"/>
              </a:rPr>
              <a:t>It is proposed to reorder the non-CCP chroma intra prediction modes</a:t>
            </a:r>
            <a:r>
              <a:rPr lang="zh-CN" alt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a non-CCP chroma intra prediction mode list is constructed in the following order</a:t>
            </a:r>
            <a:r>
              <a:rPr lang="zh-CN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he 7 non-CCP modes in the current ECM</a:t>
            </a: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he collocated luma modes</a:t>
            </a: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the adjacent chroma modes </a:t>
            </a: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he collocated luma BVs</a:t>
            </a: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the list is reordered based on the SAD cost of the collocated luma block</a:t>
            </a:r>
          </a:p>
          <a:p>
            <a:pPr marL="685800" indent="-6858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the first N modes in the list can be allowed for the current chroma block (N = 6 or 7 based on the allowance of the chroma DBV mode)</a:t>
            </a: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5400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0EDE2195-35D5-44C3-8FDA-8C3D7F7ED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3738" y="8075876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C110E4C2-1BA4-4411-AFDB-6CB95606C1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801079"/>
              </p:ext>
            </p:extLst>
          </p:nvPr>
        </p:nvGraphicFramePr>
        <p:xfrm>
          <a:off x="12409714" y="4702231"/>
          <a:ext cx="8072846" cy="5019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Visio" r:id="rId4" imgW="5303540" imgH="3299351" progId="Visio.Drawing.15">
                  <p:embed/>
                </p:oleObj>
              </mc:Choice>
              <mc:Fallback>
                <p:oleObj name="Visio" r:id="rId4" imgW="5303540" imgH="3299351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9714" y="4702231"/>
                        <a:ext cx="8072846" cy="5019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94701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39BE6-42B3-4684-AE84-9B253B9DC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0E144AF-FF9B-4BA1-B86D-13BEB95CD5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4795157"/>
          </a:xfrm>
        </p:spPr>
        <p:txBody>
          <a:bodyPr/>
          <a:lstStyle/>
          <a:p>
            <a:pPr algn="l">
              <a:spcBef>
                <a:spcPts val="1200"/>
              </a:spcBef>
            </a:pPr>
            <a:r>
              <a:rPr lang="en-US" altLang="zh-CN" sz="4400" b="0" dirty="0">
                <a:latin typeface="Calibri" panose="020F0502020204030204" pitchFamily="34" charset="0"/>
                <a:cs typeface="Calibri" panose="020F0502020204030204" pitchFamily="34" charset="0"/>
              </a:rPr>
              <a:t>It is proposed to reorder the non-CCP chroma intra prediction modes</a:t>
            </a:r>
            <a:r>
              <a:rPr lang="zh-CN" alt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the syntax elements to parse the non-CCP chroma intra prediction modes are kept unchanged: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600200" lvl="1" indent="-685800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5400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0EDE2195-35D5-44C3-8FDA-8C3D7F7ED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3738" y="8075876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A5686D7-B1C0-4A16-95BC-0AC8FAD45A9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90" y="5640124"/>
            <a:ext cx="10490563" cy="6216646"/>
          </a:xfrm>
          <a:prstGeom prst="rect">
            <a:avLst/>
          </a:prstGeom>
          <a:noFill/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BE2921-8152-4B5E-A8E0-C34D302C317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7255" y="5815722"/>
            <a:ext cx="10425974" cy="6041048"/>
          </a:xfrm>
          <a:prstGeom prst="rect">
            <a:avLst/>
          </a:prstGeom>
          <a:noFill/>
        </p:spPr>
      </p:pic>
      <p:sp>
        <p:nvSpPr>
          <p:cNvPr id="2" name="箭头: 右 1">
            <a:extLst>
              <a:ext uri="{FF2B5EF4-FFF2-40B4-BE49-F238E27FC236}">
                <a16:creationId xmlns:a16="http://schemas.microsoft.com/office/drawing/2014/main" id="{1D099304-EF45-41E5-B206-C92EFBF9C711}"/>
              </a:ext>
            </a:extLst>
          </p:cNvPr>
          <p:cNvSpPr/>
          <p:nvPr/>
        </p:nvSpPr>
        <p:spPr>
          <a:xfrm>
            <a:off x="10672353" y="8075876"/>
            <a:ext cx="2035992" cy="597852"/>
          </a:xfrm>
          <a:prstGeom prst="rightArrow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3675061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C45CA22-C0F2-4B41-BC01-D170126FE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462759"/>
              </p:ext>
            </p:extLst>
          </p:nvPr>
        </p:nvGraphicFramePr>
        <p:xfrm>
          <a:off x="5791199" y="2473792"/>
          <a:ext cx="12575822" cy="10327796"/>
        </p:xfrm>
        <a:graphic>
          <a:graphicData uri="http://schemas.openxmlformats.org/drawingml/2006/table">
            <a:tbl>
              <a:tblPr/>
              <a:tblGrid>
                <a:gridCol w="1886737">
                  <a:extLst>
                    <a:ext uri="{9D8B030D-6E8A-4147-A177-3AD203B41FA5}">
                      <a16:colId xmlns:a16="http://schemas.microsoft.com/office/drawing/2014/main" val="4168052166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2231083481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1737394482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920409224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1083180347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2643834427"/>
                    </a:ext>
                  </a:extLst>
                </a:gridCol>
                <a:gridCol w="1523902">
                  <a:extLst>
                    <a:ext uri="{9D8B030D-6E8A-4147-A177-3AD203B41FA5}">
                      <a16:colId xmlns:a16="http://schemas.microsoft.com/office/drawing/2014/main" val="400480047"/>
                    </a:ext>
                  </a:extLst>
                </a:gridCol>
                <a:gridCol w="1545673">
                  <a:extLst>
                    <a:ext uri="{9D8B030D-6E8A-4147-A177-3AD203B41FA5}">
                      <a16:colId xmlns:a16="http://schemas.microsoft.com/office/drawing/2014/main" val="2097319097"/>
                    </a:ext>
                  </a:extLst>
                </a:gridCol>
              </a:tblGrid>
              <a:tr h="389988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419964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ECM-11.0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181634"/>
                  </a:ext>
                </a:extLst>
              </a:tr>
              <a:tr h="679036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168211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99707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82965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101.4%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839930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62427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8441337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432831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798502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97.8%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80850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102.8%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363586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1909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823069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ECM-11.0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772631"/>
                  </a:ext>
                </a:extLst>
              </a:tr>
              <a:tr h="679036"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419706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132834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217820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98.9%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445342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99.0%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193643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758113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382397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99.2%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278304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63075"/>
                  </a:ext>
                </a:extLst>
              </a:tr>
              <a:tr h="389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2821" marR="2821" marT="28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2821" marR="2821" marT="28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2821" marR="2821" marT="282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86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42812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FFA3D7D-8B89-49D5-B336-07BE6784EB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9963150"/>
          </a:xfrm>
        </p:spPr>
        <p:txBody>
          <a:bodyPr/>
          <a:lstStyle/>
          <a:p>
            <a:pPr marL="857250" indent="-85725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non-CCP chroma intra prediction modes reordering was proposed</a:t>
            </a: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-0.05% luma gain for camera-captured contents</a:t>
            </a: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-0.18% </a:t>
            </a:r>
            <a:r>
              <a:rPr lang="en-US" altLang="zh-CN" sz="4400" b="0" dirty="0">
                <a:latin typeface="Calibri" panose="020F0502020204030204" pitchFamily="34" charset="0"/>
                <a:cs typeface="Calibri" panose="020F0502020204030204" pitchFamily="34" charset="0"/>
              </a:rPr>
              <a:t>luma gain for class F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-0.22% luma gain for class TGM</a:t>
            </a: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It is recommend to further study this proposal in EE2</a:t>
            </a: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Thanks to </a:t>
            </a:r>
            <a:r>
              <a:rPr lang="en-US" sz="4400" b="0" dirty="0" err="1">
                <a:latin typeface="Calibri" panose="020F0502020204030204" pitchFamily="34" charset="0"/>
                <a:cs typeface="Calibri" panose="020F0502020204030204" pitchFamily="34" charset="0"/>
              </a:rPr>
              <a:t>Bytedance</a:t>
            </a:r>
            <a:r>
              <a:rPr lang="en-US" sz="4400" b="0" dirty="0">
                <a:latin typeface="Calibri" panose="020F0502020204030204" pitchFamily="34" charset="0"/>
                <a:cs typeface="Calibri" panose="020F0502020204030204" pitchFamily="34" charset="0"/>
              </a:rPr>
              <a:t> for cross-checking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4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209125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7634844" y="5575597"/>
            <a:ext cx="8588132" cy="2564805"/>
            <a:chOff x="21265" y="292988"/>
            <a:chExt cx="8588131" cy="2564804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8"/>
              <a:ext cx="7282442" cy="25648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</a:t>
              </a:r>
              <a:r>
                <a:rPr dirty="0">
                  <a:solidFill>
                    <a:schemeClr val="tx1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650</Words>
  <Application>Microsoft Office PowerPoint</Application>
  <PresentationFormat>自定义</PresentationFormat>
  <Paragraphs>214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Alibaba PuHuiTi R</vt:lpstr>
      <vt:lpstr>Alibaba-PuHuiTi-M</vt:lpstr>
      <vt:lpstr>Alibaba-PuHuiTi-R</vt:lpstr>
      <vt:lpstr>Helvetica Neue</vt:lpstr>
      <vt:lpstr>Helvetica Neue Light</vt:lpstr>
      <vt:lpstr>Helvetica Neue Medium</vt:lpstr>
      <vt:lpstr>DengXian</vt:lpstr>
      <vt:lpstr>Arial</vt:lpstr>
      <vt:lpstr>Calibri</vt:lpstr>
      <vt:lpstr>Wingdings</vt:lpstr>
      <vt:lpstr>White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xinwei</cp:lastModifiedBy>
  <cp:revision>45</cp:revision>
  <dcterms:modified xsi:type="dcterms:W3CDTF">2024-01-18T21:18:39Z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BBAAD9C20180234D78A0072836F0B99042B9B20B1A023BA0AAD98430B1382B056B46B738D1636B0C22092308C84662EB99F921AA31D02B511BBFC2F17AAE2DD524FCC1ADE02C8657A4982AF760424ABFE727E5B875AD4FD64887119CFF410CE8DCD624979E3</vt:lpwstr>
  </property>
</Properties>
</file>