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4"/>
  </p:notesMasterIdLst>
  <p:sldIdLst>
    <p:sldId id="256" r:id="rId2"/>
    <p:sldId id="285" r:id="rId3"/>
    <p:sldId id="287" r:id="rId4"/>
    <p:sldId id="275" r:id="rId5"/>
    <p:sldId id="286" r:id="rId6"/>
    <p:sldId id="278" r:id="rId7"/>
    <p:sldId id="283" r:id="rId8"/>
    <p:sldId id="268" r:id="rId9"/>
    <p:sldId id="289" r:id="rId10"/>
    <p:sldId id="290" r:id="rId11"/>
    <p:sldId id="260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42"/>
    <a:srgbClr val="FFFFFF"/>
    <a:srgbClr val="386E99"/>
    <a:srgbClr val="CC66FF"/>
    <a:srgbClr val="C4D9E2"/>
    <a:srgbClr val="B4B1F9"/>
    <a:srgbClr val="F9E6FE"/>
    <a:srgbClr val="91D3E3"/>
    <a:srgbClr val="D3ADF9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00" autoAdjust="0"/>
    <p:restoredTop sz="96353" autoAdjust="0"/>
  </p:normalViewPr>
  <p:slideViewPr>
    <p:cSldViewPr snapToGrid="0" showGuides="1">
      <p:cViewPr>
        <p:scale>
          <a:sx n="150" d="100"/>
          <a:sy n="150" d="100"/>
        </p:scale>
        <p:origin x="720" y="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맑은 고딕" panose="020B0503020000020004" pitchFamily="50" charset="-127"/>
              </a:defRPr>
            </a:lvl1pPr>
          </a:lstStyle>
          <a:p>
            <a:fld id="{39B973FC-19EA-4433-B5E2-EA14B6D9BB4C}" type="datetimeFigureOut">
              <a:rPr lang="en-US" smtClean="0"/>
              <a:pPr/>
              <a:t>1/18/2024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맑은 고딕" panose="020B0503020000020004" pitchFamily="50" charset="-127"/>
              </a:defRPr>
            </a:lvl1pPr>
          </a:lstStyle>
          <a:p>
            <a:fld id="{FF1DFDD0-A050-422D-AC52-E52B75A89B1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46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168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807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00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434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3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621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058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024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907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962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7B81EC69-942F-2235-6706-0B0A2C78E9AA}"/>
              </a:ext>
            </a:extLst>
          </p:cNvPr>
          <p:cNvSpPr/>
          <p:nvPr userDrawn="1"/>
        </p:nvSpPr>
        <p:spPr>
          <a:xfrm>
            <a:off x="0" y="0"/>
            <a:ext cx="12192000" cy="4076700"/>
          </a:xfrm>
          <a:prstGeom prst="rect">
            <a:avLst/>
          </a:prstGeom>
          <a:solidFill>
            <a:srgbClr val="0016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4A62BC-CD6B-788D-35F8-72CF0A8F9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441354-C422-8B4A-5974-F54037D14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D9C95B-A5A1-ED35-759A-36BD715C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3B81D58-929D-756A-B3B5-62E09CAC8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1085850"/>
            <a:ext cx="8458200" cy="1417638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1A880A6-1ADC-9A0F-0F3C-DABF02315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800" y="2575718"/>
            <a:ext cx="8458200" cy="75247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CC99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  <a:endParaRPr 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D8D1477D-6EAC-F939-3FA3-E080B25CD7FB}"/>
              </a:ext>
            </a:extLst>
          </p:cNvPr>
          <p:cNvSpPr/>
          <p:nvPr userDrawn="1"/>
        </p:nvSpPr>
        <p:spPr>
          <a:xfrm>
            <a:off x="1524000" y="-2"/>
            <a:ext cx="209550" cy="3181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pic>
        <p:nvPicPr>
          <p:cNvPr id="8" name="그림 7" descr="로고이(가) 표시된 사진&#10;&#10;자동 생성된 설명">
            <a:extLst>
              <a:ext uri="{FF2B5EF4-FFF2-40B4-BE49-F238E27FC236}">
                <a16:creationId xmlns:a16="http://schemas.microsoft.com/office/drawing/2014/main" id="{CA22D7AE-4FCE-6A94-8905-AB390E07CE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197" y="6367986"/>
            <a:ext cx="2393405" cy="442673"/>
          </a:xfrm>
          <a:prstGeom prst="rect">
            <a:avLst/>
          </a:prstGeom>
        </p:spPr>
      </p:pic>
      <p:pic>
        <p:nvPicPr>
          <p:cNvPr id="13" name="그림 12" descr="로고이(가) 표시된 사진&#10;&#10;자동 생성된 설명">
            <a:extLst>
              <a:ext uri="{FF2B5EF4-FFF2-40B4-BE49-F238E27FC236}">
                <a16:creationId xmlns:a16="http://schemas.microsoft.com/office/drawing/2014/main" id="{DCBB83C8-C38C-3AF5-C791-A27DD43DDE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949" y="6367986"/>
            <a:ext cx="2462102" cy="353490"/>
          </a:xfrm>
          <a:prstGeom prst="rect">
            <a:avLst/>
          </a:prstGeom>
        </p:spPr>
      </p:pic>
      <p:pic>
        <p:nvPicPr>
          <p:cNvPr id="23" name="그림 22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F112268D-18C3-FE64-2EF2-CCDC8C69B2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825" y="6318085"/>
            <a:ext cx="2316646" cy="51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62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394F3-7556-4A0E-98B8-16F659652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15AD48-7228-48AE-D607-B1C6D804CA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74F0F07-D077-755C-AB2F-10AFFA2D2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2F2B1A-0331-1AE8-A409-85DB11000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DC4FD4F-0FBF-4595-9D13-687CE2D3D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D9DCF6-89F7-E872-9E8E-9B7DB4A52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737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E9ED2D-CD34-0236-77BC-D6B7C3014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D10049-E441-36B1-AF7E-EB14B224E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4141A54-CDB7-8961-0236-A274DFBFE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2C5286-F6C8-F43C-8176-3D24EE884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667CC3F-651A-2A52-AA0F-456759669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611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A07AE5E-443A-7C84-62E4-CC1D2B00B3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FBA67DC-BB5A-FF03-B7FE-EA01BA458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3E7CEA8-19B4-53E0-FC4D-0A80F2369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62B8E0-C2DE-9D39-74B8-D5D818F93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C6F4BE-7C6B-2D6B-D056-F6F48FA57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055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5FA5CF-79BB-B5E6-57C3-A3E9A653E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0833100" cy="514985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4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>
              <a:lnSpc>
                <a:spcPct val="120000"/>
              </a:lnSpc>
              <a:buFont typeface="Wingdings" panose="05000000000000000000" pitchFamily="2" charset="2"/>
              <a:buChar char="§"/>
              <a:defRPr sz="20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>
              <a:lnSpc>
                <a:spcPct val="120000"/>
              </a:lnSpc>
              <a:buFont typeface="Wingdings" panose="05000000000000000000" pitchFamily="2" charset="2"/>
              <a:buChar char="ü"/>
              <a:defRPr sz="18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>
              <a:lnSpc>
                <a:spcPct val="120000"/>
              </a:lnSpc>
              <a:defRPr sz="16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>
              <a:lnSpc>
                <a:spcPct val="120000"/>
              </a:lnSpc>
              <a:defRPr sz="16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6511CA-BB12-5340-5D58-A298BB598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42491-A8E3-7B63-60C2-80547ACF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0282D23-5740-55D2-9E4A-E109A38F427D}"/>
              </a:ext>
            </a:extLst>
          </p:cNvPr>
          <p:cNvSpPr/>
          <p:nvPr userDrawn="1"/>
        </p:nvSpPr>
        <p:spPr>
          <a:xfrm>
            <a:off x="0" y="0"/>
            <a:ext cx="12192000" cy="85424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3E1F56D-0494-C4EB-E51E-24B27862E6AC}"/>
              </a:ext>
            </a:extLst>
          </p:cNvPr>
          <p:cNvSpPr/>
          <p:nvPr userDrawn="1"/>
        </p:nvSpPr>
        <p:spPr>
          <a:xfrm>
            <a:off x="274038" y="-12032"/>
            <a:ext cx="222585" cy="69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22B5987-3BEF-523B-26C8-FA4DDB3CC3EC}"/>
              </a:ext>
            </a:extLst>
          </p:cNvPr>
          <p:cNvSpPr/>
          <p:nvPr userDrawn="1"/>
        </p:nvSpPr>
        <p:spPr>
          <a:xfrm flipV="1">
            <a:off x="0" y="6858000"/>
            <a:ext cx="1219200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0D4C1F1-0FC8-A81B-940A-F3A225651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093516-96B7-E377-C260-75669DBA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525957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4CABF1DE-2588-41AD-A1CE-A05966DDCF1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그림 13" descr="로고이(가) 표시된 사진&#10;&#10;자동 생성된 설명">
            <a:extLst>
              <a:ext uri="{FF2B5EF4-FFF2-40B4-BE49-F238E27FC236}">
                <a16:creationId xmlns:a16="http://schemas.microsoft.com/office/drawing/2014/main" id="{1D488507-9189-65C5-C4E8-AA221BE7EE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9" name="그림 8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078BE271-726A-030D-C46F-47D04F8089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A4B23F-0823-E322-B83D-47F218AB5B47}"/>
              </a:ext>
            </a:extLst>
          </p:cNvPr>
          <p:cNvSpPr txBox="1"/>
          <p:nvPr userDrawn="1"/>
        </p:nvSpPr>
        <p:spPr>
          <a:xfrm>
            <a:off x="10639340" y="469940"/>
            <a:ext cx="1438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dirty="0">
                <a:solidFill>
                  <a:schemeClr val="bg1"/>
                </a:solidFill>
              </a:rPr>
              <a:t>JVET-AG0113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607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5FA5CF-79BB-B5E6-57C3-A3E9A653E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737460"/>
            <a:ext cx="10833100" cy="4618889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lnSpc>
                <a:spcPct val="120000"/>
              </a:lnSpc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lnSpc>
                <a:spcPct val="120000"/>
              </a:lnSpc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6511CA-BB12-5340-5D58-A298BB598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42491-A8E3-7B63-60C2-80547ACF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0282D23-5740-55D2-9E4A-E109A38F427D}"/>
              </a:ext>
            </a:extLst>
          </p:cNvPr>
          <p:cNvSpPr/>
          <p:nvPr userDrawn="1"/>
        </p:nvSpPr>
        <p:spPr>
          <a:xfrm>
            <a:off x="0" y="0"/>
            <a:ext cx="12192000" cy="85424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3E1F56D-0494-C4EB-E51E-24B27862E6AC}"/>
              </a:ext>
            </a:extLst>
          </p:cNvPr>
          <p:cNvSpPr/>
          <p:nvPr userDrawn="1"/>
        </p:nvSpPr>
        <p:spPr>
          <a:xfrm>
            <a:off x="274038" y="-12032"/>
            <a:ext cx="222585" cy="69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0D4C1F1-0FC8-A81B-940A-F3A225651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093516-96B7-E377-C260-75669DBA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525957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4CABF1DE-2588-41AD-A1CE-A05966DDCF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04523F9C-3EB3-037A-C97A-976338C2DD3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7700" y="1082333"/>
            <a:ext cx="5157787" cy="427037"/>
          </a:xfrm>
          <a:solidFill>
            <a:srgbClr val="00164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89BECEF-8476-2472-9D11-881EAB28148B}"/>
              </a:ext>
            </a:extLst>
          </p:cNvPr>
          <p:cNvSpPr/>
          <p:nvPr userDrawn="1"/>
        </p:nvSpPr>
        <p:spPr>
          <a:xfrm flipV="1">
            <a:off x="0" y="6858000"/>
            <a:ext cx="1219200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pic>
        <p:nvPicPr>
          <p:cNvPr id="13" name="그림 12" descr="로고이(가) 표시된 사진&#10;&#10;자동 생성된 설명">
            <a:extLst>
              <a:ext uri="{FF2B5EF4-FFF2-40B4-BE49-F238E27FC236}">
                <a16:creationId xmlns:a16="http://schemas.microsoft.com/office/drawing/2014/main" id="{1E17C6F1-42BE-9559-2B52-FFD6A7B865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14" name="그림 13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327F745A-2BD8-4950-0118-6E6987649F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11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CB17BCB-A743-36DC-A215-EC0D51821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281447"/>
            <a:ext cx="5157787" cy="427037"/>
          </a:xfrm>
          <a:solidFill>
            <a:srgbClr val="00164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4FC9F20-9975-E93E-7B1B-7CFCD60BE4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700" y="1893344"/>
            <a:ext cx="5157787" cy="416789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lnSpc>
                <a:spcPct val="120000"/>
              </a:lnSpc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1A0E432-9FF6-9BEC-FBDF-46E8E4169F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1112" y="1281447"/>
            <a:ext cx="5183188" cy="427037"/>
          </a:xfrm>
          <a:solidFill>
            <a:srgbClr val="00164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0622980-A8A7-7415-6E60-0AC2B882B3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86515" y="1893345"/>
            <a:ext cx="5183188" cy="41678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lnSpc>
                <a:spcPct val="120000"/>
              </a:lnSpc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752AC2B-1937-BD03-0E3B-FE45EFB02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A0330CD-9FC6-A305-AE01-9A696CCFE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A15C424-1DF1-C829-B792-9D1341F9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B0771F2-F328-EA2C-0912-030E6AFB6C07}"/>
              </a:ext>
            </a:extLst>
          </p:cNvPr>
          <p:cNvSpPr/>
          <p:nvPr userDrawn="1"/>
        </p:nvSpPr>
        <p:spPr>
          <a:xfrm>
            <a:off x="0" y="0"/>
            <a:ext cx="12192000" cy="85424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834111-5CB4-629B-116E-C802975C255D}"/>
              </a:ext>
            </a:extLst>
          </p:cNvPr>
          <p:cNvSpPr/>
          <p:nvPr userDrawn="1"/>
        </p:nvSpPr>
        <p:spPr>
          <a:xfrm>
            <a:off x="274038" y="-12032"/>
            <a:ext cx="222585" cy="69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1E0534F7-12FC-D58C-4E8D-04BCC0442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A0502A6-9D63-0C8E-2987-FD7DB3792EF7}"/>
              </a:ext>
            </a:extLst>
          </p:cNvPr>
          <p:cNvSpPr/>
          <p:nvPr userDrawn="1"/>
        </p:nvSpPr>
        <p:spPr>
          <a:xfrm flipV="1">
            <a:off x="0" y="6858000"/>
            <a:ext cx="1219200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pic>
        <p:nvPicPr>
          <p:cNvPr id="15" name="그림 14" descr="로고이(가) 표시된 사진&#10;&#10;자동 생성된 설명">
            <a:extLst>
              <a:ext uri="{FF2B5EF4-FFF2-40B4-BE49-F238E27FC236}">
                <a16:creationId xmlns:a16="http://schemas.microsoft.com/office/drawing/2014/main" id="{0C2DF0D4-EEFF-DC3F-E63C-D91FFB4FA3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2" name="그림 1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7E561389-B92B-519A-E502-F265AD05BA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2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480FE2-B979-9482-F62D-A3857711B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0831E9-5BB0-81CF-D7D7-AFD5EF20D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879A2D-036F-019F-83FC-5B9E2B08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D887C29-2531-D9D1-BA04-4FEB6D4F9CDF}"/>
              </a:ext>
            </a:extLst>
          </p:cNvPr>
          <p:cNvSpPr/>
          <p:nvPr userDrawn="1"/>
        </p:nvSpPr>
        <p:spPr>
          <a:xfrm flipV="1">
            <a:off x="1515985" y="3533537"/>
            <a:ext cx="916003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9CC874BA-195A-0F47-76D9-DB131FD21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6900" y="2052637"/>
            <a:ext cx="8458200" cy="1417638"/>
          </a:xfrm>
        </p:spPr>
        <p:txBody>
          <a:bodyPr anchor="ctr">
            <a:normAutofit/>
          </a:bodyPr>
          <a:lstStyle>
            <a:lvl1pPr algn="ctr">
              <a:defRPr sz="4800" b="1">
                <a:solidFill>
                  <a:srgbClr val="001642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0" name="부제목 2">
            <a:extLst>
              <a:ext uri="{FF2B5EF4-FFF2-40B4-BE49-F238E27FC236}">
                <a16:creationId xmlns:a16="http://schemas.microsoft.com/office/drawing/2014/main" id="{00B1CB94-9738-D8C5-9540-C23926441B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6900" y="3628945"/>
            <a:ext cx="8458200" cy="75247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CC99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  <a:endParaRPr lang="en-US" dirty="0"/>
          </a:p>
        </p:txBody>
      </p:sp>
      <p:pic>
        <p:nvPicPr>
          <p:cNvPr id="13" name="그림 12" descr="로고이(가) 표시된 사진&#10;&#10;자동 생성된 설명">
            <a:extLst>
              <a:ext uri="{FF2B5EF4-FFF2-40B4-BE49-F238E27FC236}">
                <a16:creationId xmlns:a16="http://schemas.microsoft.com/office/drawing/2014/main" id="{BE211B57-F956-DF9C-4CE2-321026BF9D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2" name="그림 1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EE3E95C4-1F4C-FF4F-FE3D-54B123E6258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35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56FF2F7-D3D0-89B5-621D-671C32AE9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F45CEF0-7184-574A-302A-7A128C74D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3C22D74-6317-5538-F6D6-344D9BA0E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A7ECD9F-7551-A0B5-469D-52D9528B047B}"/>
              </a:ext>
            </a:extLst>
          </p:cNvPr>
          <p:cNvSpPr/>
          <p:nvPr userDrawn="1"/>
        </p:nvSpPr>
        <p:spPr>
          <a:xfrm>
            <a:off x="0" y="0"/>
            <a:ext cx="12192000" cy="6502090"/>
          </a:xfrm>
          <a:prstGeom prst="rect">
            <a:avLst/>
          </a:prstGeom>
          <a:solidFill>
            <a:srgbClr val="0016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88D468A1-97F8-C69F-FA4C-C338156A38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6900" y="2720181"/>
            <a:ext cx="8458200" cy="1417638"/>
          </a:xfrm>
        </p:spPr>
        <p:txBody>
          <a:bodyPr anchor="ctr">
            <a:normAutofit/>
          </a:bodyPr>
          <a:lstStyle>
            <a:lvl1pPr algn="ctr">
              <a:defRPr sz="6600" b="1" spc="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감사합니다</a:t>
            </a:r>
            <a:endParaRPr lang="en-US" dirty="0"/>
          </a:p>
        </p:txBody>
      </p:sp>
      <p:pic>
        <p:nvPicPr>
          <p:cNvPr id="11" name="그림 10" descr="로고이(가) 표시된 사진&#10;&#10;자동 생성된 설명">
            <a:extLst>
              <a:ext uri="{FF2B5EF4-FFF2-40B4-BE49-F238E27FC236}">
                <a16:creationId xmlns:a16="http://schemas.microsoft.com/office/drawing/2014/main" id="{DC021811-6893-7F19-C4D6-7C3B179CC5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7" name="그림 6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9239DE06-9177-3B70-DB81-7509C8D0BE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75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1FB5A7-C863-8393-6149-5ADF7F99E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CA184EE-02F3-7100-EA1D-B71058944B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C388E4-3EFD-5DF5-F171-DA89CAC2F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BD91BB-C731-9882-3E5F-B9E73C5D7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A564F6B-B791-260C-3EA6-61B85D6C4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9F9D39-F239-E7CF-AAF4-4EC9C8C6A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7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560C14-D5FF-B5BF-776A-1E7BAB44E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047CD4B-FC29-D23A-AF69-95118BE1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B3D9434-FE7C-A8EC-2BE0-5217259D9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4AF2DEC-50FC-5390-E5E5-7FB65574C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195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DA127-1C6B-0E7F-6811-92D5E57BB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3257F98-B3A2-C746-BC95-6D2FD1BFC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4F7F881-AFB4-9C19-05D5-BBDD38EF5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BBDFEDF-6DB9-0006-DA43-510D47A3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1/18/2024</a:t>
            </a:fld>
            <a:endParaRPr 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0E1E768-077F-E9C5-4390-810E48927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7A7ECE2-0135-51FE-8921-4CB10B1E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55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9CD2E45-4606-B3F6-AACC-2D8232811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FA2A36-E951-1284-86CC-2F1060C4A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159390-FDFD-FAF3-10F3-5765D1A182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</a:defRPr>
            </a:lvl1pPr>
          </a:lstStyle>
          <a:p>
            <a:fld id="{4D9F2834-F990-4BB2-A173-C25A4B3F1681}" type="datetimeFigureOut">
              <a:rPr lang="en-US" smtClean="0"/>
              <a:pPr/>
              <a:t>1/18/2024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D8FDAB-541D-0A4A-C976-C96021F6ED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A29835-4DC8-1C49-80B7-89288C74E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</a:defRPr>
            </a:lvl1pPr>
          </a:lstStyle>
          <a:p>
            <a:fld id="{4CABF1DE-2588-41AD-A1CE-A05966DDCF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84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3" r:id="rId4"/>
    <p:sldLayoutId id="2147483651" r:id="rId5"/>
    <p:sldLayoutId id="2147483655" r:id="rId6"/>
    <p:sldLayoutId id="2147483652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2056F3-4732-F5DA-8E7F-C6494208FA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350" y="1703044"/>
            <a:ext cx="8458200" cy="1417638"/>
          </a:xfrm>
        </p:spPr>
        <p:txBody>
          <a:bodyPr>
            <a:noAutofit/>
          </a:bodyPr>
          <a:lstStyle/>
          <a:p>
            <a:r>
              <a:rPr lang="en-US" sz="4000" dirty="0"/>
              <a:t>JVET-AG0113</a:t>
            </a:r>
            <a:br>
              <a:rPr lang="en-US" sz="4000" dirty="0"/>
            </a:br>
            <a:r>
              <a:rPr lang="en-US" sz="4000" dirty="0"/>
              <a:t>Non-EE2: FIBC Extension</a:t>
            </a:r>
          </a:p>
        </p:txBody>
      </p:sp>
      <p:sp>
        <p:nvSpPr>
          <p:cNvPr id="9" name="부제목 2" descr="소속/이름을 적어주세요">
            <a:extLst>
              <a:ext uri="{FF2B5EF4-FFF2-40B4-BE49-F238E27FC236}">
                <a16:creationId xmlns:a16="http://schemas.microsoft.com/office/drawing/2014/main" id="{527332C3-A36E-3FDF-77B4-45C60DBF61B2}"/>
              </a:ext>
            </a:extLst>
          </p:cNvPr>
          <p:cNvSpPr txBox="1">
            <a:spLocks/>
          </p:cNvSpPr>
          <p:nvPr/>
        </p:nvSpPr>
        <p:spPr>
          <a:xfrm>
            <a:off x="1864326" y="4515987"/>
            <a:ext cx="8458200" cy="1424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CC9900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Jiyoung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Kim, </a:t>
            </a: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Jaeha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Kang, </a:t>
            </a: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Heeji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Han, </a:t>
            </a: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Haechul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Choi (HNU) </a:t>
            </a:r>
            <a:b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Woong Lim, Sung-Chang Lim (ETRI)</a:t>
            </a:r>
          </a:p>
        </p:txBody>
      </p:sp>
    </p:spTree>
    <p:extLst>
      <p:ext uri="{BB962C8B-B14F-4D97-AF65-F5344CB8AC3E}">
        <p14:creationId xmlns:p14="http://schemas.microsoft.com/office/powerpoint/2010/main" val="400358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">
            <a:extLst>
              <a:ext uri="{FF2B5EF4-FFF2-40B4-BE49-F238E27FC236}">
                <a16:creationId xmlns:a16="http://schemas.microsoft.com/office/drawing/2014/main" id="{C0F8C5E4-6B8B-A63E-49F3-1CCDDD7984A2}"/>
              </a:ext>
            </a:extLst>
          </p:cNvPr>
          <p:cNvSpPr txBox="1">
            <a:spLocks/>
          </p:cNvSpPr>
          <p:nvPr/>
        </p:nvSpPr>
        <p:spPr>
          <a:xfrm>
            <a:off x="6096000" y="977899"/>
            <a:ext cx="5416550" cy="5699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300" dirty="0"/>
              <a:t>Additional test #2: 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Inheritance of </a:t>
            </a:r>
            <a:r>
              <a:rPr lang="en-US" altLang="ko-KR" sz="2300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both template shape information and model information 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from IBC merge candidate</a:t>
            </a:r>
            <a:endParaRPr lang="en-US" altLang="ko-KR" sz="2300" dirty="0"/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r>
              <a:rPr lang="en-US" altLang="ko-KR" sz="2000" dirty="0">
                <a:solidFill>
                  <a:srgbClr val="000000"/>
                </a:solidFill>
                <a:ea typeface="맑은 고딕" panose="020B0503020000020004" pitchFamily="34" charset="-127"/>
              </a:rPr>
              <a:t>Same concept as proposed method in JVET-AG0186</a:t>
            </a:r>
            <a:endParaRPr lang="ko-KR" altLang="ko-KR" sz="2000" dirty="0">
              <a:effectLst/>
            </a:endParaRPr>
          </a:p>
          <a:p>
            <a:pPr lvl="1"/>
            <a:endParaRPr lang="en-US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 </a:t>
            </a:r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B2BF80-9983-3365-BD3D-0A283BBBE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öhne"/>
              </a:rPr>
            </a:b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1C0E98B-4DA3-07FD-DEB5-EACD8E785887}"/>
              </a:ext>
            </a:extLst>
          </p:cNvPr>
          <p:cNvGraphicFramePr>
            <a:graphicFrameLocks noGrp="1"/>
          </p:cNvGraphicFramePr>
          <p:nvPr/>
        </p:nvGraphicFramePr>
        <p:xfrm>
          <a:off x="250485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0.26%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  <p:sp>
        <p:nvSpPr>
          <p:cNvPr id="7" name="내용 개체 틀 1">
            <a:extLst>
              <a:ext uri="{FF2B5EF4-FFF2-40B4-BE49-F238E27FC236}">
                <a16:creationId xmlns:a16="http://schemas.microsoft.com/office/drawing/2014/main" id="{25B7D229-8117-709E-CCA1-DC116DD10520}"/>
              </a:ext>
            </a:extLst>
          </p:cNvPr>
          <p:cNvSpPr txBox="1">
            <a:spLocks/>
          </p:cNvSpPr>
          <p:nvPr/>
        </p:nvSpPr>
        <p:spPr>
          <a:xfrm>
            <a:off x="465667" y="977899"/>
            <a:ext cx="5416550" cy="5378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300" dirty="0"/>
              <a:t>Inheritance of model information only from IBC merge candidate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78089B09-5C55-96E0-69A6-572FDCF5B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096123"/>
              </p:ext>
            </p:extLst>
          </p:nvPr>
        </p:nvGraphicFramePr>
        <p:xfrm>
          <a:off x="6214517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0.19%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-0.27%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-0.16%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0.52%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030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513F837-AE4F-13C0-3826-FDD1E2C90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Proposal </a:t>
            </a:r>
          </a:p>
          <a:p>
            <a:pPr lvl="1"/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A straightforward extension for </a:t>
            </a:r>
            <a:r>
              <a:rPr lang="en-US" altLang="ko-KR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FIBC to support multiple template shapes and multiple models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</a:p>
          <a:p>
            <a:pPr lvl="1">
              <a:spcBef>
                <a:spcPts val="0"/>
              </a:spcBef>
            </a:pPr>
            <a:endParaRPr lang="en-CA" altLang="ko-KR" dirty="0"/>
          </a:p>
          <a:p>
            <a:r>
              <a:rPr lang="en-US" altLang="zh-CN" dirty="0"/>
              <a:t>Experimental results</a:t>
            </a:r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r>
              <a:rPr lang="en-CA" altLang="ko-KR" dirty="0"/>
              <a:t>It is recommended to study the proposed method in the next round of EE.</a:t>
            </a:r>
            <a:r>
              <a:rPr lang="en-US" altLang="ko-KR" dirty="0"/>
              <a:t>	</a:t>
            </a:r>
          </a:p>
          <a:p>
            <a:r>
              <a:rPr lang="en-US" altLang="zh-CN" dirty="0"/>
              <a:t>JVET-AG0186 (Non-EE2: FIBC Extension) is very similar to ours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B2BF80-9983-3365-BD3D-0A283BBBE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öhne"/>
              </a:rPr>
            </a:b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5E73C5F-0C17-4A03-ADDE-C78EB2AC8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231"/>
              </p:ext>
            </p:extLst>
          </p:nvPr>
        </p:nvGraphicFramePr>
        <p:xfrm>
          <a:off x="2497927" y="3458562"/>
          <a:ext cx="7196146" cy="1287780"/>
        </p:xfrm>
        <a:graphic>
          <a:graphicData uri="http://schemas.openxmlformats.org/drawingml/2006/table">
            <a:tbl>
              <a:tblPr firstRow="1" firstCol="1" bandRow="1"/>
              <a:tblGrid>
                <a:gridCol w="660295">
                  <a:extLst>
                    <a:ext uri="{9D8B030D-6E8A-4147-A177-3AD203B41FA5}">
                      <a16:colId xmlns:a16="http://schemas.microsoft.com/office/drawing/2014/main" val="544363250"/>
                    </a:ext>
                  </a:extLst>
                </a:gridCol>
                <a:gridCol w="1318936">
                  <a:extLst>
                    <a:ext uri="{9D8B030D-6E8A-4147-A177-3AD203B41FA5}">
                      <a16:colId xmlns:a16="http://schemas.microsoft.com/office/drawing/2014/main" val="1005126268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98629699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3146289943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415431628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633793690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876010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EncT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559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AI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3137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6222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RA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7856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36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25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C6E914-50D7-7190-E1FD-BB9E574587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851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513F837-AE4F-13C0-3826-FDD1E2C90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ECM-11.0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IBC-LIC supports multiple template shapes and </a:t>
            </a:r>
            <a:r>
              <a:rPr lang="en-US" altLang="ko-KR" dirty="0"/>
              <a:t>multiple</a:t>
            </a:r>
            <a:r>
              <a:rPr lang="ko-KR" altLang="en-US" dirty="0"/>
              <a:t> 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models.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FIBC supports only </a:t>
            </a:r>
            <a:r>
              <a:rPr lang="en-US" altLang="ko-KR" dirty="0"/>
              <a:t>the</a:t>
            </a:r>
            <a:r>
              <a:rPr lang="ko-KR" altLang="en-US" dirty="0"/>
              <a:t> 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L-shape template and does not </a:t>
            </a:r>
            <a:r>
              <a:rPr lang="en-US" altLang="ko-KR" dirty="0"/>
              <a:t>support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multiple models.</a:t>
            </a:r>
          </a:p>
          <a:p>
            <a:pPr lvl="1" hangingPunct="0">
              <a:spcBef>
                <a:spcPts val="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/>
              <a:t>Proposal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An extension method for FIBC, similar to IBC-LIC, </a:t>
            </a:r>
            <a:r>
              <a:rPr lang="en-US" altLang="ko-KR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supporting multiple template shapes and multiple models in FIBC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</a:p>
          <a:p>
            <a:pPr lvl="1" hangingPunct="0">
              <a:spcBef>
                <a:spcPts val="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r>
              <a:rPr lang="en-US" altLang="zh-CN" dirty="0"/>
              <a:t>Experimental results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46FEB77-5C7E-4363-940D-C3EEEACF18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44181"/>
              </p:ext>
            </p:extLst>
          </p:nvPr>
        </p:nvGraphicFramePr>
        <p:xfrm>
          <a:off x="2497927" y="5197557"/>
          <a:ext cx="7196146" cy="1287780"/>
        </p:xfrm>
        <a:graphic>
          <a:graphicData uri="http://schemas.openxmlformats.org/drawingml/2006/table">
            <a:tbl>
              <a:tblPr firstRow="1" firstCol="1" bandRow="1"/>
              <a:tblGrid>
                <a:gridCol w="660295">
                  <a:extLst>
                    <a:ext uri="{9D8B030D-6E8A-4147-A177-3AD203B41FA5}">
                      <a16:colId xmlns:a16="http://schemas.microsoft.com/office/drawing/2014/main" val="544363250"/>
                    </a:ext>
                  </a:extLst>
                </a:gridCol>
                <a:gridCol w="1318936">
                  <a:extLst>
                    <a:ext uri="{9D8B030D-6E8A-4147-A177-3AD203B41FA5}">
                      <a16:colId xmlns:a16="http://schemas.microsoft.com/office/drawing/2014/main" val="1005126268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98629699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3146289943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415431628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633793690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876010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EncT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559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AI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3137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6222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RA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7856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36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99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544374E8-E84A-1879-625F-22EA4721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1442700" cy="1015643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/>
              <a:t>IBC-LIC and FIBC are supported 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IBC predicti</a:t>
            </a:r>
            <a:r>
              <a:rPr lang="en-CA" altLang="ko-KR" dirty="0"/>
              <a:t>on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blocks to compensate for local illumination variation.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9E4DBBD-D32D-B36D-C70F-95958C0D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IBC-LIC in ECM-11.0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156ED62-3D99-76CF-0709-510A60FA0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535499"/>
              </p:ext>
            </p:extLst>
          </p:nvPr>
        </p:nvGraphicFramePr>
        <p:xfrm>
          <a:off x="7995896" y="2844800"/>
          <a:ext cx="3743569" cy="2625967"/>
        </p:xfrm>
        <a:graphic>
          <a:graphicData uri="http://schemas.openxmlformats.org/drawingml/2006/table">
            <a:tbl>
              <a:tblPr firstRow="1" firstCol="1" bandRow="1"/>
              <a:tblGrid>
                <a:gridCol w="1208117">
                  <a:extLst>
                    <a:ext uri="{9D8B030D-6E8A-4147-A177-3AD203B41FA5}">
                      <a16:colId xmlns:a16="http://schemas.microsoft.com/office/drawing/2014/main" val="3402714173"/>
                    </a:ext>
                  </a:extLst>
                </a:gridCol>
                <a:gridCol w="2535452">
                  <a:extLst>
                    <a:ext uri="{9D8B030D-6E8A-4147-A177-3AD203B41FA5}">
                      <a16:colId xmlns:a16="http://schemas.microsoft.com/office/drawing/2014/main" val="1114070653"/>
                    </a:ext>
                  </a:extLst>
                </a:gridCol>
              </a:tblGrid>
              <a:tr h="3202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string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77814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0623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714073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37583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79057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563480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FIBC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759887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319FCA44-E9DE-2911-3AFB-BD05632C9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751" y="5651500"/>
            <a:ext cx="27858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IBC-LIC and FIBC signalling</a:t>
            </a:r>
            <a:endParaRPr kumimoji="0" lang="en-CA" altLang="ko-KR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FF8F7FE1-CAAB-36EB-673C-E146DDB334CC}"/>
              </a:ext>
            </a:extLst>
          </p:cNvPr>
          <p:cNvSpPr txBox="1">
            <a:spLocks/>
          </p:cNvSpPr>
          <p:nvPr/>
        </p:nvSpPr>
        <p:spPr>
          <a:xfrm>
            <a:off x="394723" y="2267863"/>
            <a:ext cx="7030427" cy="377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2000" b="1" dirty="0"/>
              <a:t> [ IBC-LIC ]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/>
              <a:t>Using a linear model: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/>
              <a:t>Supporting </a:t>
            </a:r>
            <a:r>
              <a:rPr lang="en-CA" altLang="ko-KR" sz="1600" b="1" dirty="0"/>
              <a:t>multiple template shapes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7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/>
              <a:t>Supporting </a:t>
            </a:r>
            <a:r>
              <a:rPr lang="en-CA" altLang="ko-KR" sz="1600" b="1" dirty="0"/>
              <a:t>multiple models </a:t>
            </a: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5920D9-EFE9-8542-7917-3E6BC99D7AB5}"/>
              </a:ext>
            </a:extLst>
          </p:cNvPr>
          <p:cNvSpPr txBox="1"/>
          <p:nvPr/>
        </p:nvSpPr>
        <p:spPr>
          <a:xfrm>
            <a:off x="1405457" y="4824787"/>
            <a:ext cx="2018200" cy="294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L-shaped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3">
            <a:extLst>
              <a:ext uri="{FF2B5EF4-FFF2-40B4-BE49-F238E27FC236}">
                <a16:creationId xmlns:a16="http://schemas.microsoft.com/office/drawing/2014/main" id="{11337F14-81E2-35AE-BD16-076210CD80DE}"/>
              </a:ext>
            </a:extLst>
          </p:cNvPr>
          <p:cNvSpPr/>
          <p:nvPr/>
        </p:nvSpPr>
        <p:spPr>
          <a:xfrm>
            <a:off x="1978959" y="3955437"/>
            <a:ext cx="1084310" cy="742529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02164BF-999B-4116-6B99-F6A90D0F7181}"/>
              </a:ext>
            </a:extLst>
          </p:cNvPr>
          <p:cNvSpPr/>
          <p:nvPr/>
        </p:nvSpPr>
        <p:spPr>
          <a:xfrm>
            <a:off x="1978959" y="3713085"/>
            <a:ext cx="1084310" cy="24235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D9B818F-E5CB-BFC0-1141-069CCC1A687C}"/>
              </a:ext>
            </a:extLst>
          </p:cNvPr>
          <p:cNvSpPr/>
          <p:nvPr/>
        </p:nvSpPr>
        <p:spPr>
          <a:xfrm rot="5400000">
            <a:off x="1486517" y="4205526"/>
            <a:ext cx="742530" cy="242354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文本框 14">
            <a:extLst>
              <a:ext uri="{FF2B5EF4-FFF2-40B4-BE49-F238E27FC236}">
                <a16:creationId xmlns:a16="http://schemas.microsoft.com/office/drawing/2014/main" id="{31A7B179-2C9B-1E5E-D006-96FD63A845EF}"/>
              </a:ext>
            </a:extLst>
          </p:cNvPr>
          <p:cNvSpPr txBox="1"/>
          <p:nvPr/>
        </p:nvSpPr>
        <p:spPr>
          <a:xfrm>
            <a:off x="2036106" y="4078686"/>
            <a:ext cx="949959" cy="495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0735D6-0CBA-F7BD-631D-A059B0E1B41D}"/>
              </a:ext>
            </a:extLst>
          </p:cNvPr>
          <p:cNvSpPr txBox="1"/>
          <p:nvPr/>
        </p:nvSpPr>
        <p:spPr>
          <a:xfrm>
            <a:off x="647700" y="3643811"/>
            <a:ext cx="966221" cy="500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L-shaped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C0289A3E-AE07-B71E-88FD-1B8BA0AF7BEF}"/>
              </a:ext>
            </a:extLst>
          </p:cNvPr>
          <p:cNvGrpSpPr/>
          <p:nvPr/>
        </p:nvGrpSpPr>
        <p:grpSpPr>
          <a:xfrm>
            <a:off x="1613921" y="3764986"/>
            <a:ext cx="720346" cy="346955"/>
            <a:chOff x="2348189" y="2953550"/>
            <a:chExt cx="753638" cy="362991"/>
          </a:xfrm>
        </p:grpSpPr>
        <p:cxnSp>
          <p:nvCxnSpPr>
            <p:cNvPr id="37" name="직선 화살표 연결선 36">
              <a:extLst>
                <a:ext uri="{FF2B5EF4-FFF2-40B4-BE49-F238E27FC236}">
                  <a16:creationId xmlns:a16="http://schemas.microsoft.com/office/drawing/2014/main" id="{980BF80D-FE8E-78A7-0A0E-AA4A82C6FE24}"/>
                </a:ext>
              </a:extLst>
            </p:cNvPr>
            <p:cNvCxnSpPr>
              <a:cxnSpLocks/>
              <a:stCxn id="15" idx="3"/>
            </p:cNvCxnSpPr>
            <p:nvPr/>
          </p:nvCxnSpPr>
          <p:spPr>
            <a:xfrm>
              <a:off x="2348189" y="3088385"/>
              <a:ext cx="265272" cy="22815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>
              <a:extLst>
                <a:ext uri="{FF2B5EF4-FFF2-40B4-BE49-F238E27FC236}">
                  <a16:creationId xmlns:a16="http://schemas.microsoft.com/office/drawing/2014/main" id="{0D0FF919-ED9A-5A9E-BA3B-FCCE304A2961}"/>
                </a:ext>
              </a:extLst>
            </p:cNvPr>
            <p:cNvCxnSpPr>
              <a:stCxn id="15" idx="3"/>
            </p:cNvCxnSpPr>
            <p:nvPr/>
          </p:nvCxnSpPr>
          <p:spPr>
            <a:xfrm flipV="1">
              <a:off x="2348189" y="2953550"/>
              <a:ext cx="753638" cy="13483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3">
            <a:extLst>
              <a:ext uri="{FF2B5EF4-FFF2-40B4-BE49-F238E27FC236}">
                <a16:creationId xmlns:a16="http://schemas.microsoft.com/office/drawing/2014/main" id="{71220779-22BD-F1A7-3F32-C54C9A7912A7}"/>
              </a:ext>
            </a:extLst>
          </p:cNvPr>
          <p:cNvSpPr/>
          <p:nvPr/>
        </p:nvSpPr>
        <p:spPr>
          <a:xfrm>
            <a:off x="4090253" y="3955436"/>
            <a:ext cx="1084310" cy="742530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" name="矩形 10">
            <a:extLst>
              <a:ext uri="{FF2B5EF4-FFF2-40B4-BE49-F238E27FC236}">
                <a16:creationId xmlns:a16="http://schemas.microsoft.com/office/drawing/2014/main" id="{4CE20ED2-7C63-4CF2-66CC-101DBF95C550}"/>
              </a:ext>
            </a:extLst>
          </p:cNvPr>
          <p:cNvSpPr/>
          <p:nvPr/>
        </p:nvSpPr>
        <p:spPr>
          <a:xfrm>
            <a:off x="4090252" y="3713084"/>
            <a:ext cx="1084310" cy="24235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文本框 14">
            <a:extLst>
              <a:ext uri="{FF2B5EF4-FFF2-40B4-BE49-F238E27FC236}">
                <a16:creationId xmlns:a16="http://schemas.microsoft.com/office/drawing/2014/main" id="{4D91B8A4-F7D2-4787-8CDA-962B8E521DD6}"/>
              </a:ext>
            </a:extLst>
          </p:cNvPr>
          <p:cNvSpPr txBox="1"/>
          <p:nvPr/>
        </p:nvSpPr>
        <p:spPr>
          <a:xfrm>
            <a:off x="4147401" y="4078685"/>
            <a:ext cx="949959" cy="495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A853C3-737C-97EF-6ADB-768A7EECF307}"/>
              </a:ext>
            </a:extLst>
          </p:cNvPr>
          <p:cNvSpPr txBox="1"/>
          <p:nvPr/>
        </p:nvSpPr>
        <p:spPr>
          <a:xfrm>
            <a:off x="3227835" y="3820134"/>
            <a:ext cx="896628" cy="500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Top-only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EBD114A1-5D71-C761-76B5-A9616EA5E33B}"/>
              </a:ext>
            </a:extLst>
          </p:cNvPr>
          <p:cNvCxnSpPr>
            <a:cxnSpLocks/>
          </p:cNvCxnSpPr>
          <p:nvPr/>
        </p:nvCxnSpPr>
        <p:spPr>
          <a:xfrm flipV="1">
            <a:off x="3838351" y="3774324"/>
            <a:ext cx="395718" cy="1033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2FA5063-54CE-1557-B5BA-5DFCE11D4E7E}"/>
              </a:ext>
            </a:extLst>
          </p:cNvPr>
          <p:cNvSpPr txBox="1"/>
          <p:nvPr/>
        </p:nvSpPr>
        <p:spPr>
          <a:xfrm>
            <a:off x="3549150" y="4821384"/>
            <a:ext cx="1982531" cy="294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Top-only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8B351F58-E762-3F17-3BBC-E61A2277CF11}"/>
              </a:ext>
            </a:extLst>
          </p:cNvPr>
          <p:cNvGrpSpPr/>
          <p:nvPr/>
        </p:nvGrpSpPr>
        <p:grpSpPr>
          <a:xfrm>
            <a:off x="5957728" y="3973681"/>
            <a:ext cx="1326663" cy="742532"/>
            <a:chOff x="9374456" y="3017340"/>
            <a:chExt cx="1387978" cy="776850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3F85C1F0-25CB-DD1A-626A-6B90E5E7F49E}"/>
                </a:ext>
              </a:extLst>
            </p:cNvPr>
            <p:cNvSpPr/>
            <p:nvPr/>
          </p:nvSpPr>
          <p:spPr>
            <a:xfrm>
              <a:off x="9628010" y="3017342"/>
              <a:ext cx="1134424" cy="776848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5" name="矩形 11">
              <a:extLst>
                <a:ext uri="{FF2B5EF4-FFF2-40B4-BE49-F238E27FC236}">
                  <a16:creationId xmlns:a16="http://schemas.microsoft.com/office/drawing/2014/main" id="{C62865E6-D7E7-8909-B9D8-2C13F618F515}"/>
                </a:ext>
              </a:extLst>
            </p:cNvPr>
            <p:cNvSpPr/>
            <p:nvPr/>
          </p:nvSpPr>
          <p:spPr>
            <a:xfrm rot="5400000">
              <a:off x="9112809" y="3278987"/>
              <a:ext cx="776848" cy="25355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6" name="文本框 14">
              <a:extLst>
                <a:ext uri="{FF2B5EF4-FFF2-40B4-BE49-F238E27FC236}">
                  <a16:creationId xmlns:a16="http://schemas.microsoft.com/office/drawing/2014/main" id="{00C6B8C0-6E3A-2C6C-5CD5-9DDCE4324488}"/>
                </a:ext>
              </a:extLst>
            </p:cNvPr>
            <p:cNvSpPr txBox="1"/>
            <p:nvPr/>
          </p:nvSpPr>
          <p:spPr>
            <a:xfrm>
              <a:off x="9740435" y="3146287"/>
              <a:ext cx="993863" cy="5180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FA769DF-B96F-0E88-74B5-481A6277FE5B}"/>
              </a:ext>
            </a:extLst>
          </p:cNvPr>
          <p:cNvSpPr txBox="1"/>
          <p:nvPr/>
        </p:nvSpPr>
        <p:spPr>
          <a:xfrm>
            <a:off x="5193450" y="3532999"/>
            <a:ext cx="1906750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Left-only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9B87CB98-71AB-2289-9CC5-4595546048CC}"/>
              </a:ext>
            </a:extLst>
          </p:cNvPr>
          <p:cNvCxnSpPr>
            <a:cxnSpLocks/>
          </p:cNvCxnSpPr>
          <p:nvPr/>
        </p:nvCxnSpPr>
        <p:spPr>
          <a:xfrm>
            <a:off x="6016488" y="3817078"/>
            <a:ext cx="88664" cy="3585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7E82958-9D1E-1BAD-D365-A3A5348B5A7F}"/>
              </a:ext>
            </a:extLst>
          </p:cNvPr>
          <p:cNvSpPr txBox="1"/>
          <p:nvPr/>
        </p:nvSpPr>
        <p:spPr>
          <a:xfrm>
            <a:off x="5620624" y="4821384"/>
            <a:ext cx="2007475" cy="294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Left-only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41F8195-8504-2041-480F-9AEB56EB3FEF}"/>
              </a:ext>
            </a:extLst>
          </p:cNvPr>
          <p:cNvSpPr txBox="1"/>
          <p:nvPr/>
        </p:nvSpPr>
        <p:spPr>
          <a:xfrm>
            <a:off x="5658066" y="6201495"/>
            <a:ext cx="2348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Multi-model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B15DC30-BD16-C062-D5A4-378689303079}"/>
                  </a:ext>
                </a:extLst>
              </p:cNvPr>
              <p:cNvSpPr txBox="1"/>
              <p:nvPr/>
            </p:nvSpPr>
            <p:spPr>
              <a:xfrm>
                <a:off x="3044802" y="2732967"/>
                <a:ext cx="161778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’ = </m:t>
                      </m:r>
                      <m:r>
                        <a:rPr lang="ko-KR" altLang="en-CA" sz="180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ko-KR" altLang="en-US" sz="180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B15DC30-BD16-C062-D5A4-378689303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4802" y="2732967"/>
                <a:ext cx="1617785" cy="369332"/>
              </a:xfrm>
              <a:prstGeom prst="rect">
                <a:avLst/>
              </a:prstGeom>
              <a:blipFill>
                <a:blip r:embed="rId3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8" name="그림 47">
            <a:extLst>
              <a:ext uri="{FF2B5EF4-FFF2-40B4-BE49-F238E27FC236}">
                <a16:creationId xmlns:a16="http://schemas.microsoft.com/office/drawing/2014/main" id="{8AEF478E-C839-A4D6-D864-AE84BE4F5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550" y="5358209"/>
            <a:ext cx="1795781" cy="1340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31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544374E8-E84A-1879-625F-22EA4721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1442700" cy="1015643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/>
              <a:t>IBC-LIC and FIBC are supported 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IBC predicti</a:t>
            </a:r>
            <a:r>
              <a:rPr lang="en-CA" altLang="ko-KR" dirty="0"/>
              <a:t>on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blocks to compensate for local illumination variation.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9E4DBBD-D32D-B36D-C70F-95958C0D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FIBC in ECM-11.0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156ED62-3D99-76CF-0709-510A60FA0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577515"/>
              </p:ext>
            </p:extLst>
          </p:nvPr>
        </p:nvGraphicFramePr>
        <p:xfrm>
          <a:off x="7993813" y="2844800"/>
          <a:ext cx="3743569" cy="2625967"/>
        </p:xfrm>
        <a:graphic>
          <a:graphicData uri="http://schemas.openxmlformats.org/drawingml/2006/table">
            <a:tbl>
              <a:tblPr firstRow="1" firstCol="1" bandRow="1"/>
              <a:tblGrid>
                <a:gridCol w="1208117">
                  <a:extLst>
                    <a:ext uri="{9D8B030D-6E8A-4147-A177-3AD203B41FA5}">
                      <a16:colId xmlns:a16="http://schemas.microsoft.com/office/drawing/2014/main" val="3402714173"/>
                    </a:ext>
                  </a:extLst>
                </a:gridCol>
                <a:gridCol w="2535452">
                  <a:extLst>
                    <a:ext uri="{9D8B030D-6E8A-4147-A177-3AD203B41FA5}">
                      <a16:colId xmlns:a16="http://schemas.microsoft.com/office/drawing/2014/main" val="1114070653"/>
                    </a:ext>
                  </a:extLst>
                </a:gridCol>
              </a:tblGrid>
              <a:tr h="3202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string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77814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0623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5714073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37583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79057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563480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FIBC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59887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319FCA44-E9DE-2911-3AFB-BD05632C9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2668" y="5651500"/>
            <a:ext cx="27858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IBC-LIC and FIBC signalling</a:t>
            </a:r>
            <a:endParaRPr kumimoji="0" lang="en-CA" altLang="ko-KR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FF8F7FE1-CAAB-36EB-673C-E146DDB334CC}"/>
              </a:ext>
            </a:extLst>
          </p:cNvPr>
          <p:cNvSpPr txBox="1">
            <a:spLocks/>
          </p:cNvSpPr>
          <p:nvPr/>
        </p:nvSpPr>
        <p:spPr>
          <a:xfrm>
            <a:off x="462238" y="2321203"/>
            <a:ext cx="7030427" cy="4438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2000" b="1" dirty="0"/>
              <a:t> [ FIBC ]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800" dirty="0"/>
              <a:t>Using a 7-tap filter and L-shape template only 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800" b="1" dirty="0">
                <a:solidFill>
                  <a:schemeClr val="accent2">
                    <a:lumMod val="75000"/>
                  </a:schemeClr>
                </a:solidFill>
              </a:rPr>
              <a:t>Not supporting multiple template shapes and multiple models </a:t>
            </a:r>
            <a:endParaRPr lang="en-CA" altLang="ko-KR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5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82EA97DF-08F7-4AA5-AD35-72E631C7D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36" y="4395667"/>
            <a:ext cx="1129218" cy="104670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BD12B3-6E30-7039-635E-B224F0F9B645}"/>
                  </a:ext>
                </a:extLst>
              </p:cNvPr>
              <p:cNvSpPr txBox="1"/>
              <p:nvPr/>
            </p:nvSpPr>
            <p:spPr>
              <a:xfrm>
                <a:off x="1267315" y="3255372"/>
                <a:ext cx="6096000" cy="7819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𝐶</m:t>
                        </m:r>
                      </m:e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′</m:t>
                        </m:r>
                      </m:sup>
                    </m:s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sSub>
                      <m:sSub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0</m:t>
                        </m:r>
                      </m:sub>
                    </m:sSub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𝐶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>
                      <m:sSub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b>
                    </m:sSub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𝑁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𝐸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,where P = ( C*C + </a:t>
                </a:r>
                <a:r>
                  <a:rPr lang="en-CA" altLang="ko-KR" sz="1800" dirty="0" err="1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midVal</a:t>
                </a:r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) &gt;&gt; </a:t>
                </a:r>
                <a:r>
                  <a:rPr lang="en-CA" altLang="ko-KR" sz="1800" dirty="0" err="1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bitDepth</a:t>
                </a:r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and</a:t>
                </a:r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B= 512 for 10-bit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BD12B3-6E30-7039-635E-B224F0F9B6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315" y="3255372"/>
                <a:ext cx="6096000" cy="781945"/>
              </a:xfrm>
              <a:prstGeom prst="rect">
                <a:avLst/>
              </a:prstGeom>
              <a:blipFill>
                <a:blip r:embed="rId4"/>
                <a:stretch>
                  <a:fillRect l="-900" b="-1093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5371672-021E-9670-C123-FDA5AF5B151D}"/>
              </a:ext>
            </a:extLst>
          </p:cNvPr>
          <p:cNvSpPr txBox="1"/>
          <p:nvPr/>
        </p:nvSpPr>
        <p:spPr>
          <a:xfrm>
            <a:off x="4049740" y="5442368"/>
            <a:ext cx="1840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L-shaped FIBC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3">
            <a:extLst>
              <a:ext uri="{FF2B5EF4-FFF2-40B4-BE49-F238E27FC236}">
                <a16:creationId xmlns:a16="http://schemas.microsoft.com/office/drawing/2014/main" id="{DBEFC574-1B72-0C21-8A4C-54255CB1E1DE}"/>
              </a:ext>
            </a:extLst>
          </p:cNvPr>
          <p:cNvSpPr/>
          <p:nvPr/>
        </p:nvSpPr>
        <p:spPr>
          <a:xfrm>
            <a:off x="4623242" y="4573018"/>
            <a:ext cx="1084310" cy="742529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矩形 10">
            <a:extLst>
              <a:ext uri="{FF2B5EF4-FFF2-40B4-BE49-F238E27FC236}">
                <a16:creationId xmlns:a16="http://schemas.microsoft.com/office/drawing/2014/main" id="{B7C1919B-7C06-993C-3367-BC95B8B25CD3}"/>
              </a:ext>
            </a:extLst>
          </p:cNvPr>
          <p:cNvSpPr/>
          <p:nvPr/>
        </p:nvSpPr>
        <p:spPr>
          <a:xfrm>
            <a:off x="4623242" y="4330666"/>
            <a:ext cx="1084310" cy="24235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175A6F7B-C741-CEFB-7C70-40B8F542198B}"/>
              </a:ext>
            </a:extLst>
          </p:cNvPr>
          <p:cNvSpPr/>
          <p:nvPr/>
        </p:nvSpPr>
        <p:spPr>
          <a:xfrm rot="5400000">
            <a:off x="4130800" y="4823107"/>
            <a:ext cx="742530" cy="242354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文本框 14">
            <a:extLst>
              <a:ext uri="{FF2B5EF4-FFF2-40B4-BE49-F238E27FC236}">
                <a16:creationId xmlns:a16="http://schemas.microsoft.com/office/drawing/2014/main" id="{42F2FFAB-576D-A6F2-A1B2-62888C05EB16}"/>
              </a:ext>
            </a:extLst>
          </p:cNvPr>
          <p:cNvSpPr txBox="1"/>
          <p:nvPr/>
        </p:nvSpPr>
        <p:spPr>
          <a:xfrm>
            <a:off x="4680389" y="4696267"/>
            <a:ext cx="949959" cy="495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234C9D-22D6-AD4B-0B41-54B28D785BE3}"/>
              </a:ext>
            </a:extLst>
          </p:cNvPr>
          <p:cNvSpPr txBox="1"/>
          <p:nvPr/>
        </p:nvSpPr>
        <p:spPr>
          <a:xfrm>
            <a:off x="3291983" y="4261392"/>
            <a:ext cx="966221" cy="500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L-shaped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D445469C-1CC3-CDBB-4C2C-E384F2B3CB88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4258204" y="4511445"/>
            <a:ext cx="253554" cy="21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31C89FEE-C166-DCA7-D887-3E042FA01AC2}"/>
              </a:ext>
            </a:extLst>
          </p:cNvPr>
          <p:cNvCxnSpPr>
            <a:stCxn id="15" idx="3"/>
          </p:cNvCxnSpPr>
          <p:nvPr/>
        </p:nvCxnSpPr>
        <p:spPr>
          <a:xfrm flipV="1">
            <a:off x="4258204" y="4382567"/>
            <a:ext cx="720346" cy="1288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17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6A1A61E2-17E6-928F-F356-8661D2400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1"/>
            <a:ext cx="11074888" cy="5268944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FIBC mode is straightforwardly extended </a:t>
            </a:r>
            <a:r>
              <a:rPr lang="en-CA" altLang="ko-KR" dirty="0"/>
              <a:t>like IBC-LIC, which 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supports </a:t>
            </a:r>
            <a:b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</a:b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multiple template shapes and multiple models. 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b="1" dirty="0"/>
              <a:t>Proposed multiple template shapes for FIBC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sz="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b="1" dirty="0"/>
              <a:t>Proposed multiple models for FIBC</a:t>
            </a:r>
            <a:endParaRPr lang="ko-KR" altLang="en-US" b="1" dirty="0"/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ko-KR" altLang="en-US" dirty="0"/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F4B0F25-2AA0-A77E-D9E9-7FA087454A4D}"/>
                  </a:ext>
                </a:extLst>
              </p:cNvPr>
              <p:cNvSpPr txBox="1"/>
              <p:nvPr/>
            </p:nvSpPr>
            <p:spPr>
              <a:xfrm>
                <a:off x="1489014" y="5045649"/>
                <a:ext cx="7005416" cy="116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ko-KR" i="1" dirty="0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b="0" i="1" dirty="0" smtClean="0">
                        <a:latin typeface="Cambria Math" panose="02040503050406030204" pitchFamily="18" charset="0"/>
                      </a:rPr>
                      <m:t>h𝑟𝑒𝑠h</m:t>
                    </m:r>
                  </m:oMath>
                </a14:m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𝐶</m:t>
                        </m:r>
                      </m:e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′</m:t>
                        </m:r>
                      </m:sup>
                    </m:s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0</m:t>
                        </m:r>
                      </m:sub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𝐶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b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𝑁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𝐸</m:t>
                    </m:r>
                    <m:sSubSup>
                      <m:sSub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altLang="ko-KR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Otherwise,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𝐶</m:t>
                        </m:r>
                      </m:e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′</m:t>
                        </m:r>
                      </m:sup>
                    </m:s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0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𝐶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𝑁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𝐸</m:t>
                    </m:r>
                    <m:sSubSup>
                      <m:sSub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CA" altLang="ko-KR" dirty="0"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,where </a:t>
                </a:r>
                <a14:m>
                  <m:oMath xmlns:m="http://schemas.openxmlformats.org/officeDocument/2006/math">
                    <m:r>
                      <a:rPr lang="en-CA" altLang="ko-KR" i="1" dirty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i="1" dirty="0">
                        <a:latin typeface="Cambria Math" panose="02040503050406030204" pitchFamily="18" charset="0"/>
                      </a:rPr>
                      <m:t>h𝑟𝑒𝑠h</m:t>
                    </m:r>
                  </m:oMath>
                </a14:m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 is an </a:t>
                </a:r>
                <a:r>
                  <a:rPr lang="en-US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average of the reference block’s template samples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F4B0F25-2AA0-A77E-D9E9-7FA087454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9014" y="5045649"/>
                <a:ext cx="7005416" cy="1160318"/>
              </a:xfrm>
              <a:prstGeom prst="rect">
                <a:avLst/>
              </a:prstGeom>
              <a:blipFill>
                <a:blip r:embed="rId3"/>
                <a:stretch>
                  <a:fillRect l="-696" b="-789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C2C1B2E7-CD6B-4BB8-80BB-8209785FBB7D}"/>
              </a:ext>
            </a:extLst>
          </p:cNvPr>
          <p:cNvSpPr txBox="1"/>
          <p:nvPr/>
        </p:nvSpPr>
        <p:spPr>
          <a:xfrm>
            <a:off x="8424764" y="5853077"/>
            <a:ext cx="2447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Multi-model FIBC mode</a:t>
            </a:r>
            <a:endParaRPr lang="ko-KR" altLang="en-US"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075F5C12-94E0-D585-F389-FD8C9A787A5F}"/>
              </a:ext>
            </a:extLst>
          </p:cNvPr>
          <p:cNvGrpSpPr/>
          <p:nvPr/>
        </p:nvGrpSpPr>
        <p:grpSpPr>
          <a:xfrm>
            <a:off x="1219139" y="2826184"/>
            <a:ext cx="9287337" cy="1596731"/>
            <a:chOff x="1219139" y="2718431"/>
            <a:chExt cx="9287337" cy="159673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631564D-6A47-4B34-9253-7550E27FFF00}"/>
                </a:ext>
              </a:extLst>
            </p:cNvPr>
            <p:cNvSpPr txBox="1"/>
            <p:nvPr/>
          </p:nvSpPr>
          <p:spPr>
            <a:xfrm>
              <a:off x="2248712" y="3976608"/>
              <a:ext cx="20762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L-shaped FIBC mode</a:t>
              </a:r>
              <a:endParaRPr lang="ko-KR" altLang="en-US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矩形 3">
              <a:extLst>
                <a:ext uri="{FF2B5EF4-FFF2-40B4-BE49-F238E27FC236}">
                  <a16:creationId xmlns:a16="http://schemas.microsoft.com/office/drawing/2014/main" id="{974B3260-4BAA-C945-BF67-CFEADEEB6065}"/>
                </a:ext>
              </a:extLst>
            </p:cNvPr>
            <p:cNvSpPr/>
            <p:nvPr/>
          </p:nvSpPr>
          <p:spPr>
            <a:xfrm>
              <a:off x="2730098" y="3067078"/>
              <a:ext cx="1134424" cy="776847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" name="矩形 10">
              <a:extLst>
                <a:ext uri="{FF2B5EF4-FFF2-40B4-BE49-F238E27FC236}">
                  <a16:creationId xmlns:a16="http://schemas.microsoft.com/office/drawing/2014/main" id="{18F06BD6-6EC8-BC0E-AF66-531A9107C9D0}"/>
                </a:ext>
              </a:extLst>
            </p:cNvPr>
            <p:cNvSpPr/>
            <p:nvPr/>
          </p:nvSpPr>
          <p:spPr>
            <a:xfrm>
              <a:off x="2730098" y="2813525"/>
              <a:ext cx="1134424" cy="25355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01BC90E-7E7B-E883-2F41-F80716A41681}"/>
                </a:ext>
              </a:extLst>
            </p:cNvPr>
            <p:cNvSpPr/>
            <p:nvPr/>
          </p:nvSpPr>
          <p:spPr>
            <a:xfrm rot="5400000">
              <a:off x="2214896" y="3328726"/>
              <a:ext cx="776848" cy="253555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" name="文本框 14">
              <a:extLst>
                <a:ext uri="{FF2B5EF4-FFF2-40B4-BE49-F238E27FC236}">
                  <a16:creationId xmlns:a16="http://schemas.microsoft.com/office/drawing/2014/main" id="{07415D16-5C68-A679-97CC-1848965E5F00}"/>
                </a:ext>
              </a:extLst>
            </p:cNvPr>
            <p:cNvSpPr txBox="1"/>
            <p:nvPr/>
          </p:nvSpPr>
          <p:spPr>
            <a:xfrm>
              <a:off x="2789886" y="3196023"/>
              <a:ext cx="993863" cy="5180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B41DE-E858-AAE1-819D-FF50117500A9}"/>
                </a:ext>
              </a:extLst>
            </p:cNvPr>
            <p:cNvSpPr txBox="1"/>
            <p:nvPr/>
          </p:nvSpPr>
          <p:spPr>
            <a:xfrm>
              <a:off x="1219139" y="2804839"/>
              <a:ext cx="101087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L-shaped</a:t>
              </a:r>
              <a:r>
                <a:rPr lang="en-CA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template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0630E19D-A8D5-D019-00F9-BDA09F15540D}"/>
                </a:ext>
              </a:extLst>
            </p:cNvPr>
            <p:cNvGrpSpPr/>
            <p:nvPr/>
          </p:nvGrpSpPr>
          <p:grpSpPr>
            <a:xfrm>
              <a:off x="2230016" y="2931614"/>
              <a:ext cx="753638" cy="542975"/>
              <a:chOff x="2230016" y="3017339"/>
              <a:chExt cx="753638" cy="542975"/>
            </a:xfrm>
          </p:grpSpPr>
          <p:cxnSp>
            <p:nvCxnSpPr>
              <p:cNvPr id="22" name="직선 화살표 연결선 21">
                <a:extLst>
                  <a:ext uri="{FF2B5EF4-FFF2-40B4-BE49-F238E27FC236}">
                    <a16:creationId xmlns:a16="http://schemas.microsoft.com/office/drawing/2014/main" id="{8BD0D3D2-B799-49F8-B1B7-BDB67DD2EBFD}"/>
                  </a:ext>
                </a:extLst>
              </p:cNvPr>
              <p:cNvCxnSpPr>
                <a:cxnSpLocks/>
                <a:stCxn id="8" idx="3"/>
              </p:cNvCxnSpPr>
              <p:nvPr/>
            </p:nvCxnSpPr>
            <p:spPr>
              <a:xfrm>
                <a:off x="2230016" y="3152174"/>
                <a:ext cx="382032" cy="4081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화살표 연결선 31">
                <a:extLst>
                  <a:ext uri="{FF2B5EF4-FFF2-40B4-BE49-F238E27FC236}">
                    <a16:creationId xmlns:a16="http://schemas.microsoft.com/office/drawing/2014/main" id="{4CC50011-2A65-4CF2-9D04-EB920FB827C6}"/>
                  </a:ext>
                </a:extLst>
              </p:cNvPr>
              <p:cNvCxnSpPr>
                <a:stCxn id="8" idx="3"/>
              </p:cNvCxnSpPr>
              <p:nvPr/>
            </p:nvCxnSpPr>
            <p:spPr>
              <a:xfrm flipV="1">
                <a:off x="2230016" y="3017339"/>
                <a:ext cx="753638" cy="13483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3">
              <a:extLst>
                <a:ext uri="{FF2B5EF4-FFF2-40B4-BE49-F238E27FC236}">
                  <a16:creationId xmlns:a16="http://schemas.microsoft.com/office/drawing/2014/main" id="{B69DA13D-F52F-3ABD-35C3-98535AA77EA2}"/>
                </a:ext>
              </a:extLst>
            </p:cNvPr>
            <p:cNvSpPr/>
            <p:nvPr/>
          </p:nvSpPr>
          <p:spPr>
            <a:xfrm>
              <a:off x="5755881" y="3067077"/>
              <a:ext cx="1134424" cy="776848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03013226-BD3B-AAE0-6150-9B7D882B9DB9}"/>
                </a:ext>
              </a:extLst>
            </p:cNvPr>
            <p:cNvSpPr/>
            <p:nvPr/>
          </p:nvSpPr>
          <p:spPr>
            <a:xfrm>
              <a:off x="5755880" y="2813524"/>
              <a:ext cx="1134424" cy="25355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" name="文本框 14">
              <a:extLst>
                <a:ext uri="{FF2B5EF4-FFF2-40B4-BE49-F238E27FC236}">
                  <a16:creationId xmlns:a16="http://schemas.microsoft.com/office/drawing/2014/main" id="{FE141E8E-1B6C-282D-BD88-5A444A9E2AA6}"/>
                </a:ext>
              </a:extLst>
            </p:cNvPr>
            <p:cNvSpPr txBox="1"/>
            <p:nvPr/>
          </p:nvSpPr>
          <p:spPr>
            <a:xfrm>
              <a:off x="5815670" y="3196022"/>
              <a:ext cx="993863" cy="5180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04E1C90-D4DE-8093-F97A-F53E56D5EC71}"/>
                </a:ext>
              </a:extLst>
            </p:cNvPr>
            <p:cNvSpPr txBox="1"/>
            <p:nvPr/>
          </p:nvSpPr>
          <p:spPr>
            <a:xfrm>
              <a:off x="4432000" y="2764801"/>
              <a:ext cx="13705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CA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Top-only template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직선 화살표 연결선 27">
              <a:extLst>
                <a:ext uri="{FF2B5EF4-FFF2-40B4-BE49-F238E27FC236}">
                  <a16:creationId xmlns:a16="http://schemas.microsoft.com/office/drawing/2014/main" id="{FBDE8719-4CDA-E48C-D8AF-23E2E9C56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9779" y="2934062"/>
              <a:ext cx="542775" cy="340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14F151D-92E4-B5B7-1E0E-9B9EA5F9DC3C}"/>
                </a:ext>
              </a:extLst>
            </p:cNvPr>
            <p:cNvSpPr txBox="1"/>
            <p:nvPr/>
          </p:nvSpPr>
          <p:spPr>
            <a:xfrm>
              <a:off x="5364945" y="3973047"/>
              <a:ext cx="20349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Top-only FIBC mode</a:t>
              </a:r>
              <a:endParaRPr lang="ko-KR" altLang="en-US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5978383-60E0-D3D8-6E50-7961E457DD11}"/>
                </a:ext>
              </a:extLst>
            </p:cNvPr>
            <p:cNvGrpSpPr/>
            <p:nvPr/>
          </p:nvGrpSpPr>
          <p:grpSpPr>
            <a:xfrm>
              <a:off x="8700385" y="3086164"/>
              <a:ext cx="1387979" cy="776850"/>
              <a:chOff x="9439078" y="3017339"/>
              <a:chExt cx="1387979" cy="776850"/>
            </a:xfrm>
          </p:grpSpPr>
          <p:sp>
            <p:nvSpPr>
              <p:cNvPr id="18" name="矩形 3">
                <a:extLst>
                  <a:ext uri="{FF2B5EF4-FFF2-40B4-BE49-F238E27FC236}">
                    <a16:creationId xmlns:a16="http://schemas.microsoft.com/office/drawing/2014/main" id="{11B101B9-06E5-96D6-3DF2-2819DDEB7692}"/>
                  </a:ext>
                </a:extLst>
              </p:cNvPr>
              <p:cNvSpPr/>
              <p:nvPr/>
            </p:nvSpPr>
            <p:spPr>
              <a:xfrm>
                <a:off x="9692633" y="3017341"/>
                <a:ext cx="1134424" cy="776848"/>
              </a:xfrm>
              <a:prstGeom prst="rect">
                <a:avLst/>
              </a:prstGeom>
              <a:noFill/>
              <a:ln w="25400" cap="flat">
                <a:solidFill>
                  <a:schemeClr val="tx1"/>
                </a:soli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9" name="矩形 11">
                <a:extLst>
                  <a:ext uri="{FF2B5EF4-FFF2-40B4-BE49-F238E27FC236}">
                    <a16:creationId xmlns:a16="http://schemas.microsoft.com/office/drawing/2014/main" id="{0129855A-0781-3029-526B-D2A074DAF174}"/>
                  </a:ext>
                </a:extLst>
              </p:cNvPr>
              <p:cNvSpPr/>
              <p:nvPr/>
            </p:nvSpPr>
            <p:spPr>
              <a:xfrm rot="5400000">
                <a:off x="9177431" y="3278986"/>
                <a:ext cx="776848" cy="253554"/>
              </a:xfrm>
              <a:prstGeom prst="rect">
                <a:avLst/>
              </a:prstGeom>
              <a:noFill/>
              <a:ln w="12700" cap="flat">
                <a:solidFill>
                  <a:schemeClr val="tx1"/>
                </a:soli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20" name="文本框 14">
                <a:extLst>
                  <a:ext uri="{FF2B5EF4-FFF2-40B4-BE49-F238E27FC236}">
                    <a16:creationId xmlns:a16="http://schemas.microsoft.com/office/drawing/2014/main" id="{AB5402A2-B2BB-C9E8-7747-A1216A8ADC82}"/>
                  </a:ext>
                </a:extLst>
              </p:cNvPr>
              <p:cNvSpPr txBox="1"/>
              <p:nvPr/>
            </p:nvSpPr>
            <p:spPr>
              <a:xfrm>
                <a:off x="9805057" y="3146286"/>
                <a:ext cx="993863" cy="5180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algn="ctr" defTabSz="825500" hangingPunct="0"/>
                <a:r>
                  <a:rPr kumimoji="0" lang="en-US" altLang="zh-CN" sz="900" b="1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 Neue"/>
                    <a:ea typeface="Helvetica Neue"/>
                    <a:cs typeface="Helvetica Neue"/>
                    <a:sym typeface="Helvetica Neue"/>
                  </a:rPr>
                  <a:t>Reference block</a:t>
                </a:r>
                <a:endParaRPr kumimoji="0" lang="zh-CN" altLang="en-US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900" b="1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 Neue"/>
                    <a:ea typeface="Helvetica Neue"/>
                    <a:cs typeface="Helvetica Neue"/>
                    <a:sym typeface="Helvetica Neue"/>
                  </a:rPr>
                  <a:t>or</a:t>
                </a:r>
              </a:p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900" b="1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 Neue"/>
                    <a:ea typeface="Helvetica Neue"/>
                    <a:cs typeface="Helvetica Neue"/>
                    <a:sym typeface="Helvetica Neue"/>
                  </a:rPr>
                  <a:t>Current block</a:t>
                </a:r>
                <a:endParaRPr kumimoji="0" lang="zh-CN" altLang="en-US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0E2C5B2-3AD9-F50F-2FB5-036CBF53B85C}"/>
                </a:ext>
              </a:extLst>
            </p:cNvPr>
            <p:cNvSpPr txBox="1"/>
            <p:nvPr/>
          </p:nvSpPr>
          <p:spPr>
            <a:xfrm>
              <a:off x="7497186" y="2718431"/>
              <a:ext cx="13705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CA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Left-only template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7B70B035-7257-B085-8FEE-28BE9741550F}"/>
                </a:ext>
              </a:extLst>
            </p:cNvPr>
            <p:cNvCxnSpPr>
              <a:cxnSpLocks/>
            </p:cNvCxnSpPr>
            <p:nvPr/>
          </p:nvCxnSpPr>
          <p:spPr>
            <a:xfrm>
              <a:off x="8570630" y="3066449"/>
              <a:ext cx="256532" cy="26161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19921E-EBCD-B894-122A-0BFFA2ADE2A9}"/>
                </a:ext>
              </a:extLst>
            </p:cNvPr>
            <p:cNvSpPr txBox="1"/>
            <p:nvPr/>
          </p:nvSpPr>
          <p:spPr>
            <a:xfrm>
              <a:off x="8439885" y="3973047"/>
              <a:ext cx="20665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Left-only FIBC mode</a:t>
              </a:r>
              <a:endParaRPr lang="ko-KR" altLang="en-US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Picture 25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1048C04D-5AF9-4325-B541-38C3C49653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952" y="4702163"/>
            <a:ext cx="1129218" cy="10467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3259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6A1A61E2-17E6-928F-F356-8661D2400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0833100" cy="5149850"/>
          </a:xfrm>
        </p:spPr>
        <p:txBody>
          <a:bodyPr>
            <a:normAutofit/>
          </a:bodyPr>
          <a:lstStyle/>
          <a:p>
            <a:r>
              <a:rPr lang="en-CA" altLang="ko-KR" b="1" dirty="0"/>
              <a:t>Proposed signalling for IBC AMVP mode</a:t>
            </a:r>
          </a:p>
          <a:p>
            <a:pPr lvl="1"/>
            <a:r>
              <a:rPr lang="en-US" altLang="ko-KR" dirty="0"/>
              <a:t>To support Multi-model FIBC, Top-only FIBC, and Left-only FIBC, the additional modes are signaled </a:t>
            </a:r>
            <a:r>
              <a:rPr lang="en-CA" altLang="ko-KR" dirty="0"/>
              <a:t>as follows:</a:t>
            </a:r>
            <a:endParaRPr lang="en-US" altLang="ko-KR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E11F350-6743-D44E-AADE-9B53109BF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343170"/>
              </p:ext>
            </p:extLst>
          </p:nvPr>
        </p:nvGraphicFramePr>
        <p:xfrm>
          <a:off x="3681230" y="2889738"/>
          <a:ext cx="5071328" cy="3333260"/>
        </p:xfrm>
        <a:graphic>
          <a:graphicData uri="http://schemas.openxmlformats.org/drawingml/2006/table">
            <a:tbl>
              <a:tblPr firstRow="1" firstCol="1" bandRow="1"/>
              <a:tblGrid>
                <a:gridCol w="1573613">
                  <a:extLst>
                    <a:ext uri="{9D8B030D-6E8A-4147-A177-3AD203B41FA5}">
                      <a16:colId xmlns:a16="http://schemas.microsoft.com/office/drawing/2014/main" val="2844964585"/>
                    </a:ext>
                  </a:extLst>
                </a:gridCol>
                <a:gridCol w="3497715">
                  <a:extLst>
                    <a:ext uri="{9D8B030D-6E8A-4147-A177-3AD203B41FA5}">
                      <a16:colId xmlns:a16="http://schemas.microsoft.com/office/drawing/2014/main" val="1233561389"/>
                    </a:ext>
                  </a:extLst>
                </a:gridCol>
              </a:tblGrid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string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4153671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2559423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849757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44664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8577261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405164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7089020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78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327563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830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697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6A1A61E2-17E6-928F-F356-8661D2400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0833100" cy="2013547"/>
          </a:xfrm>
        </p:spPr>
        <p:txBody>
          <a:bodyPr>
            <a:normAutofit/>
          </a:bodyPr>
          <a:lstStyle/>
          <a:p>
            <a:r>
              <a:rPr lang="en-US" altLang="ko-KR" b="1" dirty="0"/>
              <a:t>Proposed inheritance for IBC merge mode </a:t>
            </a:r>
          </a:p>
          <a:p>
            <a:pPr lvl="1"/>
            <a:r>
              <a:rPr lang="en-US" altLang="ko-KR" dirty="0"/>
              <a:t>FIBC model information, which indicates whether multi-model are used or not, is inherited from a merge candidate. </a:t>
            </a:r>
          </a:p>
          <a:p>
            <a:pPr lvl="1"/>
            <a:r>
              <a:rPr lang="en-US" altLang="ko-KR" dirty="0"/>
              <a:t>The template shape is not inherited, and only L-shaped template is allowed by default.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/>
              <a:t>Proposal</a:t>
            </a:r>
            <a:endParaRPr lang="ko-KR" altLang="en-US" dirty="0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0ABF15E-F0AB-BFF7-EED2-8688FC1DB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659052"/>
              </p:ext>
            </p:extLst>
          </p:nvPr>
        </p:nvGraphicFramePr>
        <p:xfrm>
          <a:off x="6384351" y="3992506"/>
          <a:ext cx="2100926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70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132219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Top-only</a:t>
                      </a:r>
                      <a:br>
                        <a:rPr lang="en-US" altLang="ko-KR" sz="1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92745C0-D9A0-16A9-03D4-A203EA75DF05}"/>
              </a:ext>
            </a:extLst>
          </p:cNvPr>
          <p:cNvSpPr txBox="1"/>
          <p:nvPr/>
        </p:nvSpPr>
        <p:spPr>
          <a:xfrm flipH="1">
            <a:off x="9848317" y="3437991"/>
            <a:ext cx="140034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current block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8A9DAC4-864C-93C4-D56C-1206BBBE2B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84496"/>
              </p:ext>
            </p:extLst>
          </p:nvPr>
        </p:nvGraphicFramePr>
        <p:xfrm>
          <a:off x="9349566" y="3992505"/>
          <a:ext cx="2574951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421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210734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L-shaped FIBC</a:t>
                      </a:r>
                      <a:b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(default)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D860D4CE-45DC-8532-6247-93ED09D46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19783"/>
              </p:ext>
            </p:extLst>
          </p:nvPr>
        </p:nvGraphicFramePr>
        <p:xfrm>
          <a:off x="519383" y="4068706"/>
          <a:ext cx="2434301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70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465594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Multi-model </a:t>
                      </a:r>
                      <a:b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D966EB3-49EE-E66C-247D-5927305AF8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39578"/>
              </p:ext>
            </p:extLst>
          </p:nvPr>
        </p:nvGraphicFramePr>
        <p:xfrm>
          <a:off x="3362376" y="4068706"/>
          <a:ext cx="2434333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70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465626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Multi-model</a:t>
                      </a:r>
                      <a:b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05892EC-18C7-98CB-A27E-CEC63077ED59}"/>
              </a:ext>
            </a:extLst>
          </p:cNvPr>
          <p:cNvSpPr txBox="1"/>
          <p:nvPr/>
        </p:nvSpPr>
        <p:spPr>
          <a:xfrm flipH="1">
            <a:off x="3549985" y="3437991"/>
            <a:ext cx="168435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current block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85B290-6602-D53B-1D4F-E3D1B25420A5}"/>
              </a:ext>
            </a:extLst>
          </p:cNvPr>
          <p:cNvSpPr txBox="1"/>
          <p:nvPr/>
        </p:nvSpPr>
        <p:spPr>
          <a:xfrm flipH="1">
            <a:off x="6301734" y="3437991"/>
            <a:ext cx="226616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 merge candidate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6797C2-5FFC-EE9A-DC57-9391283ECBB1}"/>
              </a:ext>
            </a:extLst>
          </p:cNvPr>
          <p:cNvSpPr txBox="1"/>
          <p:nvPr/>
        </p:nvSpPr>
        <p:spPr>
          <a:xfrm flipH="1">
            <a:off x="519383" y="3437991"/>
            <a:ext cx="22412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 merge candidate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141E8C49-A341-AAD0-1254-8FA62793F1AF}"/>
              </a:ext>
            </a:extLst>
          </p:cNvPr>
          <p:cNvCxnSpPr>
            <a:cxnSpLocks/>
          </p:cNvCxnSpPr>
          <p:nvPr/>
        </p:nvCxnSpPr>
        <p:spPr>
          <a:xfrm>
            <a:off x="2823634" y="5287451"/>
            <a:ext cx="53874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FCFBAF03-E9FA-C62C-EEAF-5CE1360949FD}"/>
              </a:ext>
            </a:extLst>
          </p:cNvPr>
          <p:cNvGrpSpPr/>
          <p:nvPr/>
        </p:nvGrpSpPr>
        <p:grpSpPr>
          <a:xfrm>
            <a:off x="8527282" y="5058335"/>
            <a:ext cx="721347" cy="369332"/>
            <a:chOff x="2566609" y="5543034"/>
            <a:chExt cx="721347" cy="369332"/>
          </a:xfrm>
        </p:grpSpPr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ECFB6A7C-6F2F-EAC3-7F12-DCD788BC1505}"/>
                </a:ext>
              </a:extLst>
            </p:cNvPr>
            <p:cNvCxnSpPr/>
            <p:nvPr/>
          </p:nvCxnSpPr>
          <p:spPr>
            <a:xfrm>
              <a:off x="2566609" y="5727700"/>
              <a:ext cx="72134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C535EE2-13E5-2FB2-F4BB-E15BA7476827}"/>
                </a:ext>
              </a:extLst>
            </p:cNvPr>
            <p:cNvSpPr txBox="1"/>
            <p:nvPr/>
          </p:nvSpPr>
          <p:spPr>
            <a:xfrm>
              <a:off x="2745380" y="5543034"/>
              <a:ext cx="311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C00000"/>
                  </a:solidFill>
                </a:rPr>
                <a:t>X</a:t>
              </a:r>
              <a:endParaRPr lang="ko-KR" altLang="en-US" b="1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95FA0880-598E-2BC5-0C2E-5D32BD45A04E}"/>
              </a:ext>
            </a:extLst>
          </p:cNvPr>
          <p:cNvCxnSpPr>
            <a:cxnSpLocks/>
          </p:cNvCxnSpPr>
          <p:nvPr/>
        </p:nvCxnSpPr>
        <p:spPr>
          <a:xfrm>
            <a:off x="5991225" y="3314064"/>
            <a:ext cx="0" cy="2799402"/>
          </a:xfrm>
          <a:prstGeom prst="line">
            <a:avLst/>
          </a:prstGeom>
          <a:ln w="12700">
            <a:solidFill>
              <a:srgbClr val="0016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D8F17D9-B78E-43D3-BC51-9DD8AA086761}"/>
              </a:ext>
            </a:extLst>
          </p:cNvPr>
          <p:cNvSpPr txBox="1"/>
          <p:nvPr/>
        </p:nvSpPr>
        <p:spPr>
          <a:xfrm>
            <a:off x="1484231" y="6063281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information is inherited</a:t>
            </a:r>
            <a:endParaRPr lang="ko-KR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144012-D98E-48AE-8383-A9D99DB98F95}"/>
              </a:ext>
            </a:extLst>
          </p:cNvPr>
          <p:cNvSpPr txBox="1"/>
          <p:nvPr/>
        </p:nvSpPr>
        <p:spPr>
          <a:xfrm>
            <a:off x="6869017" y="6063281"/>
            <a:ext cx="421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 shape information is not inherited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745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 dirty="0"/>
              <a:t>Experimental</a:t>
            </a:r>
            <a:r>
              <a:rPr lang="ko-KR" altLang="en-US" dirty="0"/>
              <a:t> </a:t>
            </a:r>
            <a:r>
              <a:rPr lang="en-US" altLang="ko-KR" dirty="0"/>
              <a:t>results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F586660B-58BF-7CDE-DB1C-13D0A4103D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562033"/>
              </p:ext>
            </p:extLst>
          </p:nvPr>
        </p:nvGraphicFramePr>
        <p:xfrm>
          <a:off x="1089617" y="2044701"/>
          <a:ext cx="10012763" cy="3531438"/>
        </p:xfrm>
        <a:graphic>
          <a:graphicData uri="http://schemas.openxmlformats.org/drawingml/2006/table">
            <a:tbl>
              <a:tblPr firstRow="1" firstCol="1" bandRow="1"/>
              <a:tblGrid>
                <a:gridCol w="1248857">
                  <a:extLst>
                    <a:ext uri="{9D8B030D-6E8A-4147-A177-3AD203B41FA5}">
                      <a16:colId xmlns:a16="http://schemas.microsoft.com/office/drawing/2014/main" val="1005126268"/>
                    </a:ext>
                  </a:extLst>
                </a:gridCol>
                <a:gridCol w="1200655">
                  <a:extLst>
                    <a:ext uri="{9D8B030D-6E8A-4147-A177-3AD203B41FA5}">
                      <a16:colId xmlns:a16="http://schemas.microsoft.com/office/drawing/2014/main" val="2986296994"/>
                    </a:ext>
                  </a:extLst>
                </a:gridCol>
                <a:gridCol w="1200655">
                  <a:extLst>
                    <a:ext uri="{9D8B030D-6E8A-4147-A177-3AD203B41FA5}">
                      <a16:colId xmlns:a16="http://schemas.microsoft.com/office/drawing/2014/main" val="3146289943"/>
                    </a:ext>
                  </a:extLst>
                </a:gridCol>
                <a:gridCol w="1200655">
                  <a:extLst>
                    <a:ext uri="{9D8B030D-6E8A-4147-A177-3AD203B41FA5}">
                      <a16:colId xmlns:a16="http://schemas.microsoft.com/office/drawing/2014/main" val="4154316284"/>
                    </a:ext>
                  </a:extLst>
                </a:gridCol>
                <a:gridCol w="982653">
                  <a:extLst>
                    <a:ext uri="{9D8B030D-6E8A-4147-A177-3AD203B41FA5}">
                      <a16:colId xmlns:a16="http://schemas.microsoft.com/office/drawing/2014/main" val="2319924250"/>
                    </a:ext>
                  </a:extLst>
                </a:gridCol>
                <a:gridCol w="982653">
                  <a:extLst>
                    <a:ext uri="{9D8B030D-6E8A-4147-A177-3AD203B41FA5}">
                      <a16:colId xmlns:a16="http://schemas.microsoft.com/office/drawing/2014/main" val="3688795884"/>
                    </a:ext>
                  </a:extLst>
                </a:gridCol>
                <a:gridCol w="1590649">
                  <a:extLst>
                    <a:ext uri="{9D8B030D-6E8A-4147-A177-3AD203B41FA5}">
                      <a16:colId xmlns:a16="http://schemas.microsoft.com/office/drawing/2014/main" val="1663024954"/>
                    </a:ext>
                  </a:extLst>
                </a:gridCol>
                <a:gridCol w="1605986">
                  <a:extLst>
                    <a:ext uri="{9D8B030D-6E8A-4147-A177-3AD203B41FA5}">
                      <a16:colId xmlns:a16="http://schemas.microsoft.com/office/drawing/2014/main" val="798021047"/>
                    </a:ext>
                  </a:extLst>
                </a:gridCol>
              </a:tblGrid>
              <a:tr h="393997">
                <a:tc>
                  <a:txBody>
                    <a:bodyPr/>
                    <a:lstStyle/>
                    <a:p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All Intra Main 10 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923595"/>
                  </a:ext>
                </a:extLst>
              </a:tr>
              <a:tr h="393997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ECM-11.0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154890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55910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96.9%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313789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62223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135910"/>
                  </a:ext>
                </a:extLst>
              </a:tr>
              <a:tr h="393997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Random Access Main 10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4214600"/>
                  </a:ext>
                </a:extLst>
              </a:tr>
              <a:tr h="393997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ECM-11.0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138115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093059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785669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36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115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513F837-AE4F-13C0-3826-FDD1E2C90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77900"/>
            <a:ext cx="5416550" cy="5378450"/>
          </a:xfrm>
        </p:spPr>
        <p:txBody>
          <a:bodyPr>
            <a:normAutofit/>
          </a:bodyPr>
          <a:lstStyle/>
          <a:p>
            <a:r>
              <a:rPr lang="en-US" altLang="ko-KR" sz="2300" dirty="0"/>
              <a:t>Additional test #1: 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Inheritance of </a:t>
            </a:r>
            <a:r>
              <a:rPr lang="en-US" altLang="ko-KR" sz="2300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template shape information only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from IBC merge candidate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</a:t>
            </a:r>
            <a:r>
              <a:rPr lang="ko-KR" altLang="en-US" dirty="0"/>
              <a:t> </a:t>
            </a:r>
            <a:r>
              <a:rPr lang="en-US" altLang="ko-KR" dirty="0"/>
              <a:t>results</a:t>
            </a:r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B2BF80-9983-3365-BD3D-0A283BBBE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öhne"/>
              </a:rPr>
            </a:b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0111CF16-58D2-4BD3-D902-7F6828C68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7041"/>
              </p:ext>
            </p:extLst>
          </p:nvPr>
        </p:nvGraphicFramePr>
        <p:xfrm>
          <a:off x="6214516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-0.14%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-0.19%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-0.15%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0.63%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047A42CC-148B-674B-D905-9D53BA89B1B6}"/>
              </a:ext>
            </a:extLst>
          </p:cNvPr>
          <p:cNvGraphicFramePr>
            <a:graphicFrameLocks noGrp="1"/>
          </p:cNvGraphicFramePr>
          <p:nvPr/>
        </p:nvGraphicFramePr>
        <p:xfrm>
          <a:off x="250485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0.26%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  <p:sp>
        <p:nvSpPr>
          <p:cNvPr id="13" name="내용 개체 틀 1">
            <a:extLst>
              <a:ext uri="{FF2B5EF4-FFF2-40B4-BE49-F238E27FC236}">
                <a16:creationId xmlns:a16="http://schemas.microsoft.com/office/drawing/2014/main" id="{F6947B1B-4F00-6162-3345-BBD6D676E812}"/>
              </a:ext>
            </a:extLst>
          </p:cNvPr>
          <p:cNvSpPr txBox="1">
            <a:spLocks/>
          </p:cNvSpPr>
          <p:nvPr/>
        </p:nvSpPr>
        <p:spPr>
          <a:xfrm>
            <a:off x="465667" y="977899"/>
            <a:ext cx="5416550" cy="5378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300" dirty="0"/>
              <a:t>Inheritance of model information only from IBC merge candidate</a:t>
            </a:r>
          </a:p>
        </p:txBody>
      </p:sp>
    </p:spTree>
    <p:extLst>
      <p:ext uri="{BB962C8B-B14F-4D97-AF65-F5344CB8AC3E}">
        <p14:creationId xmlns:p14="http://schemas.microsoft.com/office/powerpoint/2010/main" val="1708840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114500</TotalTime>
  <Words>1304</Words>
  <Application>Microsoft Office PowerPoint</Application>
  <PresentationFormat>와이드스크린</PresentationFormat>
  <Paragraphs>484</Paragraphs>
  <Slides>12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1" baseType="lpstr">
      <vt:lpstr>Helvetica Neue</vt:lpstr>
      <vt:lpstr>맑은 고딕</vt:lpstr>
      <vt:lpstr>Arial</vt:lpstr>
      <vt:lpstr>Calibri</vt:lpstr>
      <vt:lpstr>Calibri Light</vt:lpstr>
      <vt:lpstr>Cambria Math</vt:lpstr>
      <vt:lpstr>Times New Roman</vt:lpstr>
      <vt:lpstr>Wingdings</vt:lpstr>
      <vt:lpstr>Office 테마</vt:lpstr>
      <vt:lpstr>JVET-AG0113 Non-EE2: FIBC Extension</vt:lpstr>
      <vt:lpstr>Summary</vt:lpstr>
      <vt:lpstr>IBC-LIC in ECM-11.0</vt:lpstr>
      <vt:lpstr>FIBC in ECM-11.0</vt:lpstr>
      <vt:lpstr>Proposal</vt:lpstr>
      <vt:lpstr>Proposal</vt:lpstr>
      <vt:lpstr>Proposal</vt:lpstr>
      <vt:lpstr>Experimental results</vt:lpstr>
      <vt:lpstr>Experimental results</vt:lpstr>
      <vt:lpstr>Experimental results 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heeji Han</dc:creator>
  <cp:lastModifiedBy>Sung-Chang</cp:lastModifiedBy>
  <cp:revision>1638</cp:revision>
  <dcterms:created xsi:type="dcterms:W3CDTF">2023-03-07T04:24:08Z</dcterms:created>
  <dcterms:modified xsi:type="dcterms:W3CDTF">2024-01-18T09:44:32Z</dcterms:modified>
</cp:coreProperties>
</file>