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4" r:id="rId2"/>
  </p:sldMasterIdLst>
  <p:sldIdLst>
    <p:sldId id="259" r:id="rId3"/>
    <p:sldId id="262" r:id="rId4"/>
    <p:sldId id="263" r:id="rId5"/>
    <p:sldId id="383"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263"/>
            <p14:sldId id="383"/>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94"/>
  </p:normalViewPr>
  <p:slideViewPr>
    <p:cSldViewPr snapToGrid="0">
      <p:cViewPr varScale="1">
        <p:scale>
          <a:sx n="121" d="100"/>
          <a:sy n="121" d="100"/>
        </p:scale>
        <p:origin x="7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2024/1/19</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2024/1/19</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2024/1/19</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866265"/>
            <a:ext cx="10044424" cy="1590675"/>
          </a:xfrm>
        </p:spPr>
        <p:txBody>
          <a:bodyPr/>
          <a:lstStyle/>
          <a:p>
            <a:pPr>
              <a:lnSpc>
                <a:spcPct val="200000"/>
              </a:lnSpc>
            </a:pPr>
            <a:r>
              <a:rPr lang="en-US" altLang="zh-CN" sz="2400" dirty="0"/>
              <a:t>Non-EE2</a:t>
            </a:r>
            <a:r>
              <a:rPr lang="fr-FR" altLang="zh-CN" sz="2400" dirty="0"/>
              <a:t>: </a:t>
            </a:r>
            <a:r>
              <a:rPr lang="en-US" altLang="zh-CN" sz="2400" dirty="0"/>
              <a:t>Adaptive coefficient precision for CCALF</a:t>
            </a:r>
            <a:br>
              <a:rPr lang="en-US" altLang="zh-CN" sz="2400" dirty="0"/>
            </a:br>
            <a:r>
              <a:rPr lang="en-US" altLang="zh-CN" sz="2400" dirty="0"/>
              <a:t>JVET-AG0065</a:t>
            </a:r>
            <a:endParaRPr lang="en-US" altLang="zh-CN" sz="2800" dirty="0"/>
          </a:p>
        </p:txBody>
      </p:sp>
      <p:sp>
        <p:nvSpPr>
          <p:cNvPr id="3" name="Text Placeholder 2"/>
          <p:cNvSpPr>
            <a:spLocks noGrp="1"/>
          </p:cNvSpPr>
          <p:nvPr>
            <p:ph type="body" sz="quarter" idx="10"/>
          </p:nvPr>
        </p:nvSpPr>
        <p:spPr>
          <a:xfrm>
            <a:off x="889000" y="3456940"/>
            <a:ext cx="10082530" cy="957580"/>
          </a:xfrm>
        </p:spPr>
        <p:txBody>
          <a:bodyPr>
            <a:normAutofit/>
          </a:bodyPr>
          <a:lstStyle/>
          <a:p>
            <a:pPr marL="0" marR="0"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en-CA" b="1" dirty="0">
                <a:latin typeface="Times New Roman" panose="02020603050405020304" pitchFamily="18" charset="0"/>
                <a:ea typeface="宋体" panose="02010600030101010101" pitchFamily="2" charset="-122"/>
              </a:rPr>
              <a:t>Nan Song</a:t>
            </a:r>
            <a:r>
              <a:rPr lang="en-US" altLang="en-CA" b="1" dirty="0">
                <a:effectLst/>
                <a:latin typeface="Times New Roman" panose="02020603050405020304" pitchFamily="18" charset="0"/>
                <a:ea typeface="宋体" panose="02010600030101010101" pitchFamily="2" charset="-122"/>
              </a:rPr>
              <a:t>, </a:t>
            </a:r>
            <a:r>
              <a:rPr lang="en-CA" b="1" dirty="0">
                <a:effectLst/>
                <a:latin typeface="Times New Roman" panose="02020603050405020304" pitchFamily="18" charset="0"/>
                <a:ea typeface="宋体" panose="02010600030101010101" pitchFamily="2" charset="-122"/>
              </a:rPr>
              <a:t>Yue Yu</a:t>
            </a:r>
            <a:r>
              <a:rPr lang="en-US" altLang="zh-CN" b="1" dirty="0">
                <a:effectLst/>
                <a:latin typeface="Times New Roman" panose="02020603050405020304" pitchFamily="18" charset="0"/>
                <a:ea typeface="宋体" panose="02010600030101010101" pitchFamily="2" charset="-122"/>
              </a:rPr>
              <a:t>, </a:t>
            </a:r>
            <a:r>
              <a:rPr lang="en-CA" b="1" dirty="0" err="1">
                <a:effectLst/>
                <a:latin typeface="Times New Roman" panose="02020603050405020304" pitchFamily="18" charset="0"/>
                <a:ea typeface="宋体" panose="02010600030101010101" pitchFamily="2" charset="-122"/>
              </a:rPr>
              <a:t>Haoping</a:t>
            </a:r>
            <a:r>
              <a:rPr lang="en-CA" b="1" dirty="0">
                <a:effectLst/>
                <a:latin typeface="Times New Roman" panose="02020603050405020304" pitchFamily="18" charset="0"/>
                <a:ea typeface="宋体" panose="02010600030101010101" pitchFamily="2" charset="-122"/>
              </a:rPr>
              <a:t> Yu, Dong Wang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Introduction – fixed precision value in current ECM for CCALF</a:t>
            </a:r>
          </a:p>
        </p:txBody>
      </p:sp>
      <mc:AlternateContent xmlns:mc="http://schemas.openxmlformats.org/markup-compatibility/2006" xmlns:a14="http://schemas.microsoft.com/office/drawing/2010/main">
        <mc:Choice Requires="a14">
          <p:sp>
            <p:nvSpPr>
              <p:cNvPr id="4" name="文本占位符 3"/>
              <p:cNvSpPr>
                <a:spLocks noGrp="1"/>
              </p:cNvSpPr>
              <p:nvPr>
                <p:ph type="body" sz="quarter" idx="10"/>
              </p:nvPr>
            </p:nvSpPr>
            <p:spPr>
              <a:xfrm>
                <a:off x="509566" y="920856"/>
                <a:ext cx="10844974" cy="2159696"/>
              </a:xfrm>
            </p:spPr>
            <p:txBody>
              <a:bodyPr>
                <a:normAutofit/>
              </a:bodyPr>
              <a:lstStyle/>
              <a:p>
                <a:pPr marL="285750" indent="-285750">
                  <a:buFont typeface="Arial" panose="020B0604020202020204" pitchFamily="34" charset="0"/>
                  <a:buChar char="•"/>
                </a:pPr>
                <a:r>
                  <a:rPr lang="en-US" altLang="en-CA" sz="1800" dirty="0">
                    <a:solidFill>
                      <a:schemeClr val="tx1"/>
                    </a:solidFill>
                    <a:latin typeface="Times New Roman" panose="02020603050405020304" pitchFamily="18" charset="0"/>
                    <a:cs typeface="Times New Roman" panose="02020603050405020304" pitchFamily="18" charset="0"/>
                    <a:sym typeface="+mn-ea"/>
                  </a:rPr>
                  <a:t>The CCALF training process</a:t>
                </a:r>
              </a:p>
              <a:p>
                <a:pPr marL="920750" lvl="1" indent="-285750">
                  <a:buFont typeface="Arial" panose="020B0604020202020204" pitchFamily="34" charset="0"/>
                  <a:buChar char="•"/>
                </a:pPr>
                <a:r>
                  <a:rPr lang="en-US" altLang="en-CA" sz="1600" dirty="0">
                    <a:solidFill>
                      <a:schemeClr val="tx1"/>
                    </a:solidFill>
                    <a:latin typeface="Times New Roman" panose="02020603050405020304" pitchFamily="18" charset="0"/>
                    <a:cs typeface="Times New Roman" panose="02020603050405020304" pitchFamily="18" charset="0"/>
                    <a:sym typeface="+mn-ea"/>
                  </a:rPr>
                  <a:t>Calculate float-type coefficients </a:t>
                </a:r>
                <a14:m>
                  <m:oMath xmlns:m="http://schemas.openxmlformats.org/officeDocument/2006/math">
                    <m:sSup>
                      <m:sSupPr>
                        <m:ctrlPr>
                          <a:rPr lang="en-US" altLang="en-CA" sz="1600" b="1" i="1" smtClean="0">
                            <a:solidFill>
                              <a:schemeClr val="tx1"/>
                            </a:solidFill>
                            <a:latin typeface="Cambria Math" panose="02040503050406030204" pitchFamily="18" charset="0"/>
                            <a:cs typeface="Times New Roman" panose="02020603050405020304" pitchFamily="18" charset="0"/>
                            <a:sym typeface="+mn-ea"/>
                          </a:rPr>
                        </m:ctrlPr>
                      </m:sSupPr>
                      <m:e>
                        <m:r>
                          <a:rPr lang="en-US" altLang="en-CA" sz="1600" b="1" i="1" smtClean="0">
                            <a:solidFill>
                              <a:schemeClr val="tx1"/>
                            </a:solidFill>
                            <a:latin typeface="Cambria Math" panose="02040503050406030204" pitchFamily="18" charset="0"/>
                            <a:cs typeface="Times New Roman" panose="02020603050405020304" pitchFamily="18" charset="0"/>
                            <a:sym typeface="+mn-ea"/>
                          </a:rPr>
                          <m:t>𝒇</m:t>
                        </m:r>
                      </m:e>
                      <m:sup>
                        <m:r>
                          <a:rPr lang="en-US" altLang="en-CA" sz="1600" b="1" i="1" smtClean="0">
                            <a:solidFill>
                              <a:schemeClr val="tx1"/>
                            </a:solidFill>
                            <a:latin typeface="Cambria Math" panose="02040503050406030204" pitchFamily="18" charset="0"/>
                            <a:cs typeface="Times New Roman" panose="02020603050405020304" pitchFamily="18" charset="0"/>
                            <a:sym typeface="+mn-ea"/>
                          </a:rPr>
                          <m:t>𝒇𝒍𝒐𝒂𝒕</m:t>
                        </m:r>
                      </m:sup>
                    </m:sSup>
                  </m:oMath>
                </a14:m>
                <a:r>
                  <a:rPr lang="en-US" altLang="en-CA" sz="1600" dirty="0">
                    <a:solidFill>
                      <a:schemeClr val="tx1"/>
                    </a:solidFill>
                    <a:latin typeface="Times New Roman" panose="02020603050405020304" pitchFamily="18" charset="0"/>
                    <a:cs typeface="Times New Roman" panose="02020603050405020304" pitchFamily="18" charset="0"/>
                    <a:sym typeface="+mn-ea"/>
                  </a:rPr>
                  <a:t>from Weiner-</a:t>
                </a:r>
                <a:r>
                  <a:rPr lang="en-US" altLang="en-CA" sz="1600" dirty="0" err="1">
                    <a:solidFill>
                      <a:schemeClr val="tx1"/>
                    </a:solidFill>
                    <a:latin typeface="Times New Roman" panose="02020603050405020304" pitchFamily="18" charset="0"/>
                    <a:cs typeface="Times New Roman" panose="02020603050405020304" pitchFamily="18" charset="0"/>
                    <a:sym typeface="+mn-ea"/>
                  </a:rPr>
                  <a:t>Hopf</a:t>
                </a:r>
                <a:r>
                  <a:rPr lang="en-US" altLang="en-CA" sz="1600" dirty="0">
                    <a:solidFill>
                      <a:schemeClr val="tx1"/>
                    </a:solidFill>
                    <a:latin typeface="Times New Roman" panose="02020603050405020304" pitchFamily="18" charset="0"/>
                    <a:cs typeface="Times New Roman" panose="02020603050405020304" pitchFamily="18" charset="0"/>
                    <a:sym typeface="+mn-ea"/>
                  </a:rPr>
                  <a:t> equation</a:t>
                </a:r>
              </a:p>
              <a:p>
                <a:pPr marL="920750" lvl="1" indent="-285750">
                  <a:buFont typeface="Arial" panose="020B0604020202020204" pitchFamily="34" charset="0"/>
                  <a:buChar char="•"/>
                </a:pPr>
                <a:r>
                  <a:rPr lang="en-US" altLang="en-CA" sz="1600" dirty="0">
                    <a:solidFill>
                      <a:schemeClr val="tx1"/>
                    </a:solidFill>
                    <a:latin typeface="Times New Roman" panose="02020603050405020304" pitchFamily="18" charset="0"/>
                    <a:cs typeface="Times New Roman" panose="02020603050405020304" pitchFamily="18" charset="0"/>
                    <a:sym typeface="+mn-ea"/>
                  </a:rPr>
                  <a:t>Calculate the temp coefficients </a:t>
                </a:r>
                <a14:m>
                  <m:oMath xmlns:m="http://schemas.openxmlformats.org/officeDocument/2006/math">
                    <m:sSup>
                      <m:sSupPr>
                        <m:ctrlPr>
                          <a:rPr lang="en-US" altLang="en-CA" sz="1600" b="1" i="1" smtClean="0">
                            <a:solidFill>
                              <a:schemeClr val="tx1"/>
                            </a:solidFill>
                            <a:latin typeface="Cambria Math" panose="02040503050406030204" pitchFamily="18" charset="0"/>
                            <a:cs typeface="Times New Roman" panose="02020603050405020304" pitchFamily="18" charset="0"/>
                            <a:sym typeface="+mn-ea"/>
                          </a:rPr>
                        </m:ctrlPr>
                      </m:sSupPr>
                      <m:e>
                        <m:r>
                          <a:rPr lang="en-US" altLang="en-CA" sz="1600" b="1" i="1" smtClean="0">
                            <a:solidFill>
                              <a:schemeClr val="tx1"/>
                            </a:solidFill>
                            <a:latin typeface="Cambria Math" panose="02040503050406030204" pitchFamily="18" charset="0"/>
                            <a:cs typeface="Times New Roman" panose="02020603050405020304" pitchFamily="18" charset="0"/>
                            <a:sym typeface="+mn-ea"/>
                          </a:rPr>
                          <m:t>𝒇</m:t>
                        </m:r>
                      </m:e>
                      <m:sup>
                        <m:r>
                          <a:rPr lang="en-US" altLang="en-CA" sz="1600" b="1" i="1" smtClean="0">
                            <a:solidFill>
                              <a:schemeClr val="tx1"/>
                            </a:solidFill>
                            <a:latin typeface="Cambria Math" panose="02040503050406030204" pitchFamily="18" charset="0"/>
                            <a:cs typeface="Times New Roman" panose="02020603050405020304" pitchFamily="18" charset="0"/>
                            <a:sym typeface="+mn-ea"/>
                          </a:rPr>
                          <m:t>𝒔𝒄𝒂𝒍𝒆𝒅</m:t>
                        </m:r>
                      </m:sup>
                    </m:sSup>
                    <m:r>
                      <a:rPr lang="en-US" altLang="en-CA" sz="1600" b="1" i="0" smtClean="0">
                        <a:solidFill>
                          <a:schemeClr val="tx1"/>
                        </a:solidFill>
                        <a:latin typeface="Cambria Math" panose="02040503050406030204" pitchFamily="18" charset="0"/>
                        <a:cs typeface="Times New Roman" panose="02020603050405020304" pitchFamily="18" charset="0"/>
                        <a:sym typeface="+mn-ea"/>
                      </a:rPr>
                      <m:t>:</m:t>
                    </m:r>
                  </m:oMath>
                </a14:m>
                <a:endParaRPr lang="en-US" altLang="en-CA" sz="1600" b="1" dirty="0">
                  <a:solidFill>
                    <a:schemeClr val="tx1"/>
                  </a:solidFill>
                  <a:latin typeface="Times New Roman" panose="02020603050405020304" pitchFamily="18" charset="0"/>
                  <a:cs typeface="Times New Roman" panose="02020603050405020304" pitchFamily="18" charset="0"/>
                  <a:sym typeface="+mn-ea"/>
                </a:endParaRPr>
              </a:p>
              <a:p>
                <a:pPr lvl="1" indent="0">
                  <a:buNone/>
                </a:pPr>
                <a:endParaRPr lang="en-US" altLang="en-CA" sz="1400" b="1" dirty="0">
                  <a:solidFill>
                    <a:schemeClr val="tx1"/>
                  </a:solidFill>
                  <a:latin typeface="Times New Roman" panose="02020603050405020304" pitchFamily="18" charset="0"/>
                  <a:cs typeface="Times New Roman" panose="02020603050405020304" pitchFamily="18" charset="0"/>
                  <a:sym typeface="+mn-ea"/>
                </a:endParaRPr>
              </a:p>
              <a:p>
                <a:pPr marL="920750" lvl="1" indent="-285750"/>
                <a:r>
                  <a:rPr lang="en-US" altLang="en-CA" sz="1600" dirty="0">
                    <a:solidFill>
                      <a:schemeClr val="tx1"/>
                    </a:solidFill>
                    <a:latin typeface="Times New Roman" panose="02020603050405020304" pitchFamily="18" charset="0"/>
                    <a:cs typeface="Times New Roman" panose="02020603050405020304" pitchFamily="18" charset="0"/>
                    <a:sym typeface="+mn-ea"/>
                  </a:rPr>
                  <a:t>Get the final coefficients </a:t>
                </a:r>
                <a14:m>
                  <m:oMath xmlns:m="http://schemas.openxmlformats.org/officeDocument/2006/math">
                    <m:sSup>
                      <m:sSupPr>
                        <m:ctrlPr>
                          <a:rPr lang="en-US" altLang="en-CA" sz="1600" b="1" i="1">
                            <a:solidFill>
                              <a:schemeClr val="tx1"/>
                            </a:solidFill>
                            <a:latin typeface="Cambria Math" panose="02040503050406030204" pitchFamily="18" charset="0"/>
                            <a:cs typeface="Times New Roman" panose="02020603050405020304" pitchFamily="18" charset="0"/>
                            <a:sym typeface="+mn-ea"/>
                          </a:rPr>
                        </m:ctrlPr>
                      </m:sSupPr>
                      <m:e>
                        <m:r>
                          <a:rPr lang="en-US" altLang="en-CA" sz="1600" b="1" i="1">
                            <a:solidFill>
                              <a:schemeClr val="tx1"/>
                            </a:solidFill>
                            <a:latin typeface="Cambria Math" panose="02040503050406030204" pitchFamily="18" charset="0"/>
                            <a:cs typeface="Times New Roman" panose="02020603050405020304" pitchFamily="18" charset="0"/>
                            <a:sym typeface="+mn-ea"/>
                          </a:rPr>
                          <m:t>𝒇</m:t>
                        </m:r>
                      </m:e>
                      <m:sup>
                        <m:r>
                          <a:rPr lang="en-US" altLang="en-CA" sz="1600" b="1" i="1" smtClean="0">
                            <a:solidFill>
                              <a:schemeClr val="tx1"/>
                            </a:solidFill>
                            <a:latin typeface="Cambria Math" panose="02040503050406030204" pitchFamily="18" charset="0"/>
                            <a:cs typeface="Times New Roman" panose="02020603050405020304" pitchFamily="18" charset="0"/>
                            <a:sym typeface="+mn-ea"/>
                          </a:rPr>
                          <m:t>𝒎𝒂𝒑𝒑𝒆𝒅</m:t>
                        </m:r>
                      </m:sup>
                    </m:sSup>
                  </m:oMath>
                </a14:m>
                <a:r>
                  <a:rPr lang="en-US" altLang="en-CA" sz="1600" dirty="0">
                    <a:solidFill>
                      <a:schemeClr val="tx1"/>
                    </a:solidFill>
                    <a:latin typeface="Times New Roman" panose="02020603050405020304" pitchFamily="18" charset="0"/>
                    <a:cs typeface="Times New Roman" panose="02020603050405020304" pitchFamily="18" charset="0"/>
                    <a:sym typeface="+mn-ea"/>
                  </a:rPr>
                  <a:t> by mapping each element of </a:t>
                </a:r>
                <a14:m>
                  <m:oMath xmlns:m="http://schemas.openxmlformats.org/officeDocument/2006/math">
                    <m:sSup>
                      <m:sSupPr>
                        <m:ctrlPr>
                          <a:rPr lang="en-US" altLang="en-CA" sz="1600" b="1" i="1">
                            <a:solidFill>
                              <a:schemeClr val="tx1"/>
                            </a:solidFill>
                            <a:latin typeface="Cambria Math" panose="02040503050406030204" pitchFamily="18" charset="0"/>
                            <a:cs typeface="Times New Roman" panose="02020603050405020304" pitchFamily="18" charset="0"/>
                            <a:sym typeface="+mn-ea"/>
                          </a:rPr>
                        </m:ctrlPr>
                      </m:sSupPr>
                      <m:e>
                        <m:r>
                          <a:rPr lang="en-US" altLang="en-CA" sz="1600" b="1" i="1">
                            <a:solidFill>
                              <a:schemeClr val="tx1"/>
                            </a:solidFill>
                            <a:latin typeface="Cambria Math" panose="02040503050406030204" pitchFamily="18" charset="0"/>
                            <a:cs typeface="Times New Roman" panose="02020603050405020304" pitchFamily="18" charset="0"/>
                            <a:sym typeface="+mn-ea"/>
                          </a:rPr>
                          <m:t>𝒇</m:t>
                        </m:r>
                      </m:e>
                      <m:sup>
                        <m:r>
                          <a:rPr lang="en-US" altLang="en-CA" sz="1600" b="1" i="1" smtClean="0">
                            <a:solidFill>
                              <a:schemeClr val="tx1"/>
                            </a:solidFill>
                            <a:latin typeface="Cambria Math" panose="02040503050406030204" pitchFamily="18" charset="0"/>
                            <a:cs typeface="Times New Roman" panose="02020603050405020304" pitchFamily="18" charset="0"/>
                            <a:sym typeface="+mn-ea"/>
                          </a:rPr>
                          <m:t>𝒔𝒄𝒂𝒍𝒆𝒅</m:t>
                        </m:r>
                      </m:sup>
                    </m:sSup>
                    <m:r>
                      <a:rPr lang="en-US" altLang="en-CA" sz="1600" b="1" i="1">
                        <a:solidFill>
                          <a:schemeClr val="tx1"/>
                        </a:solidFill>
                        <a:latin typeface="Cambria Math" panose="02040503050406030204" pitchFamily="18" charset="0"/>
                        <a:cs typeface="Times New Roman" panose="02020603050405020304" pitchFamily="18" charset="0"/>
                        <a:sym typeface="+mn-ea"/>
                      </a:rPr>
                      <m:t> </m:t>
                    </m:r>
                  </m:oMath>
                </a14:m>
                <a:r>
                  <a:rPr lang="en-US" altLang="en-CA" sz="1600" dirty="0">
                    <a:solidFill>
                      <a:schemeClr val="tx1"/>
                    </a:solidFill>
                    <a:latin typeface="Times New Roman" panose="02020603050405020304" pitchFamily="18" charset="0"/>
                    <a:cs typeface="Times New Roman" panose="02020603050405020304" pitchFamily="18" charset="0"/>
                    <a:sym typeface="+mn-ea"/>
                  </a:rPr>
                  <a:t>to </a:t>
                </a:r>
                <a14:m>
                  <m:oMath xmlns:m="http://schemas.openxmlformats.org/officeDocument/2006/math">
                    <m:d>
                      <m:dPr>
                        <m:begChr m:val="{"/>
                        <m:endChr m:val="}"/>
                        <m:ctrlPr>
                          <a:rPr lang="en-US" altLang="en-CA" sz="1600" i="1" smtClean="0">
                            <a:solidFill>
                              <a:schemeClr val="tx1"/>
                            </a:solidFill>
                            <a:latin typeface="Cambria Math" panose="02040503050406030204" pitchFamily="18" charset="0"/>
                            <a:cs typeface="Times New Roman" panose="02020603050405020304" pitchFamily="18" charset="0"/>
                            <a:sym typeface="+mn-ea"/>
                          </a:rPr>
                        </m:ctrlPr>
                      </m:dPr>
                      <m:e>
                        <m:r>
                          <a:rPr lang="en-US" altLang="en-CA" sz="1600" b="0" i="1" smtClean="0">
                            <a:solidFill>
                              <a:schemeClr val="tx1"/>
                            </a:solidFill>
                            <a:latin typeface="Cambria Math" panose="02040503050406030204" pitchFamily="18" charset="0"/>
                            <a:cs typeface="Times New Roman" panose="02020603050405020304" pitchFamily="18" charset="0"/>
                            <a:sym typeface="+mn-ea"/>
                          </a:rPr>
                          <m:t>0,</m:t>
                        </m:r>
                        <m:r>
                          <a:rPr lang="en-US" altLang="en-CA" sz="16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mn-ea"/>
                          </a:rPr>
                          <m:t>±1,±2,±4,±8,±16,±32,±64</m:t>
                        </m:r>
                      </m:e>
                    </m:d>
                  </m:oMath>
                </a14:m>
                <a:endParaRPr lang="en-US" altLang="en-CA" sz="1600" dirty="0">
                  <a:solidFill>
                    <a:schemeClr val="tx1"/>
                  </a:solidFill>
                  <a:latin typeface="Times New Roman" panose="02020603050405020304" pitchFamily="18" charset="0"/>
                  <a:cs typeface="Times New Roman" panose="02020603050405020304" pitchFamily="18" charset="0"/>
                  <a:sym typeface="+mn-ea"/>
                </a:endParaRPr>
              </a:p>
            </p:txBody>
          </p:sp>
        </mc:Choice>
        <mc:Fallback xmlns="">
          <p:sp>
            <p:nvSpPr>
              <p:cNvPr id="4" name="文本占位符 3"/>
              <p:cNvSpPr>
                <a:spLocks noGrp="1" noRot="1" noChangeAspect="1" noMove="1" noResize="1" noEditPoints="1" noAdjustHandles="1" noChangeArrowheads="1" noChangeShapeType="1" noTextEdit="1"/>
              </p:cNvSpPr>
              <p:nvPr>
                <p:ph type="body" sz="quarter" idx="10"/>
              </p:nvPr>
            </p:nvSpPr>
            <p:spPr>
              <a:xfrm>
                <a:off x="509566" y="920856"/>
                <a:ext cx="10844974" cy="2159696"/>
              </a:xfrm>
              <a:blipFill>
                <a:blip r:embed="rId2"/>
                <a:stretch>
                  <a:fillRect l="-393"/>
                </a:stretch>
              </a:blipFill>
            </p:spPr>
            <p:txBody>
              <a:bodyPr/>
              <a:lstStyle/>
              <a:p>
                <a:r>
                  <a:rPr lang="zh-CN" altLang="en-US">
                    <a:noFill/>
                  </a:rPr>
                  <a:t> </a:t>
                </a:r>
              </a:p>
            </p:txBody>
          </p:sp>
        </mc:Fallback>
      </mc:AlternateContent>
      <p:sp>
        <p:nvSpPr>
          <p:cNvPr id="5" name="文本占位符 4"/>
          <p:cNvSpPr>
            <a:spLocks noGrp="1"/>
          </p:cNvSpPr>
          <p:nvPr>
            <p:ph type="body" sz="quarter" idx="11"/>
          </p:nvPr>
        </p:nvSpPr>
        <p:spPr/>
        <p:txBody>
          <a:bodyPr>
            <a:normAutofit fontScale="97500"/>
          </a:bodyPr>
          <a:lstStyle/>
          <a:p>
            <a:endParaRPr lang="zh-CN" altLang="en-US" dirty="0"/>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72DDF166-3B6F-463E-8AC0-A9B78E278DB8}"/>
                  </a:ext>
                </a:extLst>
              </p:cNvPr>
              <p:cNvSpPr txBox="1"/>
              <p:nvPr/>
            </p:nvSpPr>
            <p:spPr>
              <a:xfrm>
                <a:off x="2935241" y="2132578"/>
                <a:ext cx="3765326" cy="3831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algn="ctr" defTabSz="825500" hangingPunct="0"/>
                <a14:m>
                  <m:oMathPara xmlns:m="http://schemas.openxmlformats.org/officeDocument/2006/math">
                    <m:oMathParaPr>
                      <m:jc m:val="centerGroup"/>
                    </m:oMathParaPr>
                    <m:oMath xmlns:m="http://schemas.openxmlformats.org/officeDocument/2006/math">
                      <m:sSubSup>
                        <m:sSubSup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sSubSupPr>
                        <m:e>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m:t>
                          </m:r>
                        </m:e>
                        <m: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GB" altLang="zh-CN" i="1">
                                      <a:latin typeface="Cambria Math" panose="02040503050406030204" pitchFamily="18" charset="0"/>
                                    </a:rPr>
                                    <m:t>𝑢</m:t>
                                  </m:r>
                                </m:e>
                                <m:sub>
                                  <m:r>
                                    <a:rPr lang="en-GB" altLang="zh-CN" i="1">
                                      <a:latin typeface="Cambria Math" panose="02040503050406030204" pitchFamily="18" charset="0"/>
                                    </a:rPr>
                                    <m:t>𝑖</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GB" altLang="zh-CN" i="1">
                                      <a:latin typeface="Cambria Math" panose="02040503050406030204" pitchFamily="18" charset="0"/>
                                    </a:rPr>
                                    <m:t>𝑣</m:t>
                                  </m:r>
                                </m:e>
                                <m:sub>
                                  <m:r>
                                    <a:rPr lang="en-GB" altLang="zh-CN" i="1">
                                      <a:latin typeface="Cambria Math" panose="02040503050406030204" pitchFamily="18" charset="0"/>
                                    </a:rPr>
                                    <m:t>𝑖</m:t>
                                  </m:r>
                                </m:sub>
                              </m:sSub>
                            </m:e>
                          </m:d>
                        </m:sub>
                        <m:sup>
                          <m:r>
                            <a:rPr lang="en-US" altLang="zh-CN" b="0" i="1" smtClean="0">
                              <a:latin typeface="Cambria Math" panose="02040503050406030204" pitchFamily="18" charset="0"/>
                            </a:rPr>
                            <m:t>𝑠𝑐𝑎𝑙𝑒𝑑</m:t>
                          </m:r>
                        </m:sup>
                      </m:sSubSup>
                      <m:r>
                        <a:rPr kumimoji="0" lang="en-US" altLang="zh-CN" b="1" i="1" u="none" strike="noStrike" cap="none" spc="0" normalizeH="0" baseline="0" smtClean="0">
                          <a:ln>
                            <a:noFill/>
                          </a:ln>
                          <a:solidFill>
                            <a:srgbClr val="000000"/>
                          </a:solidFill>
                          <a:effectLst/>
                          <a:uFillTx/>
                          <a:latin typeface="Cambria Math" panose="02040503050406030204" pitchFamily="18" charset="0"/>
                          <a:sym typeface="Helvetica Neue"/>
                        </a:rPr>
                        <m:t>=</m:t>
                      </m:r>
                      <m:sSubSup>
                        <m:sSubSup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sSubSupPr>
                        <m:e>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m:t>
                          </m:r>
                        </m:e>
                        <m: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GB" altLang="zh-CN" i="1">
                                      <a:latin typeface="Cambria Math" panose="02040503050406030204" pitchFamily="18" charset="0"/>
                                    </a:rPr>
                                    <m:t>𝑢</m:t>
                                  </m:r>
                                </m:e>
                                <m:sub>
                                  <m:r>
                                    <a:rPr lang="en-GB" altLang="zh-CN" i="1">
                                      <a:latin typeface="Cambria Math" panose="02040503050406030204" pitchFamily="18" charset="0"/>
                                    </a:rPr>
                                    <m:t>𝑖</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GB" altLang="zh-CN" i="1">
                                      <a:latin typeface="Cambria Math" panose="02040503050406030204" pitchFamily="18" charset="0"/>
                                    </a:rPr>
                                    <m:t>𝑣</m:t>
                                  </m:r>
                                </m:e>
                                <m:sub>
                                  <m:r>
                                    <a:rPr lang="en-GB" altLang="zh-CN" i="1">
                                      <a:latin typeface="Cambria Math" panose="02040503050406030204" pitchFamily="18" charset="0"/>
                                    </a:rPr>
                                    <m:t>𝑖</m:t>
                                  </m:r>
                                </m:sub>
                              </m:sSub>
                            </m:e>
                          </m:d>
                        </m:sub>
                        <m:sup>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𝑓𝑙𝑜𝑎𝑡</m:t>
                          </m:r>
                        </m:sup>
                      </m:sSubSup>
                      <m:r>
                        <a:rPr lang="en-US" altLang="zh-CN" b="0" i="1">
                          <a:solidFill>
                            <a:srgbClr val="000000"/>
                          </a:solidFill>
                          <a:latin typeface="Cambria Math" panose="02040503050406030204" pitchFamily="18" charset="0"/>
                          <a:sym typeface="Helvetica Neue"/>
                        </a:rPr>
                        <m:t>∗</m:t>
                      </m:r>
                      <m:d>
                        <m:d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dPr>
                        <m:e>
                          <m:r>
                            <a:rPr lang="en-US" altLang="zh-CN" b="0" i="1">
                              <a:solidFill>
                                <a:srgbClr val="000000"/>
                              </a:solidFill>
                              <a:latin typeface="Cambria Math" panose="02040503050406030204" pitchFamily="18" charset="0"/>
                              <a:sym typeface="Helvetica Neue"/>
                            </a:rPr>
                            <m:t>1≪</m:t>
                          </m:r>
                          <m:r>
                            <a:rPr lang="en-US" altLang="zh-CN" b="0" i="1" smtClean="0">
                              <a:solidFill>
                                <a:srgbClr val="000000"/>
                              </a:solidFill>
                              <a:latin typeface="Cambria Math" panose="02040503050406030204" pitchFamily="18" charset="0"/>
                              <a:sym typeface="Helvetica Neue"/>
                            </a:rPr>
                            <m:t>𝑚</m:t>
                          </m:r>
                          <m:r>
                            <a:rPr lang="en-US" altLang="zh-CN" b="0" i="1" smtClean="0">
                              <a:solidFill>
                                <a:srgbClr val="000000"/>
                              </a:solidFill>
                              <a:latin typeface="Cambria Math" panose="02040503050406030204" pitchFamily="18" charset="0"/>
                              <a:sym typeface="Helvetica Neue"/>
                            </a:rPr>
                            <m:t>_</m:t>
                          </m:r>
                          <m:r>
                            <a:rPr lang="en-US" altLang="zh-CN" b="0" i="1" smtClean="0">
                              <a:solidFill>
                                <a:srgbClr val="000000"/>
                              </a:solidFill>
                              <a:latin typeface="Cambria Math" panose="02040503050406030204" pitchFamily="18" charset="0"/>
                              <a:sym typeface="Helvetica Neue"/>
                            </a:rPr>
                            <m:t>𝑠𝑐𝑎𝑙𝑒𝐵𝑖𝑡𝑠</m:t>
                          </m:r>
                        </m:e>
                      </m:d>
                    </m:oMath>
                  </m:oMathPara>
                </a14:m>
                <a:endParaRPr kumimoji="0" lang="zh-CN" altLang="en-US" sz="30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mc:Choice>
        <mc:Fallback xmlns="">
          <p:sp>
            <p:nvSpPr>
              <p:cNvPr id="10" name="文本框 9">
                <a:extLst>
                  <a:ext uri="{FF2B5EF4-FFF2-40B4-BE49-F238E27FC236}">
                    <a16:creationId xmlns:a16="http://schemas.microsoft.com/office/drawing/2014/main" id="{72DDF166-3B6F-463E-8AC0-A9B78E278DB8}"/>
                  </a:ext>
                </a:extLst>
              </p:cNvPr>
              <p:cNvSpPr txBox="1">
                <a:spLocks noRot="1" noChangeAspect="1" noMove="1" noResize="1" noEditPoints="1" noAdjustHandles="1" noChangeArrowheads="1" noChangeShapeType="1" noTextEdit="1"/>
              </p:cNvSpPr>
              <p:nvPr/>
            </p:nvSpPr>
            <p:spPr>
              <a:xfrm>
                <a:off x="2935241" y="2132578"/>
                <a:ext cx="3765326" cy="383118"/>
              </a:xfrm>
              <a:prstGeom prst="rect">
                <a:avLst/>
              </a:prstGeom>
              <a:blipFill>
                <a:blip r:embed="rId3"/>
                <a:stretch>
                  <a:fillRect l="-2593" t="-1587" b="-14286"/>
                </a:stretch>
              </a:blipFill>
              <a:ln w="12700" cap="flat">
                <a:noFill/>
                <a:miter lim="400000"/>
              </a:ln>
            </p:spPr>
            <p:txBody>
              <a:bodyPr/>
              <a:lstStyle/>
              <a:p>
                <a:r>
                  <a:rPr lang="zh-CN" altLang="en-US">
                    <a:noFill/>
                  </a:rPr>
                  <a:t> </a:t>
                </a:r>
              </a:p>
            </p:txBody>
          </p:sp>
        </mc:Fallback>
      </mc:AlternateContent>
      <p:sp>
        <p:nvSpPr>
          <p:cNvPr id="14" name="文本占位符 3">
            <a:extLst>
              <a:ext uri="{FF2B5EF4-FFF2-40B4-BE49-F238E27FC236}">
                <a16:creationId xmlns:a16="http://schemas.microsoft.com/office/drawing/2014/main" id="{45649AC6-C851-45A9-A4FE-B54B7DB29CF0}"/>
              </a:ext>
            </a:extLst>
          </p:cNvPr>
          <p:cNvSpPr txBox="1">
            <a:spLocks/>
          </p:cNvSpPr>
          <p:nvPr/>
        </p:nvSpPr>
        <p:spPr>
          <a:xfrm>
            <a:off x="509567" y="2829556"/>
            <a:ext cx="4799280" cy="599444"/>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altLang="en-CA" sz="1800" kern="0" dirty="0">
                <a:solidFill>
                  <a:schemeClr val="tx1"/>
                </a:solidFill>
                <a:latin typeface="Times New Roman" panose="02020603050405020304" pitchFamily="18" charset="0"/>
                <a:cs typeface="Times New Roman" panose="02020603050405020304" pitchFamily="18" charset="0"/>
                <a:sym typeface="+mn-ea"/>
              </a:rPr>
              <a:t>The CCALF filtering process</a:t>
            </a:r>
          </a:p>
        </p:txBody>
      </p:sp>
      <mc:AlternateContent xmlns:mc="http://schemas.openxmlformats.org/markup-compatibility/2006" xmlns:a14="http://schemas.microsoft.com/office/drawing/2010/main">
        <mc:Choice Requires="a14">
          <p:sp>
            <p:nvSpPr>
              <p:cNvPr id="20" name="文本框 19">
                <a:extLst>
                  <a:ext uri="{FF2B5EF4-FFF2-40B4-BE49-F238E27FC236}">
                    <a16:creationId xmlns:a16="http://schemas.microsoft.com/office/drawing/2014/main" id="{A38B8766-9004-44BE-A9CF-569F1DED97C2}"/>
                  </a:ext>
                </a:extLst>
              </p:cNvPr>
              <p:cNvSpPr txBox="1"/>
              <p:nvPr/>
            </p:nvSpPr>
            <p:spPr>
              <a:xfrm>
                <a:off x="847817" y="3410956"/>
                <a:ext cx="8980661" cy="88505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lvl="1"/>
                <a14:m>
                  <m:oMathPara xmlns:m="http://schemas.openxmlformats.org/officeDocument/2006/math">
                    <m:oMathParaPr>
                      <m:jc m:val="centerGroup"/>
                    </m:oMathParaPr>
                    <m:oMath xmlns:m="http://schemas.openxmlformats.org/officeDocument/2006/math">
                      <m:sSub>
                        <m:sSubPr>
                          <m:ctrlPr>
                            <a:rPr lang="zh-CN" altLang="zh-CN" sz="1600" i="1" smtClean="0">
                              <a:latin typeface="Cambria Math" panose="02040503050406030204" pitchFamily="18" charset="0"/>
                            </a:rPr>
                          </m:ctrlPr>
                        </m:sSubPr>
                        <m:e>
                          <m:r>
                            <a:rPr lang="en-GB" altLang="zh-CN" sz="1600" i="1">
                              <a:latin typeface="Cambria Math" panose="02040503050406030204" pitchFamily="18" charset="0"/>
                            </a:rPr>
                            <m:t>𝑜𝑓𝑓𝑠𝑒𝑡</m:t>
                          </m:r>
                        </m:e>
                        <m: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𝑥</m:t>
                              </m:r>
                            </m:e>
                            <m:sub>
                              <m:r>
                                <a:rPr lang="en-GB" altLang="zh-CN" sz="1600" i="1">
                                  <a:latin typeface="Cambria Math" panose="02040503050406030204" pitchFamily="18" charset="0"/>
                                </a:rPr>
                                <m:t>𝑐</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𝑦</m:t>
                              </m:r>
                            </m:e>
                            <m:sub>
                              <m:r>
                                <a:rPr lang="en-GB" altLang="zh-CN" sz="1600" i="1">
                                  <a:latin typeface="Cambria Math" panose="02040503050406030204" pitchFamily="18" charset="0"/>
                                </a:rPr>
                                <m:t>𝑐</m:t>
                              </m:r>
                            </m:sub>
                          </m:sSub>
                          <m:r>
                            <a:rPr lang="en-GB" altLang="zh-CN" sz="1600" i="1">
                              <a:latin typeface="Cambria Math" panose="02040503050406030204" pitchFamily="18" charset="0"/>
                            </a:rPr>
                            <m:t>)</m:t>
                          </m:r>
                        </m:sub>
                      </m:sSub>
                      <m:r>
                        <a:rPr lang="en-GB" altLang="zh-CN" sz="1600" i="1">
                          <a:latin typeface="Cambria Math" panose="02040503050406030204" pitchFamily="18" charset="0"/>
                        </a:rPr>
                        <m:t>=</m:t>
                      </m:r>
                      <m:d>
                        <m:dPr>
                          <m:ctrlPr>
                            <a:rPr lang="zh-CN" altLang="zh-CN" sz="1600" i="1">
                              <a:latin typeface="Cambria Math" panose="02040503050406030204" pitchFamily="18" charset="0"/>
                            </a:rPr>
                          </m:ctrlPr>
                        </m:dPr>
                        <m:e>
                          <m:d>
                            <m:dPr>
                              <m:ctrlPr>
                                <a:rPr lang="zh-CN" altLang="zh-CN" sz="1600" i="1">
                                  <a:latin typeface="Cambria Math" panose="02040503050406030204" pitchFamily="18" charset="0"/>
                                </a:rPr>
                              </m:ctrlPr>
                            </m:dPr>
                            <m:e>
                              <m:nary>
                                <m:naryPr>
                                  <m:chr m:val="∑"/>
                                  <m:supHide m:val="on"/>
                                  <m:ctrlPr>
                                    <a:rPr lang="zh-CN" altLang="zh-CN" sz="1600" i="1">
                                      <a:latin typeface="Cambria Math" panose="02040503050406030204" pitchFamily="18" charset="0"/>
                                    </a:rPr>
                                  </m:ctrlPr>
                                </m:naryPr>
                                <m:sub>
                                  <m:r>
                                    <a:rPr lang="en-GB" altLang="zh-CN" sz="1600" i="1">
                                      <a:latin typeface="Cambria Math" panose="02040503050406030204" pitchFamily="18" charset="0"/>
                                    </a:rPr>
                                    <m:t>𝑖</m:t>
                                  </m:r>
                                </m:sub>
                                <m:sup/>
                                <m:e>
                                  <m:sSubSup>
                                    <m:sSubSupPr>
                                      <m:ctrlPr>
                                        <a:rPr lang="zh-CN" altLang="zh-CN" sz="1600" i="1">
                                          <a:latin typeface="Cambria Math" panose="02040503050406030204" pitchFamily="18" charset="0"/>
                                        </a:rPr>
                                      </m:ctrlPr>
                                    </m:sSubSupPr>
                                    <m:e>
                                      <m:r>
                                        <a:rPr lang="en-GB" altLang="zh-CN" sz="1600" i="1">
                                          <a:latin typeface="Cambria Math" panose="02040503050406030204" pitchFamily="18" charset="0"/>
                                        </a:rPr>
                                        <m:t>𝑓</m:t>
                                      </m:r>
                                    </m:e>
                                    <m:sub>
                                      <m:d>
                                        <m:dPr>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𝑢</m:t>
                                              </m:r>
                                            </m:e>
                                            <m:sub>
                                              <m:r>
                                                <a:rPr lang="en-GB" altLang="zh-CN" sz="1600" i="1">
                                                  <a:latin typeface="Cambria Math" panose="02040503050406030204" pitchFamily="18" charset="0"/>
                                                </a:rPr>
                                                <m:t>𝑖</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𝑣</m:t>
                                              </m:r>
                                            </m:e>
                                            <m:sub>
                                              <m:r>
                                                <a:rPr lang="en-GB" altLang="zh-CN" sz="1600" i="1">
                                                  <a:latin typeface="Cambria Math" panose="02040503050406030204" pitchFamily="18" charset="0"/>
                                                </a:rPr>
                                                <m:t>𝑖</m:t>
                                              </m:r>
                                            </m:sub>
                                          </m:sSub>
                                        </m:e>
                                      </m:d>
                                    </m:sub>
                                    <m:sup>
                                      <m:r>
                                        <a:rPr lang="en-US" altLang="zh-CN" sz="1600" b="0" i="1" smtClean="0">
                                          <a:latin typeface="Cambria Math" panose="02040503050406030204" pitchFamily="18" charset="0"/>
                                        </a:rPr>
                                        <m:t>𝑚𝑎𝑝𝑝𝑒𝑑</m:t>
                                      </m:r>
                                    </m:sup>
                                  </m:sSubSup>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𝐼</m:t>
                                      </m:r>
                                    </m:e>
                                    <m:sub>
                                      <m:d>
                                        <m:dPr>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𝑥</m:t>
                                              </m:r>
                                            </m:e>
                                            <m:sub>
                                              <m:r>
                                                <a:rPr lang="en-GB" altLang="zh-CN" sz="1600" i="1">
                                                  <a:latin typeface="Cambria Math" panose="02040503050406030204" pitchFamily="18" charset="0"/>
                                                </a:rPr>
                                                <m:t>𝐿</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𝑢</m:t>
                                              </m:r>
                                            </m:e>
                                            <m:sub>
                                              <m:r>
                                                <a:rPr lang="en-GB" altLang="zh-CN" sz="1600" i="1">
                                                  <a:latin typeface="Cambria Math" panose="02040503050406030204" pitchFamily="18" charset="0"/>
                                                </a:rPr>
                                                <m:t>𝑖</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𝑦</m:t>
                                              </m:r>
                                            </m:e>
                                            <m:sub>
                                              <m:r>
                                                <a:rPr lang="en-GB" altLang="zh-CN" sz="1600" i="1">
                                                  <a:latin typeface="Cambria Math" panose="02040503050406030204" pitchFamily="18" charset="0"/>
                                                </a:rPr>
                                                <m:t>𝐿</m:t>
                                              </m:r>
                                            </m:sub>
                                          </m:sSub>
                                          <m:r>
                                            <a:rPr lang="en-GB"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GB" altLang="zh-CN" sz="1600" i="1">
                                                  <a:latin typeface="Cambria Math" panose="02040503050406030204" pitchFamily="18" charset="0"/>
                                                </a:rPr>
                                                <m:t>𝑣</m:t>
                                              </m:r>
                                            </m:e>
                                            <m:sub>
                                              <m:r>
                                                <a:rPr lang="en-GB" altLang="zh-CN" sz="1600" i="1">
                                                  <a:latin typeface="Cambria Math" panose="02040503050406030204" pitchFamily="18" charset="0"/>
                                                </a:rPr>
                                                <m:t>𝑖</m:t>
                                              </m:r>
                                            </m:sub>
                                          </m:sSub>
                                        </m:e>
                                      </m:d>
                                    </m:sub>
                                  </m:sSub>
                                </m:e>
                              </m:nary>
                            </m:e>
                          </m:d>
                          <m:r>
                            <a:rPr lang="en-GB" altLang="zh-CN" sz="1600" i="1">
                              <a:latin typeface="Cambria Math" panose="02040503050406030204" pitchFamily="18" charset="0"/>
                            </a:rPr>
                            <m:t>+</m:t>
                          </m:r>
                          <m:d>
                            <m:dPr>
                              <m:ctrlPr>
                                <a:rPr lang="zh-CN" altLang="zh-CN" sz="1600" i="1">
                                  <a:latin typeface="Cambria Math" panose="02040503050406030204" pitchFamily="18" charset="0"/>
                                </a:rPr>
                              </m:ctrlPr>
                            </m:dPr>
                            <m:e>
                              <m:r>
                                <a:rPr lang="en-GB" altLang="zh-CN" sz="1600" i="1">
                                  <a:latin typeface="Cambria Math" panose="02040503050406030204" pitchFamily="18" charset="0"/>
                                </a:rPr>
                                <m:t>1≪</m:t>
                              </m:r>
                              <m:d>
                                <m:dPr>
                                  <m:ctrlPr>
                                    <a:rPr lang="zh-CN" altLang="zh-CN" sz="1600" i="1">
                                      <a:latin typeface="Cambria Math" panose="02040503050406030204" pitchFamily="18" charset="0"/>
                                    </a:rPr>
                                  </m:ctrlPr>
                                </m:dPr>
                                <m:e>
                                  <m:r>
                                    <a:rPr lang="en-US" altLang="zh-CN" sz="1600" i="1">
                                      <a:solidFill>
                                        <a:srgbClr val="000000"/>
                                      </a:solidFill>
                                      <a:latin typeface="Cambria Math" panose="02040503050406030204" pitchFamily="18" charset="0"/>
                                      <a:sym typeface="Helvetica Neue"/>
                                    </a:rPr>
                                    <m:t>𝑚</m:t>
                                  </m:r>
                                  <m:r>
                                    <a:rPr lang="en-US" altLang="zh-CN" sz="1600" i="1">
                                      <a:solidFill>
                                        <a:srgbClr val="000000"/>
                                      </a:solidFill>
                                      <a:latin typeface="Cambria Math" panose="02040503050406030204" pitchFamily="18" charset="0"/>
                                      <a:sym typeface="Helvetica Neue"/>
                                    </a:rPr>
                                    <m:t>_</m:t>
                                  </m:r>
                                  <m:r>
                                    <a:rPr lang="en-US" altLang="zh-CN" sz="1600" i="1">
                                      <a:solidFill>
                                        <a:srgbClr val="000000"/>
                                      </a:solidFill>
                                      <a:latin typeface="Cambria Math" panose="02040503050406030204" pitchFamily="18" charset="0"/>
                                      <a:sym typeface="Helvetica Neue"/>
                                    </a:rPr>
                                    <m:t>𝑠𝑐𝑎𝑙𝑒𝐵𝑖𝑡𝑠</m:t>
                                  </m:r>
                                  <m:r>
                                    <a:rPr lang="en-GB" altLang="zh-CN" sz="1600" i="1">
                                      <a:latin typeface="Cambria Math" panose="02040503050406030204" pitchFamily="18" charset="0"/>
                                    </a:rPr>
                                    <m:t>−1</m:t>
                                  </m:r>
                                </m:e>
                              </m:d>
                            </m:e>
                          </m:d>
                        </m:e>
                      </m:d>
                      <m:r>
                        <a:rPr lang="en-GB" altLang="zh-CN" sz="1600" i="1">
                          <a:latin typeface="Cambria Math" panose="02040503050406030204" pitchFamily="18" charset="0"/>
                        </a:rPr>
                        <m:t>≫</m:t>
                      </m:r>
                      <m:r>
                        <a:rPr lang="en-US" altLang="zh-CN" sz="1600" i="1">
                          <a:solidFill>
                            <a:srgbClr val="000000"/>
                          </a:solidFill>
                          <a:latin typeface="Cambria Math" panose="02040503050406030204" pitchFamily="18" charset="0"/>
                          <a:sym typeface="Helvetica Neue"/>
                        </a:rPr>
                        <m:t>𝑚</m:t>
                      </m:r>
                      <m:r>
                        <a:rPr lang="en-US" altLang="zh-CN" sz="1600" i="1">
                          <a:solidFill>
                            <a:srgbClr val="000000"/>
                          </a:solidFill>
                          <a:latin typeface="Cambria Math" panose="02040503050406030204" pitchFamily="18" charset="0"/>
                          <a:sym typeface="Helvetica Neue"/>
                        </a:rPr>
                        <m:t>_</m:t>
                      </m:r>
                      <m:r>
                        <a:rPr lang="en-US" altLang="zh-CN" sz="1600" i="1">
                          <a:solidFill>
                            <a:srgbClr val="000000"/>
                          </a:solidFill>
                          <a:latin typeface="Cambria Math" panose="02040503050406030204" pitchFamily="18" charset="0"/>
                          <a:sym typeface="Helvetica Neue"/>
                        </a:rPr>
                        <m:t>𝑠𝑐𝑎𝑙𝑒𝐵𝑖𝑡𝑠</m:t>
                      </m:r>
                      <m:r>
                        <a:rPr lang="en-GB" altLang="zh-CN" sz="1600">
                          <a:latin typeface="Cambria Math" panose="02040503050406030204" pitchFamily="18" charset="0"/>
                        </a:rPr>
                        <m:t>,</m:t>
                      </m:r>
                    </m:oMath>
                  </m:oMathPara>
                </a14:m>
                <a:endParaRPr lang="en-US" altLang="zh-CN" sz="1800" dirty="0"/>
              </a:p>
            </p:txBody>
          </p:sp>
        </mc:Choice>
        <mc:Fallback xmlns="">
          <p:sp>
            <p:nvSpPr>
              <p:cNvPr id="20" name="文本框 19">
                <a:extLst>
                  <a:ext uri="{FF2B5EF4-FFF2-40B4-BE49-F238E27FC236}">
                    <a16:creationId xmlns:a16="http://schemas.microsoft.com/office/drawing/2014/main" id="{A38B8766-9004-44BE-A9CF-569F1DED97C2}"/>
                  </a:ext>
                </a:extLst>
              </p:cNvPr>
              <p:cNvSpPr txBox="1">
                <a:spLocks noRot="1" noChangeAspect="1" noMove="1" noResize="1" noEditPoints="1" noAdjustHandles="1" noChangeArrowheads="1" noChangeShapeType="1" noTextEdit="1"/>
              </p:cNvSpPr>
              <p:nvPr/>
            </p:nvSpPr>
            <p:spPr>
              <a:xfrm>
                <a:off x="847817" y="3410956"/>
                <a:ext cx="8980661" cy="885050"/>
              </a:xfrm>
              <a:prstGeom prst="rect">
                <a:avLst/>
              </a:prstGeom>
              <a:blipFill>
                <a:blip r:embed="rId4"/>
                <a:stretch>
                  <a:fillRect/>
                </a:stretch>
              </a:blipFill>
              <a:ln w="12700" cap="flat">
                <a:noFill/>
                <a:miter lim="400000"/>
              </a:ln>
              <a:effec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文本框 20">
                <a:extLst>
                  <a:ext uri="{FF2B5EF4-FFF2-40B4-BE49-F238E27FC236}">
                    <a16:creationId xmlns:a16="http://schemas.microsoft.com/office/drawing/2014/main" id="{AA996E2D-18EC-49E3-8679-CD547E7BE1D1}"/>
                  </a:ext>
                </a:extLst>
              </p:cNvPr>
              <p:cNvSpPr txBox="1"/>
              <p:nvPr/>
            </p:nvSpPr>
            <p:spPr>
              <a:xfrm>
                <a:off x="1409096" y="4538551"/>
                <a:ext cx="6986726" cy="45070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zh-CN" altLang="en-US" i="1" smtClean="0">
                              <a:solidFill>
                                <a:srgbClr val="836967"/>
                              </a:solidFill>
                              <a:latin typeface="Cambria Math" panose="02040503050406030204" pitchFamily="18" charset="0"/>
                            </a:rPr>
                          </m:ctrlPr>
                        </m:sSubSupPr>
                        <m:e>
                          <m:r>
                            <a:rPr lang="zh-CN" altLang="en-US" i="1">
                              <a:latin typeface="Cambria Math" panose="02040503050406030204" pitchFamily="18" charset="0"/>
                            </a:rPr>
                            <m:t>𝑅𝑒𝑐𝐶</m:t>
                          </m:r>
                        </m:e>
                        <m:sub>
                          <m:d>
                            <m:dPr>
                              <m:sepChr m:val=","/>
                              <m:ctrlPr>
                                <a:rPr lang="zh-CN" altLang="en-US" i="1">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𝑐</m:t>
                                  </m:r>
                                </m:sub>
                              </m:sSub>
                            </m:e>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𝑦</m:t>
                                  </m:r>
                                </m:e>
                                <m:sub>
                                  <m:r>
                                    <a:rPr lang="zh-CN" altLang="en-US" i="1">
                                      <a:latin typeface="Cambria Math" panose="02040503050406030204" pitchFamily="18" charset="0"/>
                                    </a:rPr>
                                    <m:t>𝑐</m:t>
                                  </m:r>
                                </m:sub>
                              </m:sSub>
                            </m:e>
                          </m:d>
                        </m:sub>
                        <m:sup>
                          <m:r>
                            <a:rPr lang="zh-CN" altLang="en-US" i="0">
                              <a:latin typeface="Cambria Math" panose="02040503050406030204" pitchFamily="18" charset="0"/>
                            </a:rPr>
                            <m:t>′</m:t>
                          </m:r>
                        </m:sup>
                      </m:sSubSup>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𝑅𝑒𝑐𝐶</m:t>
                          </m:r>
                        </m:e>
                        <m:sub>
                          <m:d>
                            <m:dPr>
                              <m:sepChr m:val=","/>
                              <m:ctrlPr>
                                <a:rPr lang="zh-CN" altLang="en-US" i="1">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𝑐</m:t>
                                  </m:r>
                                </m:sub>
                              </m:sSub>
                            </m:e>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𝑦</m:t>
                                  </m:r>
                                </m:e>
                                <m:sub>
                                  <m:r>
                                    <a:rPr lang="zh-CN" altLang="en-US" i="1">
                                      <a:latin typeface="Cambria Math" panose="02040503050406030204" pitchFamily="18" charset="0"/>
                                    </a:rPr>
                                    <m:t>𝑐</m:t>
                                  </m:r>
                                </m:sub>
                              </m:sSub>
                            </m:e>
                          </m:d>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𝑜𝑓𝑓𝑠𝑒𝑡</m:t>
                          </m:r>
                        </m:e>
                        <m:sub>
                          <m:d>
                            <m:dPr>
                              <m:sepChr m:val=","/>
                              <m:ctrlPr>
                                <a:rPr lang="zh-CN" altLang="en-US" i="1">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𝑥</m:t>
                                  </m:r>
                                </m:e>
                                <m:sub>
                                  <m:r>
                                    <a:rPr lang="zh-CN" altLang="en-US" i="1">
                                      <a:latin typeface="Cambria Math" panose="02040503050406030204" pitchFamily="18" charset="0"/>
                                    </a:rPr>
                                    <m:t>𝑐</m:t>
                                  </m:r>
                                </m:sub>
                              </m:sSub>
                            </m:e>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𝑦</m:t>
                                  </m:r>
                                </m:e>
                                <m:sub>
                                  <m:r>
                                    <a:rPr lang="zh-CN" altLang="en-US" i="1">
                                      <a:latin typeface="Cambria Math" panose="02040503050406030204" pitchFamily="18" charset="0"/>
                                    </a:rPr>
                                    <m:t>𝑐</m:t>
                                  </m:r>
                                </m:sub>
                              </m:sSub>
                            </m:e>
                          </m:d>
                        </m:sub>
                      </m:sSub>
                    </m:oMath>
                  </m:oMathPara>
                </a14:m>
                <a:endParaRPr lang="zh-CN" altLang="en-US" dirty="0"/>
              </a:p>
            </p:txBody>
          </p:sp>
        </mc:Choice>
        <mc:Fallback xmlns="">
          <p:sp>
            <p:nvSpPr>
              <p:cNvPr id="21" name="文本框 20">
                <a:extLst>
                  <a:ext uri="{FF2B5EF4-FFF2-40B4-BE49-F238E27FC236}">
                    <a16:creationId xmlns:a16="http://schemas.microsoft.com/office/drawing/2014/main" id="{AA996E2D-18EC-49E3-8679-CD547E7BE1D1}"/>
                  </a:ext>
                </a:extLst>
              </p:cNvPr>
              <p:cNvSpPr txBox="1">
                <a:spLocks noRot="1" noChangeAspect="1" noMove="1" noResize="1" noEditPoints="1" noAdjustHandles="1" noChangeArrowheads="1" noChangeShapeType="1" noTextEdit="1"/>
              </p:cNvSpPr>
              <p:nvPr/>
            </p:nvSpPr>
            <p:spPr>
              <a:xfrm>
                <a:off x="1409096" y="4538551"/>
                <a:ext cx="6986726" cy="450701"/>
              </a:xfrm>
              <a:prstGeom prst="rect">
                <a:avLst/>
              </a:prstGeom>
              <a:blipFill>
                <a:blip r:embed="rId5"/>
                <a:stretch>
                  <a:fillRect b="-6849"/>
                </a:stretch>
              </a:blipFill>
              <a:ln w="12700" cap="flat">
                <a:noFill/>
                <a:miter lim="400000"/>
              </a:ln>
              <a:effec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EDC7F6BC-245A-461B-8592-5718DA85F31E}"/>
                  </a:ext>
                </a:extLst>
              </p:cNvPr>
              <p:cNvSpPr txBox="1"/>
              <p:nvPr/>
            </p:nvSpPr>
            <p:spPr>
              <a:xfrm>
                <a:off x="847817" y="5193237"/>
                <a:ext cx="9909002" cy="36933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r>
                  <a:rPr lang="en-US" altLang="zh-CN" dirty="0">
                    <a:latin typeface="Times New Roman" panose="02020603050405020304" pitchFamily="18" charset="0"/>
                    <a:cs typeface="Times New Roman" panose="02020603050405020304" pitchFamily="18" charset="0"/>
                  </a:rPr>
                  <a:t>The precision value </a:t>
                </a:r>
                <a14:m>
                  <m:oMath xmlns:m="http://schemas.openxmlformats.org/officeDocument/2006/math">
                    <m:r>
                      <a:rPr lang="en-US" altLang="zh-CN" b="0" i="1" smtClean="0">
                        <a:solidFill>
                          <a:schemeClr val="tx1"/>
                        </a:solidFill>
                        <a:latin typeface="Cambria Math" panose="02040503050406030204" pitchFamily="18" charset="0"/>
                        <a:sym typeface="Helvetica Neue"/>
                      </a:rPr>
                      <m:t>𝑚</m:t>
                    </m:r>
                    <m:r>
                      <a:rPr lang="en-US" altLang="zh-CN" b="0" i="1" smtClean="0">
                        <a:solidFill>
                          <a:schemeClr val="tx1"/>
                        </a:solidFill>
                        <a:latin typeface="Cambria Math" panose="02040503050406030204" pitchFamily="18" charset="0"/>
                        <a:sym typeface="Helvetica Neue"/>
                      </a:rPr>
                      <m:t>_</m:t>
                    </m:r>
                    <m:r>
                      <a:rPr lang="en-US" altLang="zh-CN" b="0" i="1" smtClean="0">
                        <a:solidFill>
                          <a:schemeClr val="tx1"/>
                        </a:solidFill>
                        <a:latin typeface="Cambria Math" panose="02040503050406030204" pitchFamily="18" charset="0"/>
                        <a:sym typeface="Helvetica Neue"/>
                      </a:rPr>
                      <m:t>𝑠𝑐𝑎𝑙𝑒𝐵𝑖𝑡𝑠</m:t>
                    </m:r>
                    <m:r>
                      <a:rPr lang="en-US" altLang="zh-CN" b="0" i="1" smtClean="0">
                        <a:solidFill>
                          <a:schemeClr val="tx1"/>
                        </a:solidFill>
                        <a:latin typeface="Cambria Math" panose="02040503050406030204" pitchFamily="18" charset="0"/>
                        <a:sym typeface="Helvetica Neue"/>
                      </a:rPr>
                      <m:t> </m:t>
                    </m:r>
                  </m:oMath>
                </a14:m>
                <a:r>
                  <a:rPr lang="en-US" altLang="zh-CN" dirty="0">
                    <a:latin typeface="Times New Roman" panose="02020603050405020304" pitchFamily="18" charset="0"/>
                    <a:cs typeface="Times New Roman" panose="02020603050405020304" pitchFamily="18" charset="0"/>
                  </a:rPr>
                  <a:t>for both </a:t>
                </a:r>
                <a:r>
                  <a:rPr lang="en-US" altLang="zh-CN" dirty="0" err="1">
                    <a:latin typeface="Times New Roman" panose="02020603050405020304" pitchFamily="18" charset="0"/>
                    <a:cs typeface="Times New Roman" panose="02020603050405020304" pitchFamily="18" charset="0"/>
                  </a:rPr>
                  <a:t>Cb</a:t>
                </a:r>
                <a:r>
                  <a:rPr lang="en-US" altLang="zh-CN" dirty="0">
                    <a:latin typeface="Times New Roman" panose="02020603050405020304" pitchFamily="18" charset="0"/>
                    <a:cs typeface="Times New Roman" panose="02020603050405020304" pitchFamily="18" charset="0"/>
                  </a:rPr>
                  <a:t> and Cr is set to 7-bit in the current ECM.</a:t>
                </a:r>
                <a:endParaRPr lang="zh-CN" altLang="en-US" dirty="0">
                  <a:latin typeface="Times New Roman" panose="02020603050405020304" pitchFamily="18" charset="0"/>
                  <a:cs typeface="Times New Roman" panose="02020603050405020304" pitchFamily="18" charset="0"/>
                </a:endParaRPr>
              </a:p>
            </p:txBody>
          </p:sp>
        </mc:Choice>
        <mc:Fallback xmlns="">
          <p:sp>
            <p:nvSpPr>
              <p:cNvPr id="22" name="文本框 21">
                <a:extLst>
                  <a:ext uri="{FF2B5EF4-FFF2-40B4-BE49-F238E27FC236}">
                    <a16:creationId xmlns:a16="http://schemas.microsoft.com/office/drawing/2014/main" id="{EDC7F6BC-245A-461B-8592-5718DA85F31E}"/>
                  </a:ext>
                </a:extLst>
              </p:cNvPr>
              <p:cNvSpPr txBox="1">
                <a:spLocks noRot="1" noChangeAspect="1" noMove="1" noResize="1" noEditPoints="1" noAdjustHandles="1" noChangeArrowheads="1" noChangeShapeType="1" noTextEdit="1"/>
              </p:cNvSpPr>
              <p:nvPr/>
            </p:nvSpPr>
            <p:spPr>
              <a:xfrm>
                <a:off x="847817" y="5193237"/>
                <a:ext cx="9909002" cy="369332"/>
              </a:xfrm>
              <a:prstGeom prst="rect">
                <a:avLst/>
              </a:prstGeom>
              <a:blipFill>
                <a:blip r:embed="rId6"/>
                <a:stretch>
                  <a:fillRect l="-492" t="-10000" b="-26667"/>
                </a:stretch>
              </a:blipFill>
              <a:ln w="12700" cap="flat">
                <a:noFill/>
                <a:miter lim="400000"/>
              </a:ln>
              <a:effectLst/>
            </p:spPr>
            <p:txBody>
              <a:bodyPr/>
              <a:lstStyle/>
              <a:p>
                <a:r>
                  <a:rPr lang="zh-CN" altLang="en-US">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253" y="311441"/>
            <a:ext cx="11420888" cy="536842"/>
          </a:xfrm>
        </p:spPr>
        <p:txBody>
          <a:bodyPr>
            <a:noAutofit/>
          </a:bodyPr>
          <a:lstStyle/>
          <a:p>
            <a:r>
              <a:rPr lang="en-US" altLang="zh-CN" sz="2800" dirty="0">
                <a:latin typeface="Times New Roman" panose="02020603050405020304" pitchFamily="18" charset="0"/>
              </a:rPr>
              <a:t>Proposed – adaptive coefficient precision for CCALF</a:t>
            </a:r>
          </a:p>
        </p:txBody>
      </p:sp>
      <p:sp>
        <p:nvSpPr>
          <p:cNvPr id="5" name="文本占位符 4"/>
          <p:cNvSpPr>
            <a:spLocks noGrp="1"/>
          </p:cNvSpPr>
          <p:nvPr>
            <p:ph type="body" sz="quarter" idx="11"/>
          </p:nvPr>
        </p:nvSpPr>
        <p:spPr/>
        <p:txBody>
          <a:bodyPr>
            <a:normAutofit fontScale="97500"/>
          </a:bodyPr>
          <a:lstStyle/>
          <a:p>
            <a:endParaRPr lang="zh-CN" altLang="en-US" dirty="0"/>
          </a:p>
        </p:txBody>
      </p:sp>
      <mc:AlternateContent xmlns:mc="http://schemas.openxmlformats.org/markup-compatibility/2006">
        <mc:Choice xmlns:a14="http://schemas.microsoft.com/office/drawing/2010/main" Requires="a14">
          <p:sp>
            <p:nvSpPr>
              <p:cNvPr id="7" name="文本占位符 3">
                <a:extLst>
                  <a:ext uri="{FF2B5EF4-FFF2-40B4-BE49-F238E27FC236}">
                    <a16:creationId xmlns:a16="http://schemas.microsoft.com/office/drawing/2014/main" id="{FFC26374-FC1A-4DA6-A167-4744C3928349}"/>
                  </a:ext>
                </a:extLst>
              </p:cNvPr>
              <p:cNvSpPr>
                <a:spLocks noGrp="1"/>
              </p:cNvSpPr>
              <p:nvPr>
                <p:ph type="body" sz="quarter" idx="10"/>
              </p:nvPr>
            </p:nvSpPr>
            <p:spPr>
              <a:xfrm>
                <a:off x="509566" y="920856"/>
                <a:ext cx="10844974" cy="3212232"/>
              </a:xfrm>
            </p:spPr>
            <p:txBody>
              <a:bodyPr>
                <a:normAutofit/>
              </a:bodyPr>
              <a:lstStyle/>
              <a:p>
                <a:pPr marL="285750" indent="-285750">
                  <a:buFont typeface="Arial" panose="020B0604020202020204" pitchFamily="34" charset="0"/>
                  <a:buChar char="•"/>
                </a:pPr>
                <a:endParaRPr lang="en-US" altLang="en-CA" sz="1800" dirty="0">
                  <a:solidFill>
                    <a:schemeClr val="tx1"/>
                  </a:solidFill>
                  <a:latin typeface="Times New Roman" panose="02020603050405020304" pitchFamily="18" charset="0"/>
                  <a:cs typeface="Times New Roman" panose="02020603050405020304" pitchFamily="18" charset="0"/>
                  <a:sym typeface="+mn-ea"/>
                </a:endParaRPr>
              </a:p>
              <a:p>
                <a:pPr marL="285750" indent="-285750">
                  <a:buFont typeface="Arial" panose="020B0604020202020204" pitchFamily="34" charset="0"/>
                  <a:buChar char="•"/>
                </a:pPr>
                <a:r>
                  <a:rPr lang="en-US" altLang="en-CA" sz="1800" dirty="0">
                    <a:solidFill>
                      <a:schemeClr val="tx1"/>
                    </a:solidFill>
                    <a:latin typeface="Times New Roman" panose="02020603050405020304" pitchFamily="18" charset="0"/>
                    <a:cs typeface="Times New Roman" panose="02020603050405020304" pitchFamily="18" charset="0"/>
                    <a:sym typeface="+mn-ea"/>
                  </a:rPr>
                  <a:t>The CCALF training process</a:t>
                </a:r>
              </a:p>
              <a:p>
                <a:pPr marL="285750" indent="-285750">
                  <a:buFont typeface="Arial" panose="020B0604020202020204" pitchFamily="34" charset="0"/>
                  <a:buChar char="•"/>
                </a:pPr>
                <a:endParaRPr lang="en-US" altLang="en-CA" sz="1800" dirty="0">
                  <a:solidFill>
                    <a:schemeClr val="tx1"/>
                  </a:solidFill>
                  <a:latin typeface="Times New Roman" panose="02020603050405020304" pitchFamily="18" charset="0"/>
                  <a:cs typeface="Times New Roman" panose="02020603050405020304" pitchFamily="18" charset="0"/>
                  <a:sym typeface="+mn-ea"/>
                </a:endParaRPr>
              </a:p>
              <a:p>
                <a:pPr marL="920750" lvl="1" indent="-285750">
                  <a:buFont typeface="Arial" panose="020B0604020202020204" pitchFamily="34" charset="0"/>
                  <a:buChar char="•"/>
                </a:pPr>
                <a:r>
                  <a:rPr lang="en-US" altLang="en-CA" sz="1600" dirty="0">
                    <a:solidFill>
                      <a:schemeClr val="tx1"/>
                    </a:solidFill>
                    <a:latin typeface="Times New Roman" panose="02020603050405020304" pitchFamily="18" charset="0"/>
                    <a:cs typeface="Times New Roman" panose="02020603050405020304" pitchFamily="18" charset="0"/>
                    <a:sym typeface="+mn-ea"/>
                  </a:rPr>
                  <a:t>Precision candidate list is set to be {7, 8, 9, 10} </a:t>
                </a:r>
              </a:p>
              <a:p>
                <a:pPr lvl="1" indent="0">
                  <a:buNone/>
                </a:pPr>
                <a:endParaRPr lang="en-US" altLang="en-CA" sz="1600" strike="sngStrike" dirty="0">
                  <a:solidFill>
                    <a:schemeClr val="tx1"/>
                  </a:solidFill>
                  <a:latin typeface="Times New Roman" panose="02020603050405020304" pitchFamily="18" charset="0"/>
                  <a:cs typeface="Times New Roman" panose="02020603050405020304" pitchFamily="18" charset="0"/>
                  <a:sym typeface="+mn-ea"/>
                </a:endParaRPr>
              </a:p>
              <a:p>
                <a:pPr lvl="1" indent="0">
                  <a:buNone/>
                </a:pPr>
                <a:endParaRPr lang="en-US" altLang="en-CA" sz="1600" strike="sngStrike" dirty="0">
                  <a:solidFill>
                    <a:schemeClr val="tx1"/>
                  </a:solidFill>
                  <a:latin typeface="Times New Roman" panose="02020603050405020304" pitchFamily="18" charset="0"/>
                  <a:cs typeface="Times New Roman" panose="02020603050405020304" pitchFamily="18" charset="0"/>
                  <a:sym typeface="+mn-ea"/>
                </a:endParaRPr>
              </a:p>
              <a:p>
                <a:pPr marL="920750" lvl="1" indent="-285750"/>
                <a:r>
                  <a:rPr lang="en-US" altLang="en-CA" sz="1600" dirty="0">
                    <a:solidFill>
                      <a:schemeClr val="tx1"/>
                    </a:solidFill>
                    <a:latin typeface="Times New Roman" panose="02020603050405020304" pitchFamily="18" charset="0"/>
                    <a:cs typeface="Times New Roman" panose="02020603050405020304" pitchFamily="18" charset="0"/>
                    <a:sym typeface="+mn-ea"/>
                  </a:rPr>
                  <a:t>Select the best precision value </a:t>
                </a:r>
                <a14:m>
                  <m:oMath xmlns:m="http://schemas.openxmlformats.org/officeDocument/2006/math">
                    <m:r>
                      <a:rPr lang="en-US" altLang="zh-CN" sz="1600">
                        <a:solidFill>
                          <a:schemeClr val="tx1"/>
                        </a:solidFill>
                        <a:latin typeface="Cambria Math" panose="02040503050406030204" pitchFamily="18" charset="0"/>
                        <a:cs typeface="Times New Roman" panose="02020603050405020304" pitchFamily="18" charset="0"/>
                      </a:rPr>
                      <m:t>𝑏𝑒𝑠𝑡𝐹𝑖𝑙𝑡𝑒𝑟𝐶𝑜𝑒𝑓𝑓𝑃𝑟𝑒𝑐</m:t>
                    </m:r>
                  </m:oMath>
                </a14:m>
                <a:r>
                  <a:rPr lang="en-US" altLang="en-CA" sz="1600" dirty="0">
                    <a:solidFill>
                      <a:schemeClr val="tx1"/>
                    </a:solidFill>
                    <a:latin typeface="Times New Roman" panose="02020603050405020304" pitchFamily="18" charset="0"/>
                    <a:cs typeface="Times New Roman" panose="02020603050405020304" pitchFamily="18" charset="0"/>
                    <a:sym typeface="+mn-ea"/>
                  </a:rPr>
                  <a:t> and corresponding coefficients </a:t>
                </a:r>
                <a14:m>
                  <m:oMath xmlns:m="http://schemas.openxmlformats.org/officeDocument/2006/math">
                    <m:sSup>
                      <m:sSupPr>
                        <m:ctrlPr>
                          <a:rPr lang="en-US" altLang="en-CA" sz="1600" b="1" i="1">
                            <a:solidFill>
                              <a:schemeClr val="tx1"/>
                            </a:solidFill>
                            <a:latin typeface="Cambria Math" panose="02040503050406030204" pitchFamily="18" charset="0"/>
                            <a:cs typeface="Times New Roman" panose="02020603050405020304" pitchFamily="18" charset="0"/>
                            <a:sym typeface="+mn-ea"/>
                          </a:rPr>
                        </m:ctrlPr>
                      </m:sSupPr>
                      <m:e>
                        <m:r>
                          <a:rPr lang="en-US" altLang="en-CA" sz="1600" b="1" i="1">
                            <a:solidFill>
                              <a:schemeClr val="tx1"/>
                            </a:solidFill>
                            <a:latin typeface="Cambria Math" panose="02040503050406030204" pitchFamily="18" charset="0"/>
                            <a:cs typeface="Times New Roman" panose="02020603050405020304" pitchFamily="18" charset="0"/>
                            <a:sym typeface="+mn-ea"/>
                          </a:rPr>
                          <m:t>𝒇</m:t>
                        </m:r>
                      </m:e>
                      <m:sup>
                        <m:r>
                          <a:rPr lang="en-US" altLang="en-CA" sz="1600" b="1" i="1">
                            <a:solidFill>
                              <a:schemeClr val="tx1"/>
                            </a:solidFill>
                            <a:latin typeface="Cambria Math" panose="02040503050406030204" pitchFamily="18" charset="0"/>
                            <a:cs typeface="Times New Roman" panose="02020603050405020304" pitchFamily="18" charset="0"/>
                            <a:sym typeface="+mn-ea"/>
                          </a:rPr>
                          <m:t>𝒎𝒂𝒑𝒑𝒆𝒅</m:t>
                        </m:r>
                      </m:sup>
                    </m:sSup>
                  </m:oMath>
                </a14:m>
                <a:endParaRPr lang="en-US" altLang="en-CA" sz="1600" dirty="0">
                  <a:solidFill>
                    <a:schemeClr val="tx1"/>
                  </a:solidFill>
                  <a:latin typeface="Times New Roman" panose="02020603050405020304" pitchFamily="18" charset="0"/>
                  <a:cs typeface="Times New Roman" panose="02020603050405020304" pitchFamily="18" charset="0"/>
                  <a:sym typeface="+mn-ea"/>
                </a:endParaRPr>
              </a:p>
            </p:txBody>
          </p:sp>
        </mc:Choice>
        <mc:Fallback>
          <p:sp>
            <p:nvSpPr>
              <p:cNvPr id="7" name="文本占位符 3">
                <a:extLst>
                  <a:ext uri="{FF2B5EF4-FFF2-40B4-BE49-F238E27FC236}">
                    <a16:creationId xmlns:a16="http://schemas.microsoft.com/office/drawing/2014/main" id="{FFC26374-FC1A-4DA6-A167-4744C3928349}"/>
                  </a:ext>
                </a:extLst>
              </p:cNvPr>
              <p:cNvSpPr>
                <a:spLocks noGrp="1" noRot="1" noChangeAspect="1" noMove="1" noResize="1" noEditPoints="1" noAdjustHandles="1" noChangeArrowheads="1" noChangeShapeType="1" noTextEdit="1"/>
              </p:cNvSpPr>
              <p:nvPr>
                <p:ph type="body" sz="quarter" idx="10"/>
              </p:nvPr>
            </p:nvSpPr>
            <p:spPr>
              <a:xfrm>
                <a:off x="509566" y="920856"/>
                <a:ext cx="10844974" cy="3212232"/>
              </a:xfrm>
              <a:blipFill>
                <a:blip r:embed="rId2"/>
                <a:stretch>
                  <a:fillRect l="-46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9AE4647D-3648-448B-94DF-8AF05D8F5E2B}"/>
                  </a:ext>
                </a:extLst>
              </p:cNvPr>
              <p:cNvSpPr txBox="1"/>
              <p:nvPr/>
            </p:nvSpPr>
            <p:spPr>
              <a:xfrm>
                <a:off x="3777449" y="2770732"/>
                <a:ext cx="4132605" cy="3831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algn="ctr" defTabSz="825500" hangingPunct="0"/>
                <a14:m>
                  <m:oMathPara xmlns:m="http://schemas.openxmlformats.org/officeDocument/2006/math">
                    <m:oMathParaPr>
                      <m:jc m:val="centerGroup"/>
                    </m:oMathParaPr>
                    <m:oMath xmlns:m="http://schemas.openxmlformats.org/officeDocument/2006/math">
                      <m:sSubSup>
                        <m:sSubSup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sSubSupPr>
                        <m:e>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m:t>
                          </m:r>
                        </m:e>
                        <m: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GB" altLang="zh-CN" i="1">
                                      <a:latin typeface="Cambria Math" panose="02040503050406030204" pitchFamily="18" charset="0"/>
                                    </a:rPr>
                                    <m:t>𝑢</m:t>
                                  </m:r>
                                </m:e>
                                <m:sub>
                                  <m:r>
                                    <a:rPr lang="en-GB" altLang="zh-CN" i="1">
                                      <a:latin typeface="Cambria Math" panose="02040503050406030204" pitchFamily="18" charset="0"/>
                                    </a:rPr>
                                    <m:t>𝑖</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GB" altLang="zh-CN" i="1">
                                      <a:latin typeface="Cambria Math" panose="02040503050406030204" pitchFamily="18" charset="0"/>
                                    </a:rPr>
                                    <m:t>𝑣</m:t>
                                  </m:r>
                                </m:e>
                                <m:sub>
                                  <m:r>
                                    <a:rPr lang="en-GB" altLang="zh-CN" i="1">
                                      <a:latin typeface="Cambria Math" panose="02040503050406030204" pitchFamily="18" charset="0"/>
                                    </a:rPr>
                                    <m:t>𝑖</m:t>
                                  </m:r>
                                </m:sub>
                              </m:sSub>
                            </m:e>
                          </m:d>
                        </m:sub>
                        <m:sup>
                          <m:r>
                            <a:rPr lang="en-US" altLang="zh-CN" b="0" i="1" smtClean="0">
                              <a:latin typeface="Cambria Math" panose="02040503050406030204" pitchFamily="18" charset="0"/>
                            </a:rPr>
                            <m:t>𝑠𝑐𝑎𝑙𝑒𝑑</m:t>
                          </m:r>
                        </m:sup>
                      </m:sSubSup>
                      <m:r>
                        <a:rPr kumimoji="0" lang="en-US" altLang="zh-CN" b="1" i="1" u="none" strike="noStrike" cap="none" spc="0" normalizeH="0" baseline="0" smtClean="0">
                          <a:ln>
                            <a:noFill/>
                          </a:ln>
                          <a:solidFill>
                            <a:srgbClr val="000000"/>
                          </a:solidFill>
                          <a:effectLst/>
                          <a:uFillTx/>
                          <a:latin typeface="Cambria Math" panose="02040503050406030204" pitchFamily="18" charset="0"/>
                          <a:sym typeface="Helvetica Neue"/>
                        </a:rPr>
                        <m:t>=</m:t>
                      </m:r>
                      <m:sSubSup>
                        <m:sSubSup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sSubSupPr>
                        <m:e>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m:t>
                          </m:r>
                        </m:e>
                        <m:sub>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GB" altLang="zh-CN" i="1">
                                      <a:latin typeface="Cambria Math" panose="02040503050406030204" pitchFamily="18" charset="0"/>
                                    </a:rPr>
                                    <m:t>𝑢</m:t>
                                  </m:r>
                                </m:e>
                                <m:sub>
                                  <m:r>
                                    <a:rPr lang="en-GB" altLang="zh-CN" i="1">
                                      <a:latin typeface="Cambria Math" panose="02040503050406030204" pitchFamily="18" charset="0"/>
                                    </a:rPr>
                                    <m:t>𝑖</m:t>
                                  </m:r>
                                </m:sub>
                              </m:sSub>
                              <m:r>
                                <a:rPr lang="en-GB" altLang="zh-CN" i="1">
                                  <a:latin typeface="Cambria Math" panose="02040503050406030204" pitchFamily="18" charset="0"/>
                                </a:rPr>
                                <m:t>,</m:t>
                              </m:r>
                              <m:sSub>
                                <m:sSubPr>
                                  <m:ctrlPr>
                                    <a:rPr lang="zh-CN" altLang="zh-CN" i="1">
                                      <a:latin typeface="Cambria Math" panose="02040503050406030204" pitchFamily="18" charset="0"/>
                                    </a:rPr>
                                  </m:ctrlPr>
                                </m:sSubPr>
                                <m:e>
                                  <m:r>
                                    <a:rPr lang="en-GB" altLang="zh-CN" i="1">
                                      <a:latin typeface="Cambria Math" panose="02040503050406030204" pitchFamily="18" charset="0"/>
                                    </a:rPr>
                                    <m:t>𝑣</m:t>
                                  </m:r>
                                </m:e>
                                <m:sub>
                                  <m:r>
                                    <a:rPr lang="en-GB" altLang="zh-CN" i="1">
                                      <a:latin typeface="Cambria Math" panose="02040503050406030204" pitchFamily="18" charset="0"/>
                                    </a:rPr>
                                    <m:t>𝑖</m:t>
                                  </m:r>
                                </m:sub>
                              </m:sSub>
                            </m:e>
                          </m:d>
                        </m:sub>
                        <m:sup>
                          <m:r>
                            <a:rPr kumimoji="0" lang="en-US" altLang="zh-CN" b="0" i="1" u="none" strike="noStrike" cap="none" spc="0" normalizeH="0" baseline="0" smtClean="0">
                              <a:ln>
                                <a:noFill/>
                              </a:ln>
                              <a:solidFill>
                                <a:srgbClr val="000000"/>
                              </a:solidFill>
                              <a:effectLst/>
                              <a:uFillTx/>
                              <a:latin typeface="Cambria Math" panose="02040503050406030204" pitchFamily="18" charset="0"/>
                              <a:sym typeface="Helvetica Neue"/>
                            </a:rPr>
                            <m:t>𝑓𝑙𝑜𝑎𝑡</m:t>
                          </m:r>
                        </m:sup>
                      </m:sSubSup>
                      <m:r>
                        <a:rPr lang="en-US" altLang="zh-CN" b="0" i="1">
                          <a:solidFill>
                            <a:srgbClr val="000000"/>
                          </a:solidFill>
                          <a:latin typeface="Cambria Math" panose="02040503050406030204" pitchFamily="18" charset="0"/>
                          <a:sym typeface="Helvetica Neue"/>
                        </a:rPr>
                        <m:t>∗</m:t>
                      </m:r>
                      <m:d>
                        <m:dPr>
                          <m:ctrlPr>
                            <a:rPr kumimoji="0" lang="en-US" altLang="zh-CN" i="1" u="none" strike="noStrike" cap="none" spc="0" normalizeH="0" baseline="0" smtClean="0">
                              <a:ln>
                                <a:noFill/>
                              </a:ln>
                              <a:solidFill>
                                <a:srgbClr val="000000"/>
                              </a:solidFill>
                              <a:effectLst/>
                              <a:uFillTx/>
                              <a:latin typeface="Cambria Math" panose="02040503050406030204" pitchFamily="18" charset="0"/>
                              <a:sym typeface="Helvetica Neue"/>
                            </a:rPr>
                          </m:ctrlPr>
                        </m:dPr>
                        <m:e>
                          <m:r>
                            <a:rPr lang="en-US" altLang="zh-CN" b="0" i="1">
                              <a:solidFill>
                                <a:srgbClr val="000000"/>
                              </a:solidFill>
                              <a:latin typeface="Cambria Math" panose="02040503050406030204" pitchFamily="18" charset="0"/>
                              <a:sym typeface="Helvetica Neue"/>
                            </a:rPr>
                            <m:t>1≪</m:t>
                          </m:r>
                          <m:r>
                            <a:rPr lang="en-US" altLang="zh-CN" b="0" i="1" smtClean="0">
                              <a:solidFill>
                                <a:srgbClr val="000000"/>
                              </a:solidFill>
                              <a:latin typeface="Cambria Math" panose="02040503050406030204" pitchFamily="18" charset="0"/>
                              <a:sym typeface="Helvetica Neue"/>
                            </a:rPr>
                            <m:t>𝑐𝑎𝑛𝑑𝐶𝑜𝑒𝑓𝑓𝑃𝑟𝑒𝑐</m:t>
                          </m:r>
                        </m:e>
                      </m:d>
                    </m:oMath>
                  </m:oMathPara>
                </a14:m>
                <a:endParaRPr kumimoji="0" lang="zh-CN" altLang="en-US" sz="3000" i="1"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mc:Choice>
        <mc:Fallback>
          <p:sp>
            <p:nvSpPr>
              <p:cNvPr id="8" name="文本框 7">
                <a:extLst>
                  <a:ext uri="{FF2B5EF4-FFF2-40B4-BE49-F238E27FC236}">
                    <a16:creationId xmlns:a16="http://schemas.microsoft.com/office/drawing/2014/main" id="{9AE4647D-3648-448B-94DF-8AF05D8F5E2B}"/>
                  </a:ext>
                </a:extLst>
              </p:cNvPr>
              <p:cNvSpPr txBox="1">
                <a:spLocks noRot="1" noChangeAspect="1" noMove="1" noResize="1" noEditPoints="1" noAdjustHandles="1" noChangeArrowheads="1" noChangeShapeType="1" noTextEdit="1"/>
              </p:cNvSpPr>
              <p:nvPr/>
            </p:nvSpPr>
            <p:spPr>
              <a:xfrm>
                <a:off x="3777449" y="2770732"/>
                <a:ext cx="4132605" cy="383118"/>
              </a:xfrm>
              <a:prstGeom prst="rect">
                <a:avLst/>
              </a:prstGeom>
              <a:blipFill>
                <a:blip r:embed="rId3"/>
                <a:stretch>
                  <a:fillRect l="-2141" t="-3226" b="-12903"/>
                </a:stretch>
              </a:blipFill>
              <a:ln w="12700" cap="flat">
                <a:noFill/>
                <a:miter lim="400000"/>
              </a:ln>
            </p:spPr>
            <p:txBody>
              <a:bodyPr/>
              <a:lstStyle/>
              <a:p>
                <a:r>
                  <a:rPr lang="en-US">
                    <a:noFill/>
                  </a:rPr>
                  <a:t> </a:t>
                </a:r>
              </a:p>
            </p:txBody>
          </p:sp>
        </mc:Fallback>
      </mc:AlternateContent>
    </p:spTree>
    <p:extLst>
      <p:ext uri="{BB962C8B-B14F-4D97-AF65-F5344CB8AC3E}">
        <p14:creationId xmlns:p14="http://schemas.microsoft.com/office/powerpoint/2010/main" val="365924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Simulation results</a:t>
            </a:r>
          </a:p>
        </p:txBody>
      </p:sp>
      <p:sp>
        <p:nvSpPr>
          <p:cNvPr id="5" name="文本占位符 4"/>
          <p:cNvSpPr>
            <a:spLocks noGrp="1"/>
          </p:cNvSpPr>
          <p:nvPr>
            <p:ph type="body" sz="quarter" idx="11"/>
          </p:nvPr>
        </p:nvSpPr>
        <p:spPr/>
        <p:txBody>
          <a:bodyPr>
            <a:normAutofit fontScale="97500"/>
          </a:bodyPr>
          <a:lstStyle/>
          <a:p>
            <a:endParaRPr lang="zh-CN" altLang="en-US"/>
          </a:p>
        </p:txBody>
      </p:sp>
      <p:sp>
        <p:nvSpPr>
          <p:cNvPr id="10" name="矩形 9">
            <a:extLst>
              <a:ext uri="{FF2B5EF4-FFF2-40B4-BE49-F238E27FC236}">
                <a16:creationId xmlns:a16="http://schemas.microsoft.com/office/drawing/2014/main" id="{1EECAA41-5DB9-496E-A2B8-A62D8F23E83F}"/>
              </a:ext>
            </a:extLst>
          </p:cNvPr>
          <p:cNvSpPr/>
          <p:nvPr/>
        </p:nvSpPr>
        <p:spPr>
          <a:xfrm>
            <a:off x="382859" y="850605"/>
            <a:ext cx="7719169" cy="338554"/>
          </a:xfrm>
          <a:prstGeom prst="rect">
            <a:avLst/>
          </a:prstGeom>
        </p:spPr>
        <p:txBody>
          <a:bodyPr wrap="square">
            <a:spAutoFit/>
          </a:bodyPr>
          <a:lstStyle/>
          <a:p>
            <a:pPr marL="285750" indent="-285750">
              <a:buFont typeface="Arial" panose="020B0604020202020204" pitchFamily="34" charset="0"/>
              <a:buChar char="•"/>
            </a:pPr>
            <a:r>
              <a:rPr lang="en-US" altLang="zh-CN" sz="1600" dirty="0"/>
              <a:t>Proposed method vs ECM-11.0</a:t>
            </a:r>
            <a:endParaRPr lang="zh-CN" altLang="en-US" sz="1600" dirty="0"/>
          </a:p>
        </p:txBody>
      </p:sp>
      <p:graphicFrame>
        <p:nvGraphicFramePr>
          <p:cNvPr id="2" name="表格 1">
            <a:extLst>
              <a:ext uri="{FF2B5EF4-FFF2-40B4-BE49-F238E27FC236}">
                <a16:creationId xmlns:a16="http://schemas.microsoft.com/office/drawing/2014/main" id="{C4392130-A2D0-49D6-8961-67D1C10EF1AA}"/>
              </a:ext>
            </a:extLst>
          </p:cNvPr>
          <p:cNvGraphicFramePr>
            <a:graphicFrameLocks noGrp="1"/>
          </p:cNvGraphicFramePr>
          <p:nvPr>
            <p:extLst>
              <p:ext uri="{D42A27DB-BD31-4B8C-83A1-F6EECF244321}">
                <p14:modId xmlns:p14="http://schemas.microsoft.com/office/powerpoint/2010/main" val="2389742105"/>
              </p:ext>
            </p:extLst>
          </p:nvPr>
        </p:nvGraphicFramePr>
        <p:xfrm>
          <a:off x="3202623" y="1354301"/>
          <a:ext cx="5776785" cy="2074699"/>
        </p:xfrm>
        <a:graphic>
          <a:graphicData uri="http://schemas.openxmlformats.org/drawingml/2006/table">
            <a:tbl>
              <a:tblPr firstRow="1" firstCol="1" bandRow="1">
                <a:tableStyleId>{5C22544A-7EE6-4342-B048-85BDC9FD1C3A}</a:tableStyleId>
              </a:tblPr>
              <a:tblGrid>
                <a:gridCol w="1281126">
                  <a:extLst>
                    <a:ext uri="{9D8B030D-6E8A-4147-A177-3AD203B41FA5}">
                      <a16:colId xmlns:a16="http://schemas.microsoft.com/office/drawing/2014/main" val="184875091"/>
                    </a:ext>
                  </a:extLst>
                </a:gridCol>
                <a:gridCol w="828045">
                  <a:extLst>
                    <a:ext uri="{9D8B030D-6E8A-4147-A177-3AD203B41FA5}">
                      <a16:colId xmlns:a16="http://schemas.microsoft.com/office/drawing/2014/main" val="3505799482"/>
                    </a:ext>
                  </a:extLst>
                </a:gridCol>
                <a:gridCol w="828045">
                  <a:extLst>
                    <a:ext uri="{9D8B030D-6E8A-4147-A177-3AD203B41FA5}">
                      <a16:colId xmlns:a16="http://schemas.microsoft.com/office/drawing/2014/main" val="2759480226"/>
                    </a:ext>
                  </a:extLst>
                </a:gridCol>
                <a:gridCol w="1183479">
                  <a:extLst>
                    <a:ext uri="{9D8B030D-6E8A-4147-A177-3AD203B41FA5}">
                      <a16:colId xmlns:a16="http://schemas.microsoft.com/office/drawing/2014/main" val="739705350"/>
                    </a:ext>
                  </a:extLst>
                </a:gridCol>
                <a:gridCol w="828045">
                  <a:extLst>
                    <a:ext uri="{9D8B030D-6E8A-4147-A177-3AD203B41FA5}">
                      <a16:colId xmlns:a16="http://schemas.microsoft.com/office/drawing/2014/main" val="1736384282"/>
                    </a:ext>
                  </a:extLst>
                </a:gridCol>
                <a:gridCol w="828045">
                  <a:extLst>
                    <a:ext uri="{9D8B030D-6E8A-4147-A177-3AD203B41FA5}">
                      <a16:colId xmlns:a16="http://schemas.microsoft.com/office/drawing/2014/main" val="1054750423"/>
                    </a:ext>
                  </a:extLst>
                </a:gridCol>
              </a:tblGrid>
              <a:tr h="188609">
                <a:tc>
                  <a:txBody>
                    <a:bodyPr/>
                    <a:lstStyle/>
                    <a:p>
                      <a:endParaRPr lang="zh-CN" sz="10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All Intra Main10</a:t>
                      </a:r>
                      <a:endParaRPr lang="zh-CN" sz="110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548127356"/>
                  </a:ext>
                </a:extLst>
              </a:tr>
              <a:tr h="188609">
                <a:tc>
                  <a:txBody>
                    <a:bodyPr/>
                    <a:lstStyle/>
                    <a:p>
                      <a:endParaRPr lang="zh-CN" sz="1000">
                        <a:effectLst/>
                        <a:latin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Over ECM-11.0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277968528"/>
                  </a:ext>
                </a:extLst>
              </a:tr>
              <a:tr h="188609">
                <a:tc>
                  <a:txBody>
                    <a:bodyPr/>
                    <a:lstStyle/>
                    <a:p>
                      <a:endParaRPr lang="zh-CN" sz="1000">
                        <a:effectLst/>
                        <a:latin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Y</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U</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V</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EncT</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DecT</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881486872"/>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100.7%</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172313088"/>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100.4%</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481069547"/>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B</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-0.24%</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-0.41%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101.0%</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93469195"/>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C</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99.8%</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893944085"/>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E</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-0.30%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-0.32%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100.4%</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817193999"/>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Overall </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0.00%</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-0.20%</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-0.25%</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100.2%</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100.5%</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92755029"/>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D</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0.02%</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-0.26%</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-0.47%</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99.7%</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134215083"/>
                  </a:ext>
                </a:extLst>
              </a:tr>
              <a:tr h="1886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F</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-0.42%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-0.47%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100.3%</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451776064"/>
                  </a:ext>
                </a:extLst>
              </a:tr>
            </a:tbl>
          </a:graphicData>
        </a:graphic>
      </p:graphicFrame>
      <p:graphicFrame>
        <p:nvGraphicFramePr>
          <p:cNvPr id="4" name="表格 3">
            <a:extLst>
              <a:ext uri="{FF2B5EF4-FFF2-40B4-BE49-F238E27FC236}">
                <a16:creationId xmlns:a16="http://schemas.microsoft.com/office/drawing/2014/main" id="{8F0D60B1-4F26-4D45-A60C-CBA9058111F8}"/>
              </a:ext>
            </a:extLst>
          </p:cNvPr>
          <p:cNvGraphicFramePr>
            <a:graphicFrameLocks noGrp="1"/>
          </p:cNvGraphicFramePr>
          <p:nvPr>
            <p:extLst>
              <p:ext uri="{D42A27DB-BD31-4B8C-83A1-F6EECF244321}">
                <p14:modId xmlns:p14="http://schemas.microsoft.com/office/powerpoint/2010/main" val="2575763260"/>
              </p:ext>
            </p:extLst>
          </p:nvPr>
        </p:nvGraphicFramePr>
        <p:xfrm>
          <a:off x="3210304" y="3704301"/>
          <a:ext cx="5776785" cy="2395800"/>
        </p:xfrm>
        <a:graphic>
          <a:graphicData uri="http://schemas.openxmlformats.org/drawingml/2006/table">
            <a:tbl>
              <a:tblPr firstRow="1" firstCol="1" bandRow="1">
                <a:tableStyleId>{5C22544A-7EE6-4342-B048-85BDC9FD1C3A}</a:tableStyleId>
              </a:tblPr>
              <a:tblGrid>
                <a:gridCol w="1281126">
                  <a:extLst>
                    <a:ext uri="{9D8B030D-6E8A-4147-A177-3AD203B41FA5}">
                      <a16:colId xmlns:a16="http://schemas.microsoft.com/office/drawing/2014/main" val="1494068320"/>
                    </a:ext>
                  </a:extLst>
                </a:gridCol>
                <a:gridCol w="828045">
                  <a:extLst>
                    <a:ext uri="{9D8B030D-6E8A-4147-A177-3AD203B41FA5}">
                      <a16:colId xmlns:a16="http://schemas.microsoft.com/office/drawing/2014/main" val="3258554710"/>
                    </a:ext>
                  </a:extLst>
                </a:gridCol>
                <a:gridCol w="828045">
                  <a:extLst>
                    <a:ext uri="{9D8B030D-6E8A-4147-A177-3AD203B41FA5}">
                      <a16:colId xmlns:a16="http://schemas.microsoft.com/office/drawing/2014/main" val="2828196597"/>
                    </a:ext>
                  </a:extLst>
                </a:gridCol>
                <a:gridCol w="1183479">
                  <a:extLst>
                    <a:ext uri="{9D8B030D-6E8A-4147-A177-3AD203B41FA5}">
                      <a16:colId xmlns:a16="http://schemas.microsoft.com/office/drawing/2014/main" val="2275788950"/>
                    </a:ext>
                  </a:extLst>
                </a:gridCol>
                <a:gridCol w="828045">
                  <a:extLst>
                    <a:ext uri="{9D8B030D-6E8A-4147-A177-3AD203B41FA5}">
                      <a16:colId xmlns:a16="http://schemas.microsoft.com/office/drawing/2014/main" val="187355800"/>
                    </a:ext>
                  </a:extLst>
                </a:gridCol>
                <a:gridCol w="828045">
                  <a:extLst>
                    <a:ext uri="{9D8B030D-6E8A-4147-A177-3AD203B41FA5}">
                      <a16:colId xmlns:a16="http://schemas.microsoft.com/office/drawing/2014/main" val="3146651503"/>
                    </a:ext>
                  </a:extLst>
                </a:gridCol>
              </a:tblGrid>
              <a:tr h="217800">
                <a:tc>
                  <a:txBody>
                    <a:bodyPr/>
                    <a:lstStyle/>
                    <a:p>
                      <a:endParaRPr lang="zh-CN" sz="10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r>
                        <a:rPr lang="en-US" sz="900">
                          <a:effectLst/>
                        </a:rPr>
                        <a:t>Random access Main10 </a:t>
                      </a:r>
                      <a:endParaRPr lang="zh-CN" sz="1100">
                        <a:effectLst/>
                        <a:latin typeface="Times New Roman" panose="02020603050405020304" pitchFamily="18" charset="0"/>
                        <a:ea typeface="等线"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04399407"/>
                  </a:ext>
                </a:extLst>
              </a:tr>
              <a:tr h="217800">
                <a:tc>
                  <a:txBody>
                    <a:bodyPr/>
                    <a:lstStyle/>
                    <a:p>
                      <a:endParaRPr lang="zh-CN" sz="1000">
                        <a:effectLst/>
                        <a:latin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Over ECM-11.0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599295474"/>
                  </a:ext>
                </a:extLst>
              </a:tr>
              <a:tr h="217800">
                <a:tc>
                  <a:txBody>
                    <a:bodyPr/>
                    <a:lstStyle/>
                    <a:p>
                      <a:endParaRPr lang="zh-CN" sz="1000">
                        <a:effectLst/>
                        <a:latin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Y</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U</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V</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EncT</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DecT</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2955867552"/>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99.7%</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100.0%</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4181969417"/>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A2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-0.10%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99.6%</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99.8%</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055172468"/>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B</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0.00%</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-0.39%</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-0.62%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100.0%</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99.9%</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718707335"/>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C</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-0.25%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-0.35%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100.0%</a:t>
                      </a:r>
                      <a:endParaRPr lang="zh-CN" sz="1100" dirty="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100.1%</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278025683"/>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E</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endParaRPr lang="zh-CN" sz="1000">
                        <a:effectLst/>
                        <a:latin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900">
                          <a:effectLst/>
                        </a:rPr>
                        <a:t>　</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3417886735"/>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Overall</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0.00%</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-0.26%</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-0.39%</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99.9%</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highlight>
                            <a:srgbClr val="FFFF00"/>
                          </a:highlight>
                        </a:rPr>
                        <a:t>100.0%</a:t>
                      </a:r>
                      <a:endParaRPr lang="zh-CN" sz="1100" dirty="0">
                        <a:effectLst/>
                        <a:highlight>
                          <a:srgbClr val="FFFF00"/>
                        </a:highligh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677954266"/>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D</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-0.43%</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-0.81%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100.1%</a:t>
                      </a:r>
                      <a:endParaRPr lang="zh-CN" sz="110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4201511929"/>
                  </a:ext>
                </a:extLst>
              </a:tr>
              <a:tr h="2178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Class F</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-0.35%</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-0.52%</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a:effectLst/>
                        </a:rPr>
                        <a:t>100.1%</a:t>
                      </a:r>
                      <a:endParaRPr lang="zh-CN" sz="1100">
                        <a:effectLst/>
                        <a:latin typeface="Times New Roman" panose="02020603050405020304" pitchFamily="18" charset="0"/>
                        <a:ea typeface="等线" panose="02010600030101010101" pitchFamily="2" charset="-122"/>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900" dirty="0">
                          <a:effectLst/>
                        </a:rPr>
                        <a:t>99.6%</a:t>
                      </a:r>
                      <a:endParaRPr lang="zh-CN" sz="1100" dirty="0">
                        <a:effectLst/>
                        <a:latin typeface="Times New Roman" panose="02020603050405020304" pitchFamily="18" charset="0"/>
                        <a:ea typeface="等线" panose="02010600030101010101" pitchFamily="2" charset="-122"/>
                      </a:endParaRPr>
                    </a:p>
                  </a:txBody>
                  <a:tcPr marL="68580" marR="68580" marT="0" marB="0" anchor="ctr"/>
                </a:tc>
                <a:extLst>
                  <a:ext uri="{0D108BD9-81ED-4DB2-BD59-A6C34878D82A}">
                    <a16:rowId xmlns:a16="http://schemas.microsoft.com/office/drawing/2014/main" val="1142184702"/>
                  </a:ext>
                </a:extLst>
              </a:tr>
            </a:tbl>
          </a:graphicData>
        </a:graphic>
      </p:graphicFrame>
    </p:spTree>
    <p:extLst>
      <p:ext uri="{BB962C8B-B14F-4D97-AF65-F5344CB8AC3E}">
        <p14:creationId xmlns:p14="http://schemas.microsoft.com/office/powerpoint/2010/main" val="73432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13" y="733338"/>
            <a:ext cx="11420888" cy="676067"/>
          </a:xfrm>
        </p:spPr>
        <p:txBody>
          <a:bodyPr>
            <a:noAutofit/>
          </a:bodyPr>
          <a:lstStyle/>
          <a:p>
            <a:r>
              <a:rPr lang="en-US" altLang="zh-CN" sz="2800" dirty="0">
                <a:latin typeface="Times New Roman" panose="02020603050405020304" pitchFamily="18" charset="0"/>
                <a:cs typeface="Times New Roman" panose="02020603050405020304" pitchFamily="18" charset="0"/>
              </a:rPr>
              <a:t>Conclusions</a:t>
            </a:r>
            <a:endParaRPr lang="en-US" sz="2800" dirty="0"/>
          </a:p>
        </p:txBody>
      </p:sp>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buFont typeface="Arial" panose="020B0604020202020204" pitchFamily="34" charset="0"/>
              <a:buChar char="•"/>
            </a:pPr>
            <a:r>
              <a:rPr lang="en-US" altLang="zh-CN" sz="1800" dirty="0">
                <a:solidFill>
                  <a:schemeClr val="tx1"/>
                </a:solidFill>
                <a:latin typeface="Times New Roman" panose="02020603050405020304" pitchFamily="18" charset="0"/>
                <a:cs typeface="Times New Roman" panose="02020603050405020304" pitchFamily="18" charset="0"/>
              </a:rPr>
              <a:t>This contribution proposes an adaptive coefficient precision instead of a fixed precision for CCALF. The results show that the proposed method can improve the coding efficiency of ECM with negligible complexity change. It is suggested to further study this method in EE2.</a:t>
            </a:r>
          </a:p>
          <a:p>
            <a:pPr marL="342900" indent="-342900">
              <a:buFont typeface="Arial" panose="020B0604020202020204" pitchFamily="34" charset="0"/>
              <a:buChar char="•"/>
            </a:pPr>
            <a:endParaRPr lang="en-CA" altLang="zh-CN" sz="1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CA" altLang="zh-CN" sz="1800" dirty="0">
                <a:solidFill>
                  <a:schemeClr val="tx1"/>
                </a:solidFill>
                <a:latin typeface="Times New Roman" panose="02020603050405020304" pitchFamily="18" charset="0"/>
                <a:cs typeface="Times New Roman" panose="02020603050405020304" pitchFamily="18" charset="0"/>
              </a:rPr>
              <a:t>Thanks to </a:t>
            </a:r>
            <a:r>
              <a:rPr lang="en-US" altLang="zh-CN" sz="1800" dirty="0">
                <a:solidFill>
                  <a:schemeClr val="tx1"/>
                </a:solidFill>
                <a:latin typeface="Times New Roman" panose="02020603050405020304" pitchFamily="18" charset="0"/>
                <a:cs typeface="Times New Roman" panose="02020603050405020304" pitchFamily="18" charset="0"/>
              </a:rPr>
              <a:t>Qualcomm and </a:t>
            </a:r>
            <a:r>
              <a:rPr lang="en-US" altLang="zh-CN" sz="1800" dirty="0" err="1">
                <a:solidFill>
                  <a:schemeClr val="tx1"/>
                </a:solidFill>
                <a:latin typeface="Times New Roman" panose="02020603050405020304" pitchFamily="18" charset="0"/>
                <a:cs typeface="Times New Roman" panose="02020603050405020304" pitchFamily="18" charset="0"/>
              </a:rPr>
              <a:t>ByteDance</a:t>
            </a:r>
            <a:r>
              <a:rPr lang="en-CA" altLang="zh-CN" sz="1800" dirty="0">
                <a:solidFill>
                  <a:schemeClr val="tx1"/>
                </a:solidFill>
                <a:latin typeface="Times New Roman" panose="02020603050405020304" pitchFamily="18" charset="0"/>
                <a:cs typeface="Times New Roman" panose="02020603050405020304" pitchFamily="18" charset="0"/>
              </a:rPr>
              <a:t> for cross-checking!</a:t>
            </a:r>
            <a:endParaRPr lang="en-US" altLang="zh-CN" sz="1800"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TotalTime>
  <Words>448</Words>
  <Application>Microsoft Macintosh PowerPoint</Application>
  <PresentationFormat>Widescreen</PresentationFormat>
  <Paragraphs>145</Paragraphs>
  <Slides>6</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vt:i4>
      </vt:variant>
    </vt:vector>
  </HeadingPairs>
  <TitlesOfParts>
    <vt:vector size="16" baseType="lpstr">
      <vt:lpstr>OPPOSans B</vt:lpstr>
      <vt:lpstr>OPPOSans M</vt:lpstr>
      <vt:lpstr>OPPOSans R</vt:lpstr>
      <vt:lpstr>Arial</vt:lpstr>
      <vt:lpstr>Cambria Math</vt:lpstr>
      <vt:lpstr>Helvetica Neue</vt:lpstr>
      <vt:lpstr>Helvetica Neue Medium</vt:lpstr>
      <vt:lpstr>Times New Roman</vt:lpstr>
      <vt:lpstr>White 白底</vt:lpstr>
      <vt:lpstr>Black 黑底</vt:lpstr>
      <vt:lpstr>Non-EE2: Adaptive coefficient precision for CCALF JVET-AG0065</vt:lpstr>
      <vt:lpstr>Introduction – fixed precision value in current ECM for CCALF</vt:lpstr>
      <vt:lpstr>Proposed – adaptive coefficient precision for CCALF</vt:lpstr>
      <vt:lpstr>Simulation results</vt:lpstr>
      <vt:lpstr>Conclusions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Yue Yu(余越)</cp:lastModifiedBy>
  <cp:revision>153</cp:revision>
  <dcterms:created xsi:type="dcterms:W3CDTF">2015-05-05T08:02:00Z</dcterms:created>
  <dcterms:modified xsi:type="dcterms:W3CDTF">2024-01-19T22:21:35Z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