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2"/>
    <p:sldId id="289" r:id="rId3"/>
    <p:sldId id="291" r:id="rId4"/>
    <p:sldId id="292" r:id="rId5"/>
    <p:sldId id="293" r:id="rId6"/>
    <p:sldId id="294" r:id="rId7"/>
    <p:sldId id="290" r:id="rId8"/>
    <p:sldId id="295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CFCFC"/>
    <a:srgbClr val="FEFEFE"/>
    <a:srgbClr val="FF9900"/>
    <a:srgbClr val="FDD833"/>
    <a:srgbClr val="02A1FD"/>
    <a:srgbClr val="000000"/>
    <a:srgbClr val="09163E"/>
    <a:srgbClr val="09194A"/>
    <a:srgbClr val="091A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 varScale="1">
        <p:scale>
          <a:sx n="31" d="100"/>
          <a:sy n="31" d="100"/>
        </p:scale>
        <p:origin x="8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6BF0C4-635D-41F0-95F0-BFF803268A1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F2A29A-39F2-466F-8F5A-31CE63F3D219}">
      <dgm:prSet phldrT="[Text]"/>
      <dgm:spPr/>
      <dgm:t>
        <a:bodyPr/>
        <a:lstStyle/>
        <a:p>
          <a:r>
            <a:rPr lang="en-US" dirty="0"/>
            <a:t>Brief history</a:t>
          </a:r>
        </a:p>
      </dgm:t>
    </dgm:pt>
    <dgm:pt modelId="{334A7170-05F6-48EF-A20F-4809CB903554}" type="parTrans" cxnId="{5AC88615-5170-498D-A0F4-2488A0830982}">
      <dgm:prSet/>
      <dgm:spPr/>
      <dgm:t>
        <a:bodyPr/>
        <a:lstStyle/>
        <a:p>
          <a:endParaRPr lang="en-US"/>
        </a:p>
      </dgm:t>
    </dgm:pt>
    <dgm:pt modelId="{925B918D-6CCE-4D6C-BB78-279AC6A44D01}" type="sibTrans" cxnId="{5AC88615-5170-498D-A0F4-2488A0830982}">
      <dgm:prSet/>
      <dgm:spPr/>
      <dgm:t>
        <a:bodyPr/>
        <a:lstStyle/>
        <a:p>
          <a:endParaRPr lang="en-US"/>
        </a:p>
      </dgm:t>
    </dgm:pt>
    <dgm:pt modelId="{D0049EF2-6F55-4F4D-8D08-1F2A397DFFF7}">
      <dgm:prSet phldrT="[Text]"/>
      <dgm:spPr/>
      <dgm:t>
        <a:bodyPr/>
        <a:lstStyle/>
        <a:p>
          <a:r>
            <a:rPr lang="en-CA" dirty="0"/>
            <a:t>JVET-W0127 first reported Ali266 with 2 </a:t>
          </a:r>
          <a:r>
            <a:rPr lang="en-CA" dirty="0" err="1"/>
            <a:t>presets</a:t>
          </a:r>
          <a:r>
            <a:rPr lang="en-CA" dirty="0"/>
            <a:t>, 8-bit 720p real-time encoding on a mainstream PC</a:t>
          </a:r>
          <a:endParaRPr lang="en-US" dirty="0"/>
        </a:p>
      </dgm:t>
    </dgm:pt>
    <dgm:pt modelId="{D24E5B9C-395E-47D6-923E-D1DA68E6FA8D}" type="parTrans" cxnId="{A4A9EB55-E10C-4E53-8EF6-9DE7A69F9E07}">
      <dgm:prSet/>
      <dgm:spPr/>
      <dgm:t>
        <a:bodyPr/>
        <a:lstStyle/>
        <a:p>
          <a:endParaRPr lang="en-US"/>
        </a:p>
      </dgm:t>
    </dgm:pt>
    <dgm:pt modelId="{5FBC5659-B097-4550-A87A-16E2813242E8}" type="sibTrans" cxnId="{A4A9EB55-E10C-4E53-8EF6-9DE7A69F9E07}">
      <dgm:prSet/>
      <dgm:spPr/>
      <dgm:t>
        <a:bodyPr/>
        <a:lstStyle/>
        <a:p>
          <a:endParaRPr lang="en-US"/>
        </a:p>
      </dgm:t>
    </dgm:pt>
    <dgm:pt modelId="{2F55DBE1-900B-4D85-9867-29AD202A691D}">
      <dgm:prSet phldrT="[Text]"/>
      <dgm:spPr/>
      <dgm:t>
        <a:bodyPr/>
        <a:lstStyle/>
        <a:p>
          <a:r>
            <a:rPr lang="en-US" dirty="0"/>
            <a:t>Current status </a:t>
          </a:r>
        </a:p>
      </dgm:t>
    </dgm:pt>
    <dgm:pt modelId="{E6D4F74B-1C05-47F3-9767-94E8739BC119}" type="parTrans" cxnId="{0A3BBF04-8889-4C09-B4CD-295111DA4A49}">
      <dgm:prSet/>
      <dgm:spPr/>
      <dgm:t>
        <a:bodyPr/>
        <a:lstStyle/>
        <a:p>
          <a:endParaRPr lang="en-US"/>
        </a:p>
      </dgm:t>
    </dgm:pt>
    <dgm:pt modelId="{BC1DB5A6-B12E-4A26-A0A4-3DE3D03E1A96}" type="sibTrans" cxnId="{0A3BBF04-8889-4C09-B4CD-295111DA4A49}">
      <dgm:prSet/>
      <dgm:spPr/>
      <dgm:t>
        <a:bodyPr/>
        <a:lstStyle/>
        <a:p>
          <a:endParaRPr lang="en-US"/>
        </a:p>
      </dgm:t>
    </dgm:pt>
    <dgm:pt modelId="{1F8CF8D5-E906-4265-A5A4-EBA5E769FCC9}">
      <dgm:prSet phldrT="[Text]"/>
      <dgm:spPr/>
      <dgm:t>
        <a:bodyPr/>
        <a:lstStyle/>
        <a:p>
          <a:r>
            <a:rPr lang="en-US" dirty="0"/>
            <a:t>4 quality/speed presets</a:t>
          </a:r>
        </a:p>
      </dgm:t>
    </dgm:pt>
    <dgm:pt modelId="{B7D1FAB5-946C-4878-A8A9-A1BA6CC3251E}" type="parTrans" cxnId="{8651088F-AFB3-458B-B139-A4EF1429C94F}">
      <dgm:prSet/>
      <dgm:spPr/>
      <dgm:t>
        <a:bodyPr/>
        <a:lstStyle/>
        <a:p>
          <a:endParaRPr lang="en-US"/>
        </a:p>
      </dgm:t>
    </dgm:pt>
    <dgm:pt modelId="{F48ED5A3-7D2E-40BF-9651-DD5B41D93FBA}" type="sibTrans" cxnId="{8651088F-AFB3-458B-B139-A4EF1429C94F}">
      <dgm:prSet/>
      <dgm:spPr/>
      <dgm:t>
        <a:bodyPr/>
        <a:lstStyle/>
        <a:p>
          <a:endParaRPr lang="en-US"/>
        </a:p>
      </dgm:t>
    </dgm:pt>
    <dgm:pt modelId="{C0EE095B-F00A-4DBD-9338-B87DECA84D42}">
      <dgm:prSet phldrT="[Text]"/>
      <dgm:spPr/>
      <dgm:t>
        <a:bodyPr/>
        <a:lstStyle/>
        <a:p>
          <a:r>
            <a:rPr lang="en-US" dirty="0"/>
            <a:t>4</a:t>
          </a:r>
          <a:r>
            <a:rPr lang="en-US" baseline="30000" dirty="0"/>
            <a:t>th</a:t>
          </a:r>
          <a:r>
            <a:rPr lang="en-US" dirty="0"/>
            <a:t> preset, faster, for low-latency, real-time encoding, e.g. living streaming</a:t>
          </a:r>
        </a:p>
      </dgm:t>
    </dgm:pt>
    <dgm:pt modelId="{046F5FDB-681D-404A-A570-779F12F6471A}" type="parTrans" cxnId="{4D895C13-D113-422F-8762-5D61B6DF72C1}">
      <dgm:prSet/>
      <dgm:spPr/>
      <dgm:t>
        <a:bodyPr/>
        <a:lstStyle/>
        <a:p>
          <a:endParaRPr lang="en-US"/>
        </a:p>
      </dgm:t>
    </dgm:pt>
    <dgm:pt modelId="{48B026F1-DA5A-4951-BC89-0ACB892E281C}" type="sibTrans" cxnId="{4D895C13-D113-422F-8762-5D61B6DF72C1}">
      <dgm:prSet/>
      <dgm:spPr/>
      <dgm:t>
        <a:bodyPr/>
        <a:lstStyle/>
        <a:p>
          <a:endParaRPr lang="en-US"/>
        </a:p>
      </dgm:t>
    </dgm:pt>
    <dgm:pt modelId="{6C10F6EC-E978-4A94-A648-600709921411}">
      <dgm:prSet phldrT="[Text]"/>
      <dgm:spPr/>
      <dgm:t>
        <a:bodyPr/>
        <a:lstStyle/>
        <a:p>
          <a:r>
            <a:rPr lang="en-CA" dirty="0"/>
            <a:t>JVET-X0104 and JVET-Y0066 reported further  improvements to coding efficiency and runtime performance</a:t>
          </a:r>
          <a:endParaRPr lang="en-US" dirty="0"/>
        </a:p>
      </dgm:t>
    </dgm:pt>
    <dgm:pt modelId="{B7F17C66-1B6B-4749-B86C-C74FEF3FFEF7}" type="parTrans" cxnId="{0FAE1EC9-08B9-4234-88C2-541EA9EB35DD}">
      <dgm:prSet/>
      <dgm:spPr/>
      <dgm:t>
        <a:bodyPr/>
        <a:lstStyle/>
        <a:p>
          <a:endParaRPr lang="en-US"/>
        </a:p>
      </dgm:t>
    </dgm:pt>
    <dgm:pt modelId="{C2A6CA83-6862-485C-AF33-E1EE4CB1755E}" type="sibTrans" cxnId="{0FAE1EC9-08B9-4234-88C2-541EA9EB35DD}">
      <dgm:prSet/>
      <dgm:spPr/>
      <dgm:t>
        <a:bodyPr/>
        <a:lstStyle/>
        <a:p>
          <a:endParaRPr lang="en-US"/>
        </a:p>
      </dgm:t>
    </dgm:pt>
    <dgm:pt modelId="{28F6E821-9BF0-4EEA-A4D5-38C8BECDB2C1}">
      <dgm:prSet phldrT="[Text]"/>
      <dgm:spPr/>
      <dgm:t>
        <a:bodyPr/>
        <a:lstStyle/>
        <a:p>
          <a:r>
            <a:rPr lang="en-US" dirty="0"/>
            <a:t>3 presets, slow, medium, and fast, for non-real-time applications, e.g. VOD</a:t>
          </a:r>
        </a:p>
      </dgm:t>
    </dgm:pt>
    <dgm:pt modelId="{FA7960F7-A711-4DAE-9C38-FF3295337923}" type="parTrans" cxnId="{D149319B-3228-4410-A425-BD0FC448FC57}">
      <dgm:prSet/>
      <dgm:spPr/>
      <dgm:t>
        <a:bodyPr/>
        <a:lstStyle/>
        <a:p>
          <a:endParaRPr lang="en-US"/>
        </a:p>
      </dgm:t>
    </dgm:pt>
    <dgm:pt modelId="{1D03AF51-42EF-4922-BE3A-B8D947B77D05}" type="sibTrans" cxnId="{D149319B-3228-4410-A425-BD0FC448FC57}">
      <dgm:prSet/>
      <dgm:spPr/>
      <dgm:t>
        <a:bodyPr/>
        <a:lstStyle/>
        <a:p>
          <a:endParaRPr lang="en-US"/>
        </a:p>
      </dgm:t>
    </dgm:pt>
    <dgm:pt modelId="{432FE179-68F3-4239-A50A-62A7A50E7094}" type="pres">
      <dgm:prSet presAssocID="{9A6BF0C4-635D-41F0-95F0-BFF803268A1D}" presName="Name0" presStyleCnt="0">
        <dgm:presLayoutVars>
          <dgm:dir/>
          <dgm:animLvl val="lvl"/>
          <dgm:resizeHandles val="exact"/>
        </dgm:presLayoutVars>
      </dgm:prSet>
      <dgm:spPr/>
    </dgm:pt>
    <dgm:pt modelId="{C9A6A509-AEDC-48FE-9EF3-70B17219A3B3}" type="pres">
      <dgm:prSet presAssocID="{E0F2A29A-39F2-466F-8F5A-31CE63F3D219}" presName="composite" presStyleCnt="0"/>
      <dgm:spPr/>
    </dgm:pt>
    <dgm:pt modelId="{0565AEE4-280E-4A7E-B37C-C068CF584913}" type="pres">
      <dgm:prSet presAssocID="{E0F2A29A-39F2-466F-8F5A-31CE63F3D219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BFBCBFB5-57AB-41FB-AF0B-EA61F0B56F35}" type="pres">
      <dgm:prSet presAssocID="{E0F2A29A-39F2-466F-8F5A-31CE63F3D219}" presName="desTx" presStyleLbl="alignAccFollowNode1" presStyleIdx="0" presStyleCnt="2">
        <dgm:presLayoutVars>
          <dgm:bulletEnabled val="1"/>
        </dgm:presLayoutVars>
      </dgm:prSet>
      <dgm:spPr/>
    </dgm:pt>
    <dgm:pt modelId="{972D03BF-2712-43EE-BD21-7C05BAD40CF7}" type="pres">
      <dgm:prSet presAssocID="{925B918D-6CCE-4D6C-BB78-279AC6A44D01}" presName="space" presStyleCnt="0"/>
      <dgm:spPr/>
    </dgm:pt>
    <dgm:pt modelId="{26B08D1A-233A-4C14-A37B-8DE5814F9423}" type="pres">
      <dgm:prSet presAssocID="{2F55DBE1-900B-4D85-9867-29AD202A691D}" presName="composite" presStyleCnt="0"/>
      <dgm:spPr/>
    </dgm:pt>
    <dgm:pt modelId="{1D923BD7-312D-44C0-9907-A1AD08DA9EB8}" type="pres">
      <dgm:prSet presAssocID="{2F55DBE1-900B-4D85-9867-29AD202A691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CDB2881C-B24B-41F7-BF96-FF6814B5FC10}" type="pres">
      <dgm:prSet presAssocID="{2F55DBE1-900B-4D85-9867-29AD202A691D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222FD500-AACD-4A1E-B068-E7BEDA661CCE}" type="presOf" srcId="{E0F2A29A-39F2-466F-8F5A-31CE63F3D219}" destId="{0565AEE4-280E-4A7E-B37C-C068CF584913}" srcOrd="0" destOrd="0" presId="urn:microsoft.com/office/officeart/2005/8/layout/hList1"/>
    <dgm:cxn modelId="{0A3BBF04-8889-4C09-B4CD-295111DA4A49}" srcId="{9A6BF0C4-635D-41F0-95F0-BFF803268A1D}" destId="{2F55DBE1-900B-4D85-9867-29AD202A691D}" srcOrd="1" destOrd="0" parTransId="{E6D4F74B-1C05-47F3-9767-94E8739BC119}" sibTransId="{BC1DB5A6-B12E-4A26-A0A4-3DE3D03E1A96}"/>
    <dgm:cxn modelId="{4D895C13-D113-422F-8762-5D61B6DF72C1}" srcId="{2F55DBE1-900B-4D85-9867-29AD202A691D}" destId="{C0EE095B-F00A-4DBD-9338-B87DECA84D42}" srcOrd="2" destOrd="0" parTransId="{046F5FDB-681D-404A-A570-779F12F6471A}" sibTransId="{48B026F1-DA5A-4951-BC89-0ACB892E281C}"/>
    <dgm:cxn modelId="{5AC88615-5170-498D-A0F4-2488A0830982}" srcId="{9A6BF0C4-635D-41F0-95F0-BFF803268A1D}" destId="{E0F2A29A-39F2-466F-8F5A-31CE63F3D219}" srcOrd="0" destOrd="0" parTransId="{334A7170-05F6-48EF-A20F-4809CB903554}" sibTransId="{925B918D-6CCE-4D6C-BB78-279AC6A44D01}"/>
    <dgm:cxn modelId="{F6E62B37-A380-4CA5-BD46-690983E1ADE1}" type="presOf" srcId="{C0EE095B-F00A-4DBD-9338-B87DECA84D42}" destId="{CDB2881C-B24B-41F7-BF96-FF6814B5FC10}" srcOrd="0" destOrd="2" presId="urn:microsoft.com/office/officeart/2005/8/layout/hList1"/>
    <dgm:cxn modelId="{65916645-5E47-410A-AC1C-B5D7484FBBD4}" type="presOf" srcId="{D0049EF2-6F55-4F4D-8D08-1F2A397DFFF7}" destId="{BFBCBFB5-57AB-41FB-AF0B-EA61F0B56F35}" srcOrd="0" destOrd="0" presId="urn:microsoft.com/office/officeart/2005/8/layout/hList1"/>
    <dgm:cxn modelId="{347E3E47-75B7-4468-9269-F48DE101BC37}" type="presOf" srcId="{2F55DBE1-900B-4D85-9867-29AD202A691D}" destId="{1D923BD7-312D-44C0-9907-A1AD08DA9EB8}" srcOrd="0" destOrd="0" presId="urn:microsoft.com/office/officeart/2005/8/layout/hList1"/>
    <dgm:cxn modelId="{A4A9EB55-E10C-4E53-8EF6-9DE7A69F9E07}" srcId="{E0F2A29A-39F2-466F-8F5A-31CE63F3D219}" destId="{D0049EF2-6F55-4F4D-8D08-1F2A397DFFF7}" srcOrd="0" destOrd="0" parTransId="{D24E5B9C-395E-47D6-923E-D1DA68E6FA8D}" sibTransId="{5FBC5659-B097-4550-A87A-16E2813242E8}"/>
    <dgm:cxn modelId="{30BC055A-39C4-4B58-9E10-B1D783DEE65F}" type="presOf" srcId="{1F8CF8D5-E906-4265-A5A4-EBA5E769FCC9}" destId="{CDB2881C-B24B-41F7-BF96-FF6814B5FC10}" srcOrd="0" destOrd="0" presId="urn:microsoft.com/office/officeart/2005/8/layout/hList1"/>
    <dgm:cxn modelId="{8651088F-AFB3-458B-B139-A4EF1429C94F}" srcId="{2F55DBE1-900B-4D85-9867-29AD202A691D}" destId="{1F8CF8D5-E906-4265-A5A4-EBA5E769FCC9}" srcOrd="0" destOrd="0" parTransId="{B7D1FAB5-946C-4878-A8A9-A1BA6CC3251E}" sibTransId="{F48ED5A3-7D2E-40BF-9651-DD5B41D93FBA}"/>
    <dgm:cxn modelId="{AF2ABE91-2D0B-4133-B38B-4739845069BB}" type="presOf" srcId="{6C10F6EC-E978-4A94-A648-600709921411}" destId="{BFBCBFB5-57AB-41FB-AF0B-EA61F0B56F35}" srcOrd="0" destOrd="1" presId="urn:microsoft.com/office/officeart/2005/8/layout/hList1"/>
    <dgm:cxn modelId="{D149319B-3228-4410-A425-BD0FC448FC57}" srcId="{2F55DBE1-900B-4D85-9867-29AD202A691D}" destId="{28F6E821-9BF0-4EEA-A4D5-38C8BECDB2C1}" srcOrd="1" destOrd="0" parTransId="{FA7960F7-A711-4DAE-9C38-FF3295337923}" sibTransId="{1D03AF51-42EF-4922-BE3A-B8D947B77D05}"/>
    <dgm:cxn modelId="{0FAE1EC9-08B9-4234-88C2-541EA9EB35DD}" srcId="{E0F2A29A-39F2-466F-8F5A-31CE63F3D219}" destId="{6C10F6EC-E978-4A94-A648-600709921411}" srcOrd="1" destOrd="0" parTransId="{B7F17C66-1B6B-4749-B86C-C74FEF3FFEF7}" sibTransId="{C2A6CA83-6862-485C-AF33-E1EE4CB1755E}"/>
    <dgm:cxn modelId="{C5D178CF-1950-4F89-A8B0-3A471350F2A0}" type="presOf" srcId="{9A6BF0C4-635D-41F0-95F0-BFF803268A1D}" destId="{432FE179-68F3-4239-A50A-62A7A50E7094}" srcOrd="0" destOrd="0" presId="urn:microsoft.com/office/officeart/2005/8/layout/hList1"/>
    <dgm:cxn modelId="{96DAF2F9-BCD1-4749-A5C9-41C1D0E40CF4}" type="presOf" srcId="{28F6E821-9BF0-4EEA-A4D5-38C8BECDB2C1}" destId="{CDB2881C-B24B-41F7-BF96-FF6814B5FC10}" srcOrd="0" destOrd="1" presId="urn:microsoft.com/office/officeart/2005/8/layout/hList1"/>
    <dgm:cxn modelId="{E993B90A-704A-46A9-B597-1418C0B9F064}" type="presParOf" srcId="{432FE179-68F3-4239-A50A-62A7A50E7094}" destId="{C9A6A509-AEDC-48FE-9EF3-70B17219A3B3}" srcOrd="0" destOrd="0" presId="urn:microsoft.com/office/officeart/2005/8/layout/hList1"/>
    <dgm:cxn modelId="{270ED2D7-CC00-4E1E-A0DC-69F70499F808}" type="presParOf" srcId="{C9A6A509-AEDC-48FE-9EF3-70B17219A3B3}" destId="{0565AEE4-280E-4A7E-B37C-C068CF584913}" srcOrd="0" destOrd="0" presId="urn:microsoft.com/office/officeart/2005/8/layout/hList1"/>
    <dgm:cxn modelId="{6ECD2C3B-9E36-45CE-92AE-D08633646988}" type="presParOf" srcId="{C9A6A509-AEDC-48FE-9EF3-70B17219A3B3}" destId="{BFBCBFB5-57AB-41FB-AF0B-EA61F0B56F35}" srcOrd="1" destOrd="0" presId="urn:microsoft.com/office/officeart/2005/8/layout/hList1"/>
    <dgm:cxn modelId="{15C91B08-406C-4990-8514-10FA21429D2A}" type="presParOf" srcId="{432FE179-68F3-4239-A50A-62A7A50E7094}" destId="{972D03BF-2712-43EE-BD21-7C05BAD40CF7}" srcOrd="1" destOrd="0" presId="urn:microsoft.com/office/officeart/2005/8/layout/hList1"/>
    <dgm:cxn modelId="{C44F10A5-7BC3-47D0-9A6F-F8E64E93DBCA}" type="presParOf" srcId="{432FE179-68F3-4239-A50A-62A7A50E7094}" destId="{26B08D1A-233A-4C14-A37B-8DE5814F9423}" srcOrd="2" destOrd="0" presId="urn:microsoft.com/office/officeart/2005/8/layout/hList1"/>
    <dgm:cxn modelId="{F076A888-EDF8-4B69-98CA-816DB9EBA208}" type="presParOf" srcId="{26B08D1A-233A-4C14-A37B-8DE5814F9423}" destId="{1D923BD7-312D-44C0-9907-A1AD08DA9EB8}" srcOrd="0" destOrd="0" presId="urn:microsoft.com/office/officeart/2005/8/layout/hList1"/>
    <dgm:cxn modelId="{EBE3F266-EABC-4FBF-B1DC-70052B35975E}" type="presParOf" srcId="{26B08D1A-233A-4C14-A37B-8DE5814F9423}" destId="{CDB2881C-B24B-41F7-BF96-FF6814B5FC1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94C71A-72D3-44B3-83D4-3638AA633D8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9CBE352-BBA8-4704-8C1A-424DF1B77E92}">
      <dgm:prSet/>
      <dgm:spPr/>
      <dgm:t>
        <a:bodyPr/>
        <a:lstStyle/>
        <a:p>
          <a:r>
            <a:rPr lang="en-US" b="0" i="0" baseline="0" dirty="0"/>
            <a:t>Algorithm</a:t>
          </a:r>
          <a:endParaRPr lang="en-US" dirty="0"/>
        </a:p>
      </dgm:t>
    </dgm:pt>
    <dgm:pt modelId="{80DCAEFA-1668-474C-A065-5D1AC38211E8}" type="parTrans" cxnId="{39B8C94F-4A23-47E4-91B9-FCDAD926E189}">
      <dgm:prSet/>
      <dgm:spPr/>
      <dgm:t>
        <a:bodyPr/>
        <a:lstStyle/>
        <a:p>
          <a:endParaRPr lang="en-US"/>
        </a:p>
      </dgm:t>
    </dgm:pt>
    <dgm:pt modelId="{E902B91F-A276-414A-AF5B-64ED8AFC8FCB}" type="sibTrans" cxnId="{39B8C94F-4A23-47E4-91B9-FCDAD926E189}">
      <dgm:prSet/>
      <dgm:spPr/>
      <dgm:t>
        <a:bodyPr/>
        <a:lstStyle/>
        <a:p>
          <a:endParaRPr lang="en-US"/>
        </a:p>
      </dgm:t>
    </dgm:pt>
    <dgm:pt modelId="{AA6D18BA-2936-4047-9EC5-5328292F18CD}">
      <dgm:prSet/>
      <dgm:spPr/>
      <dgm:t>
        <a:bodyPr/>
        <a:lstStyle/>
        <a:p>
          <a:r>
            <a:rPr lang="en-US" b="0" i="0" baseline="0" dirty="0"/>
            <a:t>More pre-analysis and pre-processing algorithms to improve quality</a:t>
          </a:r>
          <a:endParaRPr lang="en-US" dirty="0"/>
        </a:p>
      </dgm:t>
    </dgm:pt>
    <dgm:pt modelId="{9F1DB41B-E6CB-4643-99A4-501EE86CE6B0}" type="parTrans" cxnId="{A0EF428B-B834-4808-97A9-1E813B04B62C}">
      <dgm:prSet/>
      <dgm:spPr/>
      <dgm:t>
        <a:bodyPr/>
        <a:lstStyle/>
        <a:p>
          <a:endParaRPr lang="en-US"/>
        </a:p>
      </dgm:t>
    </dgm:pt>
    <dgm:pt modelId="{CFFE3E77-1D93-46C9-9E18-4C1EB2FF5368}" type="sibTrans" cxnId="{A0EF428B-B834-4808-97A9-1E813B04B62C}">
      <dgm:prSet/>
      <dgm:spPr/>
      <dgm:t>
        <a:bodyPr/>
        <a:lstStyle/>
        <a:p>
          <a:endParaRPr lang="en-US"/>
        </a:p>
      </dgm:t>
    </dgm:pt>
    <dgm:pt modelId="{0DD28FF1-1FEC-4A3F-A8C3-615154B3174F}">
      <dgm:prSet/>
      <dgm:spPr/>
      <dgm:t>
        <a:bodyPr/>
        <a:lstStyle/>
        <a:p>
          <a:r>
            <a:rPr lang="en-US" b="0" i="0" baseline="0" dirty="0"/>
            <a:t>Programming</a:t>
          </a:r>
          <a:endParaRPr lang="en-US" dirty="0"/>
        </a:p>
      </dgm:t>
    </dgm:pt>
    <dgm:pt modelId="{2E1CEE21-BAD8-448A-978F-A1C737D5E163}" type="parTrans" cxnId="{D98A7742-C894-4EF0-AC07-F690864BB134}">
      <dgm:prSet/>
      <dgm:spPr/>
      <dgm:t>
        <a:bodyPr/>
        <a:lstStyle/>
        <a:p>
          <a:endParaRPr lang="en-US"/>
        </a:p>
      </dgm:t>
    </dgm:pt>
    <dgm:pt modelId="{F9CA1BB8-C445-4271-BC4C-E8746E22BDAE}" type="sibTrans" cxnId="{D98A7742-C894-4EF0-AC07-F690864BB134}">
      <dgm:prSet/>
      <dgm:spPr/>
      <dgm:t>
        <a:bodyPr/>
        <a:lstStyle/>
        <a:p>
          <a:endParaRPr lang="en-US"/>
        </a:p>
      </dgm:t>
    </dgm:pt>
    <dgm:pt modelId="{A1672795-9C17-4556-A154-AE7CE3FD426A}">
      <dgm:prSet/>
      <dgm:spPr/>
      <dgm:t>
        <a:bodyPr/>
        <a:lstStyle/>
        <a:p>
          <a:r>
            <a:rPr lang="en-US" b="0" i="0" baseline="0" dirty="0"/>
            <a:t>Reduced memory consumption and improved memory access efficiency</a:t>
          </a:r>
          <a:endParaRPr lang="en-US" dirty="0"/>
        </a:p>
      </dgm:t>
    </dgm:pt>
    <dgm:pt modelId="{066F0AB4-AA43-4E25-8561-16AD281446E2}" type="parTrans" cxnId="{CF939A28-B20B-47BC-84BF-829C22217FF0}">
      <dgm:prSet/>
      <dgm:spPr/>
      <dgm:t>
        <a:bodyPr/>
        <a:lstStyle/>
        <a:p>
          <a:endParaRPr lang="en-US"/>
        </a:p>
      </dgm:t>
    </dgm:pt>
    <dgm:pt modelId="{F42A01C0-198E-4743-979B-2276007993CF}" type="sibTrans" cxnId="{CF939A28-B20B-47BC-84BF-829C22217FF0}">
      <dgm:prSet/>
      <dgm:spPr/>
      <dgm:t>
        <a:bodyPr/>
        <a:lstStyle/>
        <a:p>
          <a:endParaRPr lang="en-US"/>
        </a:p>
      </dgm:t>
    </dgm:pt>
    <dgm:pt modelId="{5DAF1FC6-CC23-43B6-AB1B-9BF038C7B468}">
      <dgm:prSet/>
      <dgm:spPr/>
      <dgm:t>
        <a:bodyPr/>
        <a:lstStyle/>
        <a:p>
          <a:r>
            <a:rPr lang="en-US" b="0" i="0" baseline="0" dirty="0"/>
            <a:t>Better multi-threaded parallel encoding strategies</a:t>
          </a:r>
          <a:endParaRPr lang="en-US" dirty="0"/>
        </a:p>
      </dgm:t>
    </dgm:pt>
    <dgm:pt modelId="{12B8B043-9567-4484-B9A1-A60D4AF49AC6}" type="parTrans" cxnId="{9E3F5CB6-7C8F-45E4-83C6-422D1D24758F}">
      <dgm:prSet/>
      <dgm:spPr/>
      <dgm:t>
        <a:bodyPr/>
        <a:lstStyle/>
        <a:p>
          <a:endParaRPr lang="en-US"/>
        </a:p>
      </dgm:t>
    </dgm:pt>
    <dgm:pt modelId="{41D62A9E-BE78-4866-B1E6-41FCEBDF4EEB}" type="sibTrans" cxnId="{9E3F5CB6-7C8F-45E4-83C6-422D1D24758F}">
      <dgm:prSet/>
      <dgm:spPr/>
      <dgm:t>
        <a:bodyPr/>
        <a:lstStyle/>
        <a:p>
          <a:endParaRPr lang="en-US"/>
        </a:p>
      </dgm:t>
    </dgm:pt>
    <dgm:pt modelId="{F158565C-A808-422A-977B-8B342BA80668}">
      <dgm:prSet/>
      <dgm:spPr/>
      <dgm:t>
        <a:bodyPr/>
        <a:lstStyle/>
        <a:p>
          <a:r>
            <a:rPr lang="en-US" b="0" i="0" baseline="0" dirty="0"/>
            <a:t>Applications</a:t>
          </a:r>
          <a:endParaRPr lang="en-US" dirty="0"/>
        </a:p>
      </dgm:t>
    </dgm:pt>
    <dgm:pt modelId="{DDD2651F-F443-41FD-9D86-3C533DC8A669}" type="parTrans" cxnId="{98303496-B8BC-4964-89AC-05FB57427E77}">
      <dgm:prSet/>
      <dgm:spPr/>
      <dgm:t>
        <a:bodyPr/>
        <a:lstStyle/>
        <a:p>
          <a:endParaRPr lang="en-US"/>
        </a:p>
      </dgm:t>
    </dgm:pt>
    <dgm:pt modelId="{793BD3C5-FF85-4964-9582-EF767530C98A}" type="sibTrans" cxnId="{98303496-B8BC-4964-89AC-05FB57427E77}">
      <dgm:prSet/>
      <dgm:spPr/>
      <dgm:t>
        <a:bodyPr/>
        <a:lstStyle/>
        <a:p>
          <a:endParaRPr lang="en-US"/>
        </a:p>
      </dgm:t>
    </dgm:pt>
    <dgm:pt modelId="{13F046D0-BA43-4A23-A3C7-0BAE67FFADC7}">
      <dgm:prSet/>
      <dgm:spPr/>
      <dgm:t>
        <a:bodyPr/>
        <a:lstStyle/>
        <a:p>
          <a:r>
            <a:rPr lang="en-US" b="0" i="0" baseline="0" dirty="0"/>
            <a:t>More effective and robust encoder speedup methods </a:t>
          </a:r>
          <a:endParaRPr lang="en-US" dirty="0"/>
        </a:p>
      </dgm:t>
    </dgm:pt>
    <dgm:pt modelId="{5897B33F-7448-4949-B07B-FB04439E4DFD}" type="parTrans" cxnId="{4379BA03-924F-4399-B2D8-442F1C63666F}">
      <dgm:prSet/>
      <dgm:spPr/>
      <dgm:t>
        <a:bodyPr/>
        <a:lstStyle/>
        <a:p>
          <a:endParaRPr lang="en-US"/>
        </a:p>
      </dgm:t>
    </dgm:pt>
    <dgm:pt modelId="{1202FAB2-2B56-4317-851D-0C7C2F455002}" type="sibTrans" cxnId="{4379BA03-924F-4399-B2D8-442F1C63666F}">
      <dgm:prSet/>
      <dgm:spPr/>
      <dgm:t>
        <a:bodyPr/>
        <a:lstStyle/>
        <a:p>
          <a:endParaRPr lang="en-US"/>
        </a:p>
      </dgm:t>
    </dgm:pt>
    <dgm:pt modelId="{4F7D9A0E-B793-4CB9-8DD4-D16386A673ED}">
      <dgm:prSet/>
      <dgm:spPr/>
      <dgm:t>
        <a:bodyPr/>
        <a:lstStyle/>
        <a:p>
          <a:r>
            <a:rPr lang="en-US" b="0" i="0" baseline="0" dirty="0"/>
            <a:t>More extensive SIMD optimizations, esp. for 10-bit</a:t>
          </a:r>
          <a:endParaRPr lang="en-US" dirty="0"/>
        </a:p>
      </dgm:t>
    </dgm:pt>
    <dgm:pt modelId="{F0F14296-C82F-4590-A9BC-C1AFA886F0B1}" type="parTrans" cxnId="{8D6191A4-3317-437C-A657-A9C73EE29381}">
      <dgm:prSet/>
      <dgm:spPr/>
      <dgm:t>
        <a:bodyPr/>
        <a:lstStyle/>
        <a:p>
          <a:endParaRPr lang="en-US"/>
        </a:p>
      </dgm:t>
    </dgm:pt>
    <dgm:pt modelId="{3EF08ADB-A84C-4E17-9B4A-36B841289A2B}" type="sibTrans" cxnId="{8D6191A4-3317-437C-A657-A9C73EE29381}">
      <dgm:prSet/>
      <dgm:spPr/>
      <dgm:t>
        <a:bodyPr/>
        <a:lstStyle/>
        <a:p>
          <a:endParaRPr lang="en-US"/>
        </a:p>
      </dgm:t>
    </dgm:pt>
    <dgm:pt modelId="{C8CAD545-4F8F-481D-B8A6-710D5255FE19}">
      <dgm:prSet/>
      <dgm:spPr/>
      <dgm:t>
        <a:bodyPr/>
        <a:lstStyle/>
        <a:p>
          <a:r>
            <a:rPr lang="en-US" b="0" i="0" baseline="0" dirty="0"/>
            <a:t>Four presets, slow, medium, fast and faster, to meet diverse application needs</a:t>
          </a:r>
          <a:endParaRPr lang="en-US" dirty="0"/>
        </a:p>
      </dgm:t>
    </dgm:pt>
    <dgm:pt modelId="{36C96F63-4643-4994-A3A9-954BC1B43082}" type="parTrans" cxnId="{F04F3A7A-8BFB-4152-B028-51527B244E0D}">
      <dgm:prSet/>
      <dgm:spPr/>
      <dgm:t>
        <a:bodyPr/>
        <a:lstStyle/>
        <a:p>
          <a:endParaRPr lang="en-US"/>
        </a:p>
      </dgm:t>
    </dgm:pt>
    <dgm:pt modelId="{5B6B1D11-A921-4BC1-9FFF-53E8EBBF9DA2}" type="sibTrans" cxnId="{F04F3A7A-8BFB-4152-B028-51527B244E0D}">
      <dgm:prSet/>
      <dgm:spPr/>
      <dgm:t>
        <a:bodyPr/>
        <a:lstStyle/>
        <a:p>
          <a:endParaRPr lang="en-US"/>
        </a:p>
      </dgm:t>
    </dgm:pt>
    <dgm:pt modelId="{8EE42B1F-E5E9-4C4E-8E2A-BD71C9D73BD6}">
      <dgm:prSet/>
      <dgm:spPr/>
      <dgm:t>
        <a:bodyPr/>
        <a:lstStyle/>
        <a:p>
          <a:r>
            <a:rPr lang="en-US" b="0" i="0" baseline="0" dirty="0"/>
            <a:t>More rate control modes for different application scenarios</a:t>
          </a:r>
          <a:endParaRPr lang="en-US" dirty="0"/>
        </a:p>
      </dgm:t>
    </dgm:pt>
    <dgm:pt modelId="{266DC9EC-6CED-43E1-BA3A-79B49B91617F}" type="parTrans" cxnId="{EA92B60E-667B-4107-9A48-AEA27441FFF2}">
      <dgm:prSet/>
      <dgm:spPr/>
      <dgm:t>
        <a:bodyPr/>
        <a:lstStyle/>
        <a:p>
          <a:endParaRPr lang="en-US"/>
        </a:p>
      </dgm:t>
    </dgm:pt>
    <dgm:pt modelId="{7026FC07-4A69-4195-A50B-E8738435545F}" type="sibTrans" cxnId="{EA92B60E-667B-4107-9A48-AEA27441FFF2}">
      <dgm:prSet/>
      <dgm:spPr/>
      <dgm:t>
        <a:bodyPr/>
        <a:lstStyle/>
        <a:p>
          <a:endParaRPr lang="en-US"/>
        </a:p>
      </dgm:t>
    </dgm:pt>
    <dgm:pt modelId="{121A229C-A98C-4F55-BC51-23039DDF60C8}" type="pres">
      <dgm:prSet presAssocID="{9F94C71A-72D3-44B3-83D4-3638AA633D8D}" presName="Name0" presStyleCnt="0">
        <dgm:presLayoutVars>
          <dgm:dir/>
          <dgm:animLvl val="lvl"/>
          <dgm:resizeHandles val="exact"/>
        </dgm:presLayoutVars>
      </dgm:prSet>
      <dgm:spPr/>
    </dgm:pt>
    <dgm:pt modelId="{6B40AA3C-2BEB-4176-9532-D3A1825F3428}" type="pres">
      <dgm:prSet presAssocID="{59CBE352-BBA8-4704-8C1A-424DF1B77E92}" presName="linNode" presStyleCnt="0"/>
      <dgm:spPr/>
    </dgm:pt>
    <dgm:pt modelId="{FAD8F749-E438-4A60-A9CD-F04BEA430B20}" type="pres">
      <dgm:prSet presAssocID="{59CBE352-BBA8-4704-8C1A-424DF1B77E92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D7FF3DF7-172A-427F-A763-C2405EFD9C31}" type="pres">
      <dgm:prSet presAssocID="{59CBE352-BBA8-4704-8C1A-424DF1B77E92}" presName="descendantText" presStyleLbl="alignAccFollowNode1" presStyleIdx="0" presStyleCnt="3">
        <dgm:presLayoutVars>
          <dgm:bulletEnabled val="1"/>
        </dgm:presLayoutVars>
      </dgm:prSet>
      <dgm:spPr/>
    </dgm:pt>
    <dgm:pt modelId="{3D2F1D1A-6CBF-43B7-A058-1AFDA1BBF96C}" type="pres">
      <dgm:prSet presAssocID="{E902B91F-A276-414A-AF5B-64ED8AFC8FCB}" presName="sp" presStyleCnt="0"/>
      <dgm:spPr/>
    </dgm:pt>
    <dgm:pt modelId="{7B859AB1-BC5F-4FF4-BC39-949B5F9AFDA9}" type="pres">
      <dgm:prSet presAssocID="{0DD28FF1-1FEC-4A3F-A8C3-615154B3174F}" presName="linNode" presStyleCnt="0"/>
      <dgm:spPr/>
    </dgm:pt>
    <dgm:pt modelId="{CE8A2390-5CFD-4EC5-8EEC-B714DE9B13F7}" type="pres">
      <dgm:prSet presAssocID="{0DD28FF1-1FEC-4A3F-A8C3-615154B3174F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AA1FCD41-89FB-4518-9A2D-4CB8C8F19D32}" type="pres">
      <dgm:prSet presAssocID="{0DD28FF1-1FEC-4A3F-A8C3-615154B3174F}" presName="descendantText" presStyleLbl="alignAccFollowNode1" presStyleIdx="1" presStyleCnt="3">
        <dgm:presLayoutVars>
          <dgm:bulletEnabled val="1"/>
        </dgm:presLayoutVars>
      </dgm:prSet>
      <dgm:spPr/>
    </dgm:pt>
    <dgm:pt modelId="{60AB92B5-FCC0-4E5B-A863-565CDBEA0BD6}" type="pres">
      <dgm:prSet presAssocID="{F9CA1BB8-C445-4271-BC4C-E8746E22BDAE}" presName="sp" presStyleCnt="0"/>
      <dgm:spPr/>
    </dgm:pt>
    <dgm:pt modelId="{B9A29D46-D9B0-4880-9200-09001D0EE2EE}" type="pres">
      <dgm:prSet presAssocID="{F158565C-A808-422A-977B-8B342BA80668}" presName="linNode" presStyleCnt="0"/>
      <dgm:spPr/>
    </dgm:pt>
    <dgm:pt modelId="{C6F8510A-E977-45E6-ADEF-F3A9C435A473}" type="pres">
      <dgm:prSet presAssocID="{F158565C-A808-422A-977B-8B342BA80668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4E6CD7B-88FA-4B3D-9BAA-0305A7E279F9}" type="pres">
      <dgm:prSet presAssocID="{F158565C-A808-422A-977B-8B342BA80668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7A8FB203-CB3B-40B6-B18D-B7CD60D2C8F5}" type="presOf" srcId="{A1672795-9C17-4556-A154-AE7CE3FD426A}" destId="{AA1FCD41-89FB-4518-9A2D-4CB8C8F19D32}" srcOrd="0" destOrd="1" presId="urn:microsoft.com/office/officeart/2005/8/layout/vList5"/>
    <dgm:cxn modelId="{4379BA03-924F-4399-B2D8-442F1C63666F}" srcId="{59CBE352-BBA8-4704-8C1A-424DF1B77E92}" destId="{13F046D0-BA43-4A23-A3C7-0BAE67FFADC7}" srcOrd="0" destOrd="0" parTransId="{5897B33F-7448-4949-B07B-FB04439E4DFD}" sibTransId="{1202FAB2-2B56-4317-851D-0C7C2F455002}"/>
    <dgm:cxn modelId="{EA92B60E-667B-4107-9A48-AEA27441FFF2}" srcId="{F158565C-A808-422A-977B-8B342BA80668}" destId="{8EE42B1F-E5E9-4C4E-8E2A-BD71C9D73BD6}" srcOrd="1" destOrd="0" parTransId="{266DC9EC-6CED-43E1-BA3A-79B49B91617F}" sibTransId="{7026FC07-4A69-4195-A50B-E8738435545F}"/>
    <dgm:cxn modelId="{5CA6C618-6EE4-44E6-8CB0-888FE7FC9B1E}" type="presOf" srcId="{8EE42B1F-E5E9-4C4E-8E2A-BD71C9D73BD6}" destId="{F4E6CD7B-88FA-4B3D-9BAA-0305A7E279F9}" srcOrd="0" destOrd="1" presId="urn:microsoft.com/office/officeart/2005/8/layout/vList5"/>
    <dgm:cxn modelId="{CF939A28-B20B-47BC-84BF-829C22217FF0}" srcId="{0DD28FF1-1FEC-4A3F-A8C3-615154B3174F}" destId="{A1672795-9C17-4556-A154-AE7CE3FD426A}" srcOrd="1" destOrd="0" parTransId="{066F0AB4-AA43-4E25-8561-16AD281446E2}" sibTransId="{F42A01C0-198E-4743-979B-2276007993CF}"/>
    <dgm:cxn modelId="{55F2BD2F-585B-4E11-8EF8-284CB972F569}" type="presOf" srcId="{9F94C71A-72D3-44B3-83D4-3638AA633D8D}" destId="{121A229C-A98C-4F55-BC51-23039DDF60C8}" srcOrd="0" destOrd="0" presId="urn:microsoft.com/office/officeart/2005/8/layout/vList5"/>
    <dgm:cxn modelId="{D98A7742-C894-4EF0-AC07-F690864BB134}" srcId="{9F94C71A-72D3-44B3-83D4-3638AA633D8D}" destId="{0DD28FF1-1FEC-4A3F-A8C3-615154B3174F}" srcOrd="1" destOrd="0" parTransId="{2E1CEE21-BAD8-448A-978F-A1C737D5E163}" sibTransId="{F9CA1BB8-C445-4271-BC4C-E8746E22BDAE}"/>
    <dgm:cxn modelId="{1BE01F43-09B1-41DC-B267-17744D83656E}" type="presOf" srcId="{4F7D9A0E-B793-4CB9-8DD4-D16386A673ED}" destId="{AA1FCD41-89FB-4518-9A2D-4CB8C8F19D32}" srcOrd="0" destOrd="0" presId="urn:microsoft.com/office/officeart/2005/8/layout/vList5"/>
    <dgm:cxn modelId="{39B8C94F-4A23-47E4-91B9-FCDAD926E189}" srcId="{9F94C71A-72D3-44B3-83D4-3638AA633D8D}" destId="{59CBE352-BBA8-4704-8C1A-424DF1B77E92}" srcOrd="0" destOrd="0" parTransId="{80DCAEFA-1668-474C-A065-5D1AC38211E8}" sibTransId="{E902B91F-A276-414A-AF5B-64ED8AFC8FCB}"/>
    <dgm:cxn modelId="{A8E9C155-7980-4371-BCBA-2887A278635D}" type="presOf" srcId="{C8CAD545-4F8F-481D-B8A6-710D5255FE19}" destId="{F4E6CD7B-88FA-4B3D-9BAA-0305A7E279F9}" srcOrd="0" destOrd="0" presId="urn:microsoft.com/office/officeart/2005/8/layout/vList5"/>
    <dgm:cxn modelId="{D7791676-F6EF-4F3A-85D7-9DD7A6D9D4A2}" type="presOf" srcId="{AA6D18BA-2936-4047-9EC5-5328292F18CD}" destId="{D7FF3DF7-172A-427F-A763-C2405EFD9C31}" srcOrd="0" destOrd="1" presId="urn:microsoft.com/office/officeart/2005/8/layout/vList5"/>
    <dgm:cxn modelId="{D3813E76-E30C-4A97-908F-02322F0FD514}" type="presOf" srcId="{5DAF1FC6-CC23-43B6-AB1B-9BF038C7B468}" destId="{AA1FCD41-89FB-4518-9A2D-4CB8C8F19D32}" srcOrd="0" destOrd="2" presId="urn:microsoft.com/office/officeart/2005/8/layout/vList5"/>
    <dgm:cxn modelId="{F04F3A7A-8BFB-4152-B028-51527B244E0D}" srcId="{F158565C-A808-422A-977B-8B342BA80668}" destId="{C8CAD545-4F8F-481D-B8A6-710D5255FE19}" srcOrd="0" destOrd="0" parTransId="{36C96F63-4643-4994-A3A9-954BC1B43082}" sibTransId="{5B6B1D11-A921-4BC1-9FFF-53E8EBBF9DA2}"/>
    <dgm:cxn modelId="{A0EF428B-B834-4808-97A9-1E813B04B62C}" srcId="{59CBE352-BBA8-4704-8C1A-424DF1B77E92}" destId="{AA6D18BA-2936-4047-9EC5-5328292F18CD}" srcOrd="1" destOrd="0" parTransId="{9F1DB41B-E6CB-4643-99A4-501EE86CE6B0}" sibTransId="{CFFE3E77-1D93-46C9-9E18-4C1EB2FF5368}"/>
    <dgm:cxn modelId="{C9FC428E-E500-4958-B1D8-3DA930EE6BE6}" type="presOf" srcId="{13F046D0-BA43-4A23-A3C7-0BAE67FFADC7}" destId="{D7FF3DF7-172A-427F-A763-C2405EFD9C31}" srcOrd="0" destOrd="0" presId="urn:microsoft.com/office/officeart/2005/8/layout/vList5"/>
    <dgm:cxn modelId="{98303496-B8BC-4964-89AC-05FB57427E77}" srcId="{9F94C71A-72D3-44B3-83D4-3638AA633D8D}" destId="{F158565C-A808-422A-977B-8B342BA80668}" srcOrd="2" destOrd="0" parTransId="{DDD2651F-F443-41FD-9D86-3C533DC8A669}" sibTransId="{793BD3C5-FF85-4964-9582-EF767530C98A}"/>
    <dgm:cxn modelId="{121C8A9C-4837-4365-89C9-FFA9FAD5899A}" type="presOf" srcId="{59CBE352-BBA8-4704-8C1A-424DF1B77E92}" destId="{FAD8F749-E438-4A60-A9CD-F04BEA430B20}" srcOrd="0" destOrd="0" presId="urn:microsoft.com/office/officeart/2005/8/layout/vList5"/>
    <dgm:cxn modelId="{8D6191A4-3317-437C-A657-A9C73EE29381}" srcId="{0DD28FF1-1FEC-4A3F-A8C3-615154B3174F}" destId="{4F7D9A0E-B793-4CB9-8DD4-D16386A673ED}" srcOrd="0" destOrd="0" parTransId="{F0F14296-C82F-4590-A9BC-C1AFA886F0B1}" sibTransId="{3EF08ADB-A84C-4E17-9B4A-36B841289A2B}"/>
    <dgm:cxn modelId="{9E3F5CB6-7C8F-45E4-83C6-422D1D24758F}" srcId="{0DD28FF1-1FEC-4A3F-A8C3-615154B3174F}" destId="{5DAF1FC6-CC23-43B6-AB1B-9BF038C7B468}" srcOrd="2" destOrd="0" parTransId="{12B8B043-9567-4484-B9A1-A60D4AF49AC6}" sibTransId="{41D62A9E-BE78-4866-B1E6-41FCEBDF4EEB}"/>
    <dgm:cxn modelId="{86D875B6-1219-467A-B1C7-882C4CE79E38}" type="presOf" srcId="{0DD28FF1-1FEC-4A3F-A8C3-615154B3174F}" destId="{CE8A2390-5CFD-4EC5-8EEC-B714DE9B13F7}" srcOrd="0" destOrd="0" presId="urn:microsoft.com/office/officeart/2005/8/layout/vList5"/>
    <dgm:cxn modelId="{84D63DBA-5299-4A6B-9A3E-8D7AD9C488DA}" type="presOf" srcId="{F158565C-A808-422A-977B-8B342BA80668}" destId="{C6F8510A-E977-45E6-ADEF-F3A9C435A473}" srcOrd="0" destOrd="0" presId="urn:microsoft.com/office/officeart/2005/8/layout/vList5"/>
    <dgm:cxn modelId="{359276AE-733A-4F46-BCB4-15884238048E}" type="presParOf" srcId="{121A229C-A98C-4F55-BC51-23039DDF60C8}" destId="{6B40AA3C-2BEB-4176-9532-D3A1825F3428}" srcOrd="0" destOrd="0" presId="urn:microsoft.com/office/officeart/2005/8/layout/vList5"/>
    <dgm:cxn modelId="{2F430803-A8B7-4F95-B542-06FF2AA98AF2}" type="presParOf" srcId="{6B40AA3C-2BEB-4176-9532-D3A1825F3428}" destId="{FAD8F749-E438-4A60-A9CD-F04BEA430B20}" srcOrd="0" destOrd="0" presId="urn:microsoft.com/office/officeart/2005/8/layout/vList5"/>
    <dgm:cxn modelId="{38C68B81-A8D3-4F9B-B773-82F5380E301F}" type="presParOf" srcId="{6B40AA3C-2BEB-4176-9532-D3A1825F3428}" destId="{D7FF3DF7-172A-427F-A763-C2405EFD9C31}" srcOrd="1" destOrd="0" presId="urn:microsoft.com/office/officeart/2005/8/layout/vList5"/>
    <dgm:cxn modelId="{05E141E6-50A3-4F05-9DCF-DEDF9A10E621}" type="presParOf" srcId="{121A229C-A98C-4F55-BC51-23039DDF60C8}" destId="{3D2F1D1A-6CBF-43B7-A058-1AFDA1BBF96C}" srcOrd="1" destOrd="0" presId="urn:microsoft.com/office/officeart/2005/8/layout/vList5"/>
    <dgm:cxn modelId="{35E09858-70E9-4063-A1EF-0FBBAAC456BE}" type="presParOf" srcId="{121A229C-A98C-4F55-BC51-23039DDF60C8}" destId="{7B859AB1-BC5F-4FF4-BC39-949B5F9AFDA9}" srcOrd="2" destOrd="0" presId="urn:microsoft.com/office/officeart/2005/8/layout/vList5"/>
    <dgm:cxn modelId="{FD1D64BD-0371-437C-A566-E3E714166DA2}" type="presParOf" srcId="{7B859AB1-BC5F-4FF4-BC39-949B5F9AFDA9}" destId="{CE8A2390-5CFD-4EC5-8EEC-B714DE9B13F7}" srcOrd="0" destOrd="0" presId="urn:microsoft.com/office/officeart/2005/8/layout/vList5"/>
    <dgm:cxn modelId="{60DAE1BD-BB13-496C-8A50-6F0D00F5C9AE}" type="presParOf" srcId="{7B859AB1-BC5F-4FF4-BC39-949B5F9AFDA9}" destId="{AA1FCD41-89FB-4518-9A2D-4CB8C8F19D32}" srcOrd="1" destOrd="0" presId="urn:microsoft.com/office/officeart/2005/8/layout/vList5"/>
    <dgm:cxn modelId="{BEC318B5-4FB9-4BF7-BAB3-0843575433F6}" type="presParOf" srcId="{121A229C-A98C-4F55-BC51-23039DDF60C8}" destId="{60AB92B5-FCC0-4E5B-A863-565CDBEA0BD6}" srcOrd="3" destOrd="0" presId="urn:microsoft.com/office/officeart/2005/8/layout/vList5"/>
    <dgm:cxn modelId="{BF218414-647E-40EF-B432-CB1E5B2F6616}" type="presParOf" srcId="{121A229C-A98C-4F55-BC51-23039DDF60C8}" destId="{B9A29D46-D9B0-4880-9200-09001D0EE2EE}" srcOrd="4" destOrd="0" presId="urn:microsoft.com/office/officeart/2005/8/layout/vList5"/>
    <dgm:cxn modelId="{6819B7A9-5533-4135-82A8-FBEF8368B48A}" type="presParOf" srcId="{B9A29D46-D9B0-4880-9200-09001D0EE2EE}" destId="{C6F8510A-E977-45E6-ADEF-F3A9C435A473}" srcOrd="0" destOrd="0" presId="urn:microsoft.com/office/officeart/2005/8/layout/vList5"/>
    <dgm:cxn modelId="{C7722864-9B10-471E-8FDA-FF98A29694C8}" type="presParOf" srcId="{B9A29D46-D9B0-4880-9200-09001D0EE2EE}" destId="{F4E6CD7B-88FA-4B3D-9BAA-0305A7E279F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65AEE4-280E-4A7E-B37C-C068CF584913}">
      <dsp:nvSpPr>
        <dsp:cNvPr id="0" name=""/>
        <dsp:cNvSpPr/>
      </dsp:nvSpPr>
      <dsp:spPr>
        <a:xfrm>
          <a:off x="97" y="88992"/>
          <a:ext cx="9328250" cy="1382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195072" rIns="341376" bIns="195072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dirty="0"/>
            <a:t>Brief history</a:t>
          </a:r>
        </a:p>
      </dsp:txBody>
      <dsp:txXfrm>
        <a:off x="97" y="88992"/>
        <a:ext cx="9328250" cy="1382400"/>
      </dsp:txXfrm>
    </dsp:sp>
    <dsp:sp modelId="{BFBCBFB5-57AB-41FB-AF0B-EA61F0B56F35}">
      <dsp:nvSpPr>
        <dsp:cNvPr id="0" name=""/>
        <dsp:cNvSpPr/>
      </dsp:nvSpPr>
      <dsp:spPr>
        <a:xfrm>
          <a:off x="97" y="1471392"/>
          <a:ext cx="9328250" cy="57974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341376" bIns="384048" numCol="1" spcCol="1270" anchor="t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4800" kern="1200" dirty="0"/>
            <a:t>JVET-W0127 first reported Ali266 with 2 </a:t>
          </a:r>
          <a:r>
            <a:rPr lang="en-CA" sz="4800" kern="1200" dirty="0" err="1"/>
            <a:t>presets</a:t>
          </a:r>
          <a:r>
            <a:rPr lang="en-CA" sz="4800" kern="1200" dirty="0"/>
            <a:t>, 8-bit 720p real-time encoding on a mainstream PC</a:t>
          </a:r>
          <a:endParaRPr lang="en-US" sz="4800" kern="1200" dirty="0"/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4800" kern="1200" dirty="0"/>
            <a:t>JVET-X0104 and JVET-Y0066 reported further  improvements to coding efficiency and runtime performance</a:t>
          </a:r>
          <a:endParaRPr lang="en-US" sz="4800" kern="1200" dirty="0"/>
        </a:p>
      </dsp:txBody>
      <dsp:txXfrm>
        <a:off x="97" y="1471392"/>
        <a:ext cx="9328250" cy="5797440"/>
      </dsp:txXfrm>
    </dsp:sp>
    <dsp:sp modelId="{1D923BD7-312D-44C0-9907-A1AD08DA9EB8}">
      <dsp:nvSpPr>
        <dsp:cNvPr id="0" name=""/>
        <dsp:cNvSpPr/>
      </dsp:nvSpPr>
      <dsp:spPr>
        <a:xfrm>
          <a:off x="10634302" y="88992"/>
          <a:ext cx="9328250" cy="1382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195072" rIns="341376" bIns="195072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dirty="0"/>
            <a:t>Current status </a:t>
          </a:r>
        </a:p>
      </dsp:txBody>
      <dsp:txXfrm>
        <a:off x="10634302" y="88992"/>
        <a:ext cx="9328250" cy="1382400"/>
      </dsp:txXfrm>
    </dsp:sp>
    <dsp:sp modelId="{CDB2881C-B24B-41F7-BF96-FF6814B5FC10}">
      <dsp:nvSpPr>
        <dsp:cNvPr id="0" name=""/>
        <dsp:cNvSpPr/>
      </dsp:nvSpPr>
      <dsp:spPr>
        <a:xfrm>
          <a:off x="10634302" y="1471392"/>
          <a:ext cx="9328250" cy="57974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341376" bIns="384048" numCol="1" spcCol="1270" anchor="t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800" kern="1200" dirty="0"/>
            <a:t>4 quality/speed presets</a:t>
          </a:r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800" kern="1200" dirty="0"/>
            <a:t>3 presets, slow, medium, and fast, for non-real-time applications, e.g. VOD</a:t>
          </a:r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800" kern="1200" dirty="0"/>
            <a:t>4</a:t>
          </a:r>
          <a:r>
            <a:rPr lang="en-US" sz="4800" kern="1200" baseline="30000" dirty="0"/>
            <a:t>th</a:t>
          </a:r>
          <a:r>
            <a:rPr lang="en-US" sz="4800" kern="1200" dirty="0"/>
            <a:t> preset, faster, for low-latency, real-time encoding, e.g. living streaming</a:t>
          </a:r>
        </a:p>
      </dsp:txBody>
      <dsp:txXfrm>
        <a:off x="10634302" y="1471392"/>
        <a:ext cx="9328250" cy="57974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F3DF7-172A-427F-A763-C2405EFD9C31}">
      <dsp:nvSpPr>
        <dsp:cNvPr id="0" name=""/>
        <dsp:cNvSpPr/>
      </dsp:nvSpPr>
      <dsp:spPr>
        <a:xfrm rot="5400000">
          <a:off x="13541382" y="-5475046"/>
          <a:ext cx="2291546" cy="1382320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b="0" i="0" kern="1200" baseline="0" dirty="0"/>
            <a:t>More effective and robust encoder speedup methods </a:t>
          </a:r>
          <a:endParaRPr lang="en-US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b="0" i="0" kern="1200" baseline="0" dirty="0"/>
            <a:t>More pre-analysis and pre-processing algorithms to improve quality</a:t>
          </a:r>
          <a:endParaRPr lang="en-US" sz="3400" kern="1200" dirty="0"/>
        </a:p>
      </dsp:txBody>
      <dsp:txXfrm rot="-5400000">
        <a:off x="7775553" y="402647"/>
        <a:ext cx="13711341" cy="2067818"/>
      </dsp:txXfrm>
    </dsp:sp>
    <dsp:sp modelId="{FAD8F749-E438-4A60-A9CD-F04BEA430B20}">
      <dsp:nvSpPr>
        <dsp:cNvPr id="0" name=""/>
        <dsp:cNvSpPr/>
      </dsp:nvSpPr>
      <dsp:spPr>
        <a:xfrm>
          <a:off x="0" y="4340"/>
          <a:ext cx="7775553" cy="28644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b="0" i="0" kern="1200" baseline="0" dirty="0"/>
            <a:t>Algorithm</a:t>
          </a:r>
          <a:endParaRPr lang="en-US" sz="6500" kern="1200" dirty="0"/>
        </a:p>
      </dsp:txBody>
      <dsp:txXfrm>
        <a:off x="139830" y="144170"/>
        <a:ext cx="7495893" cy="2584773"/>
      </dsp:txXfrm>
    </dsp:sp>
    <dsp:sp modelId="{AA1FCD41-89FB-4518-9A2D-4CB8C8F19D32}">
      <dsp:nvSpPr>
        <dsp:cNvPr id="0" name=""/>
        <dsp:cNvSpPr/>
      </dsp:nvSpPr>
      <dsp:spPr>
        <a:xfrm rot="5400000">
          <a:off x="13541382" y="-2467390"/>
          <a:ext cx="2291546" cy="1382320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b="0" i="0" kern="1200" baseline="0" dirty="0"/>
            <a:t>More extensive SIMD optimizations, esp. for 10-bit</a:t>
          </a:r>
          <a:endParaRPr lang="en-US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b="0" i="0" kern="1200" baseline="0" dirty="0"/>
            <a:t>Reduced memory consumption and improved memory access efficiency</a:t>
          </a:r>
          <a:endParaRPr lang="en-US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b="0" i="0" kern="1200" baseline="0" dirty="0"/>
            <a:t>Better multi-threaded parallel encoding strategies</a:t>
          </a:r>
          <a:endParaRPr lang="en-US" sz="3400" kern="1200" dirty="0"/>
        </a:p>
      </dsp:txBody>
      <dsp:txXfrm rot="-5400000">
        <a:off x="7775553" y="3410303"/>
        <a:ext cx="13711341" cy="2067818"/>
      </dsp:txXfrm>
    </dsp:sp>
    <dsp:sp modelId="{CE8A2390-5CFD-4EC5-8EEC-B714DE9B13F7}">
      <dsp:nvSpPr>
        <dsp:cNvPr id="0" name=""/>
        <dsp:cNvSpPr/>
      </dsp:nvSpPr>
      <dsp:spPr>
        <a:xfrm>
          <a:off x="0" y="3011995"/>
          <a:ext cx="7775553" cy="28644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b="0" i="0" kern="1200" baseline="0" dirty="0"/>
            <a:t>Programming</a:t>
          </a:r>
          <a:endParaRPr lang="en-US" sz="6500" kern="1200" dirty="0"/>
        </a:p>
      </dsp:txBody>
      <dsp:txXfrm>
        <a:off x="139830" y="3151825"/>
        <a:ext cx="7495893" cy="2584773"/>
      </dsp:txXfrm>
    </dsp:sp>
    <dsp:sp modelId="{F4E6CD7B-88FA-4B3D-9BAA-0305A7E279F9}">
      <dsp:nvSpPr>
        <dsp:cNvPr id="0" name=""/>
        <dsp:cNvSpPr/>
      </dsp:nvSpPr>
      <dsp:spPr>
        <a:xfrm rot="5400000">
          <a:off x="13541382" y="540264"/>
          <a:ext cx="2291546" cy="1382320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b="0" i="0" kern="1200" baseline="0" dirty="0"/>
            <a:t>Four presets, slow, medium, fast and faster, to meet diverse application needs</a:t>
          </a:r>
          <a:endParaRPr lang="en-US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b="0" i="0" kern="1200" baseline="0" dirty="0"/>
            <a:t>More rate control modes for different application scenarios</a:t>
          </a:r>
          <a:endParaRPr lang="en-US" sz="3400" kern="1200" dirty="0"/>
        </a:p>
      </dsp:txBody>
      <dsp:txXfrm rot="-5400000">
        <a:off x="7775553" y="6417957"/>
        <a:ext cx="13711341" cy="2067818"/>
      </dsp:txXfrm>
    </dsp:sp>
    <dsp:sp modelId="{C6F8510A-E977-45E6-ADEF-F3A9C435A473}">
      <dsp:nvSpPr>
        <dsp:cNvPr id="0" name=""/>
        <dsp:cNvSpPr/>
      </dsp:nvSpPr>
      <dsp:spPr>
        <a:xfrm>
          <a:off x="0" y="6019650"/>
          <a:ext cx="7775553" cy="28644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b="0" i="0" kern="1200" baseline="0" dirty="0"/>
            <a:t>Applications</a:t>
          </a:r>
          <a:endParaRPr lang="en-US" sz="6500" kern="1200" dirty="0"/>
        </a:p>
      </dsp:txBody>
      <dsp:txXfrm>
        <a:off x="139830" y="6159480"/>
        <a:ext cx="7495893" cy="25847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蓝色">
    <p:bg>
      <p:bgPr>
        <a:gradFill flip="none" rotWithShape="1">
          <a:gsLst>
            <a:gs pos="0">
              <a:srgbClr val="07184D"/>
            </a:gs>
            <a:gs pos="100000">
              <a:srgbClr val="01091F"/>
            </a:gs>
          </a:gsLst>
          <a:lin ang="3627385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3378" y="773756"/>
            <a:ext cx="2091755" cy="973485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578" y="917878"/>
            <a:ext cx="2412258" cy="112264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演示文稿标题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演示文稿标题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演示文稿副标题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请输入你的主标题内容">
            <a:extLst>
              <a:ext uri="{FF2B5EF4-FFF2-40B4-BE49-F238E27FC236}">
                <a16:creationId xmlns:a16="http://schemas.microsoft.com/office/drawing/2014/main" id="{A2678818-6A55-4984-8911-07362A36C9B7}"/>
              </a:ext>
            </a:extLst>
          </p:cNvPr>
          <p:cNvSpPr txBox="1"/>
          <p:nvPr/>
        </p:nvSpPr>
        <p:spPr>
          <a:xfrm>
            <a:off x="1083131" y="3800702"/>
            <a:ext cx="19728538" cy="4271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48" tIns="60948" rIns="60948" bIns="60948">
            <a:normAutofit fontScale="92500" lnSpcReduction="10000"/>
          </a:bodyPr>
          <a:lstStyle>
            <a:lvl1pPr algn="l" defTabSz="457200">
              <a:defRPr sz="10000" b="0">
                <a:latin typeface="Alibaba-PuHuiTi-M"/>
                <a:ea typeface="Alibaba-PuHuiTi-M"/>
                <a:cs typeface="Alibaba-PuHuiTi-M"/>
                <a:sym typeface="Alibaba-PuHuiTi-M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JVET-AF0211</a:t>
            </a:r>
          </a:p>
          <a:p>
            <a:r>
              <a:rPr lang="en-US" dirty="0">
                <a:solidFill>
                  <a:schemeClr val="bg1"/>
                </a:solidFill>
              </a:rPr>
              <a:t>Latest update on Ali266: performance and deployment status</a:t>
            </a:r>
          </a:p>
        </p:txBody>
      </p:sp>
      <p:sp>
        <p:nvSpPr>
          <p:cNvPr id="3" name="文本框 1">
            <a:extLst>
              <a:ext uri="{FF2B5EF4-FFF2-40B4-BE49-F238E27FC236}">
                <a16:creationId xmlns:a16="http://schemas.microsoft.com/office/drawing/2014/main" id="{A352A65C-E79D-4B19-B1F8-F8420DB9F913}"/>
              </a:ext>
            </a:extLst>
          </p:cNvPr>
          <p:cNvSpPr txBox="1"/>
          <p:nvPr/>
        </p:nvSpPr>
        <p:spPr>
          <a:xfrm>
            <a:off x="1083131" y="9098706"/>
            <a:ext cx="21398497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defTabSz="825500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S. Fang, Z. Huang, S. Xu, L. Yu, J. Chen, R.-L. Liao, Y. Ye (Alibaba)</a:t>
            </a:r>
          </a:p>
          <a:p>
            <a:pPr algn="l" defTabSz="825500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X. </a:t>
            </a:r>
            <a:r>
              <a:rPr lang="en-US" altLang="zh-CN" sz="4000" dirty="0" err="1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Zhai</a:t>
            </a:r>
            <a:r>
              <a:rPr lang="en-US" altLang="zh-CN" sz="40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, Y. Jia, D. Fan, Y. Zhang, C. Dou, X. Fu, F. Hu, R. Li (Youku)</a:t>
            </a:r>
            <a:endParaRPr kumimoji="0" lang="en-US" altLang="zh-CN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5870737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rem ipsum dolor sit amet-Arial 58pt（bold）">
            <a:extLst>
              <a:ext uri="{FF2B5EF4-FFF2-40B4-BE49-F238E27FC236}">
                <a16:creationId xmlns:a16="http://schemas.microsoft.com/office/drawing/2014/main" id="{C35D8DE2-AA6F-4C6F-9578-FD67065D6130}"/>
              </a:ext>
            </a:extLst>
          </p:cNvPr>
          <p:cNvSpPr txBox="1"/>
          <p:nvPr/>
        </p:nvSpPr>
        <p:spPr>
          <a:xfrm>
            <a:off x="6673992" y="1698480"/>
            <a:ext cx="9592409" cy="121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19" tIns="50819" rIns="50819" bIns="50819" anchor="ctr">
            <a:spAutoFit/>
          </a:bodyPr>
          <a:lstStyle>
            <a:lvl1pPr defTabSz="520860">
              <a:lnSpc>
                <a:spcPts val="9400"/>
              </a:lnSpc>
              <a:defRPr b="1">
                <a:solidFill>
                  <a:srgbClr val="373737"/>
                </a:solidFill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</a:rPr>
              <a:t>Introduction to Ali266</a:t>
            </a:r>
            <a:endParaRPr sz="7200" dirty="0">
              <a:solidFill>
                <a:schemeClr val="bg1"/>
              </a:solidFill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C8970A8-3A83-4D09-B775-8B08DA7977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1136870"/>
              </p:ext>
            </p:extLst>
          </p:nvPr>
        </p:nvGraphicFramePr>
        <p:xfrm>
          <a:off x="1951419" y="4035972"/>
          <a:ext cx="19962650" cy="735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506700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2D3D42A-5DEE-4F28-BAAE-BCECE51370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186347"/>
              </p:ext>
            </p:extLst>
          </p:nvPr>
        </p:nvGraphicFramePr>
        <p:xfrm>
          <a:off x="1229710" y="3514165"/>
          <a:ext cx="21598759" cy="8888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Lorem ipsum dolor sit amet-Arial 58pt（bold）">
            <a:extLst>
              <a:ext uri="{FF2B5EF4-FFF2-40B4-BE49-F238E27FC236}">
                <a16:creationId xmlns:a16="http://schemas.microsoft.com/office/drawing/2014/main" id="{898B779E-19A7-482F-BF89-6E9679BD9373}"/>
              </a:ext>
            </a:extLst>
          </p:cNvPr>
          <p:cNvSpPr txBox="1"/>
          <p:nvPr/>
        </p:nvSpPr>
        <p:spPr>
          <a:xfrm>
            <a:off x="6212338" y="1698480"/>
            <a:ext cx="10515739" cy="121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19" tIns="50819" rIns="50819" bIns="50819" anchor="ctr">
            <a:spAutoFit/>
          </a:bodyPr>
          <a:lstStyle>
            <a:lvl1pPr defTabSz="520860">
              <a:lnSpc>
                <a:spcPts val="9400"/>
              </a:lnSpc>
              <a:defRPr b="1">
                <a:solidFill>
                  <a:srgbClr val="373737"/>
                </a:solidFill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</a:rPr>
              <a:t>Improvements to Ali266</a:t>
            </a:r>
            <a:endParaRPr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44985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1D9E1C-DC23-4BE2-8EFA-8A753B30465C}"/>
              </a:ext>
            </a:extLst>
          </p:cNvPr>
          <p:cNvSpPr txBox="1"/>
          <p:nvPr/>
        </p:nvSpPr>
        <p:spPr>
          <a:xfrm>
            <a:off x="1229710" y="3514165"/>
            <a:ext cx="21914069" cy="88884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850" tIns="57850" rIns="57850" bIns="57850" numCol="1" spcCol="38100" rtlCol="0" anchor="t">
            <a:normAutofit fontScale="92500" lnSpcReduction="10000"/>
          </a:bodyPr>
          <a:lstStyle/>
          <a:p>
            <a:pPr marL="685800" indent="-6858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Non real-time applications: 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-  Slow, medium and fast presets 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-  JVET CTC class B sequences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-  Random Access config</a:t>
            </a:r>
          </a:p>
          <a:p>
            <a:pPr marL="685800" indent="-6858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Real-time</a:t>
            </a:r>
            <a:r>
              <a:rPr lang="en-US" sz="4800" b="0" dirty="0">
                <a:solidFill>
                  <a:schemeClr val="bg1"/>
                </a:solidFill>
              </a:rPr>
              <a:t>, low-latency applications: </a:t>
            </a:r>
          </a:p>
          <a:p>
            <a:pPr lvl="1" indent="0"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-  Faster preset </a:t>
            </a:r>
          </a:p>
          <a:p>
            <a:pPr lvl="1" indent="0"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</a:t>
            </a:r>
            <a:r>
              <a:rPr lang="en-US" sz="4800" b="0" dirty="0">
                <a:solidFill>
                  <a:schemeClr val="bg1"/>
                </a:solidFill>
              </a:rPr>
              <a:t>-  20 internal content, each in1080p and 720p, including  portrait video</a:t>
            </a:r>
          </a:p>
          <a:p>
            <a:pPr marL="685800" indent="-6858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Testing platform: PC with Intel i7-12700K processor at 3.7 GHz with 12 threads</a:t>
            </a:r>
          </a:p>
          <a:p>
            <a:pPr marL="685800" indent="-6858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b="0" dirty="0">
                <a:solidFill>
                  <a:schemeClr val="bg1"/>
                </a:solidFill>
              </a:rPr>
              <a:t>Quality metrics</a:t>
            </a:r>
            <a:r>
              <a:rPr lang="en-US" sz="4800" dirty="0">
                <a:solidFill>
                  <a:schemeClr val="bg1"/>
                </a:solidFill>
              </a:rPr>
              <a:t>:  YUV-PSNR and YUV-SSIM, (6, 1, 1) weights for (Y, U, V)</a:t>
            </a:r>
          </a:p>
        </p:txBody>
      </p:sp>
      <p:sp>
        <p:nvSpPr>
          <p:cNvPr id="4" name="Lorem ipsum dolor sit amet-Arial 58pt（bold）">
            <a:extLst>
              <a:ext uri="{FF2B5EF4-FFF2-40B4-BE49-F238E27FC236}">
                <a16:creationId xmlns:a16="http://schemas.microsoft.com/office/drawing/2014/main" id="{898B779E-19A7-482F-BF89-6E9679BD9373}"/>
              </a:ext>
            </a:extLst>
          </p:cNvPr>
          <p:cNvSpPr txBox="1"/>
          <p:nvPr/>
        </p:nvSpPr>
        <p:spPr>
          <a:xfrm>
            <a:off x="4852992" y="1698480"/>
            <a:ext cx="13234431" cy="121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19" tIns="50819" rIns="50819" bIns="50819" anchor="ctr">
            <a:spAutoFit/>
          </a:bodyPr>
          <a:lstStyle>
            <a:lvl1pPr defTabSz="520860">
              <a:lnSpc>
                <a:spcPts val="9400"/>
              </a:lnSpc>
              <a:defRPr b="1">
                <a:solidFill>
                  <a:srgbClr val="373737"/>
                </a:solidFill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</a:rPr>
              <a:t>Coding performance of Ali266</a:t>
            </a:r>
            <a:endParaRPr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9177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1D9E1C-DC23-4BE2-8EFA-8A753B30465C}"/>
              </a:ext>
            </a:extLst>
          </p:cNvPr>
          <p:cNvSpPr txBox="1"/>
          <p:nvPr/>
        </p:nvSpPr>
        <p:spPr>
          <a:xfrm>
            <a:off x="16112359" y="4986944"/>
            <a:ext cx="6999890" cy="60037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850" tIns="57850" rIns="57850" bIns="57850" numCol="1" spcCol="38100" rtlCol="0" anchor="t">
            <a:normAutofit fontScale="92500" lnSpcReduction="10000"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Anchor: x265 v3.5 </a:t>
            </a:r>
            <a:r>
              <a:rPr lang="en-US" sz="4800" dirty="0" err="1">
                <a:solidFill>
                  <a:schemeClr val="bg1"/>
                </a:solidFill>
              </a:rPr>
              <a:t>veryslow</a:t>
            </a:r>
            <a:endParaRPr lang="en-US" sz="4800" dirty="0">
              <a:solidFill>
                <a:schemeClr val="bg1"/>
              </a:solidFill>
            </a:endParaRP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Significant (~60%) rate savings @ similar speed for all 3 presets for PSNR and SSIM</a:t>
            </a:r>
            <a:endParaRPr lang="en-US" sz="4800" b="0" dirty="0">
              <a:solidFill>
                <a:schemeClr val="bg1"/>
              </a:solidFill>
            </a:endParaRP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4800" b="0" dirty="0">
              <a:solidFill>
                <a:schemeClr val="bg1"/>
              </a:solidFill>
            </a:endParaRPr>
          </a:p>
        </p:txBody>
      </p:sp>
      <p:sp>
        <p:nvSpPr>
          <p:cNvPr id="4" name="Lorem ipsum dolor sit amet-Arial 58pt（bold）">
            <a:extLst>
              <a:ext uri="{FF2B5EF4-FFF2-40B4-BE49-F238E27FC236}">
                <a16:creationId xmlns:a16="http://schemas.microsoft.com/office/drawing/2014/main" id="{898B779E-19A7-482F-BF89-6E9679BD9373}"/>
              </a:ext>
            </a:extLst>
          </p:cNvPr>
          <p:cNvSpPr txBox="1"/>
          <p:nvPr/>
        </p:nvSpPr>
        <p:spPr>
          <a:xfrm>
            <a:off x="5648087" y="1698480"/>
            <a:ext cx="11644252" cy="121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19" tIns="50819" rIns="50819" bIns="50819" anchor="ctr">
            <a:spAutoFit/>
          </a:bodyPr>
          <a:lstStyle>
            <a:lvl1pPr defTabSz="520860">
              <a:lnSpc>
                <a:spcPts val="9400"/>
              </a:lnSpc>
              <a:defRPr b="1">
                <a:solidFill>
                  <a:srgbClr val="373737"/>
                </a:solidFill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</a:rPr>
              <a:t>Non real-time applications</a:t>
            </a:r>
            <a:endParaRPr sz="72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13DBA3-9486-4E1C-9F79-BA76A3E26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940" y="3756722"/>
            <a:ext cx="13942963" cy="91050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D12861-0635-44E5-8483-B54C6C76A090}"/>
              </a:ext>
            </a:extLst>
          </p:cNvPr>
          <p:cNvSpPr txBox="1"/>
          <p:nvPr/>
        </p:nvSpPr>
        <p:spPr>
          <a:xfrm>
            <a:off x="3889851" y="4986944"/>
            <a:ext cx="51296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3117972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orem ipsum dolor sit amet-Arial 58pt（bold）">
            <a:extLst>
              <a:ext uri="{FF2B5EF4-FFF2-40B4-BE49-F238E27FC236}">
                <a16:creationId xmlns:a16="http://schemas.microsoft.com/office/drawing/2014/main" id="{898B779E-19A7-482F-BF89-6E9679BD9373}"/>
              </a:ext>
            </a:extLst>
          </p:cNvPr>
          <p:cNvSpPr txBox="1"/>
          <p:nvPr/>
        </p:nvSpPr>
        <p:spPr>
          <a:xfrm>
            <a:off x="3878374" y="1698480"/>
            <a:ext cx="15183683" cy="121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19" tIns="50819" rIns="50819" bIns="50819" anchor="ctr">
            <a:spAutoFit/>
          </a:bodyPr>
          <a:lstStyle>
            <a:lvl1pPr defTabSz="520860">
              <a:lnSpc>
                <a:spcPts val="9400"/>
              </a:lnSpc>
              <a:defRPr b="1">
                <a:solidFill>
                  <a:srgbClr val="373737"/>
                </a:solidFill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</a:rPr>
              <a:t>Low-latency real-time applications</a:t>
            </a:r>
            <a:endParaRPr sz="7200" dirty="0">
              <a:solidFill>
                <a:schemeClr val="bg1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18CCA65-E97E-4E2F-85C8-38D54CE1C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606527"/>
              </p:ext>
            </p:extLst>
          </p:nvPr>
        </p:nvGraphicFramePr>
        <p:xfrm>
          <a:off x="2236899" y="4382814"/>
          <a:ext cx="18026565" cy="43824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67931">
                  <a:extLst>
                    <a:ext uri="{9D8B030D-6E8A-4147-A177-3AD203B41FA5}">
                      <a16:colId xmlns:a16="http://schemas.microsoft.com/office/drawing/2014/main" val="3379042091"/>
                    </a:ext>
                  </a:extLst>
                </a:gridCol>
                <a:gridCol w="4787856">
                  <a:extLst>
                    <a:ext uri="{9D8B030D-6E8A-4147-A177-3AD203B41FA5}">
                      <a16:colId xmlns:a16="http://schemas.microsoft.com/office/drawing/2014/main" val="1848142309"/>
                    </a:ext>
                  </a:extLst>
                </a:gridCol>
                <a:gridCol w="4679697">
                  <a:extLst>
                    <a:ext uri="{9D8B030D-6E8A-4147-A177-3AD203B41FA5}">
                      <a16:colId xmlns:a16="http://schemas.microsoft.com/office/drawing/2014/main" val="2781594862"/>
                    </a:ext>
                  </a:extLst>
                </a:gridCol>
                <a:gridCol w="3991081">
                  <a:extLst>
                    <a:ext uri="{9D8B030D-6E8A-4147-A177-3AD203B41FA5}">
                      <a16:colId xmlns:a16="http://schemas.microsoft.com/office/drawing/2014/main" val="1902043073"/>
                    </a:ext>
                  </a:extLst>
                </a:gridCol>
              </a:tblGrid>
              <a:tr h="10956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PSNR BD-Rate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SSIM BD-Rate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Speed (fps)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200745"/>
                  </a:ext>
                </a:extLst>
              </a:tr>
              <a:tr h="10956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1080p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-40.43%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-43.59%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514168"/>
                  </a:ext>
                </a:extLst>
              </a:tr>
              <a:tr h="10956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>
                          <a:solidFill>
                            <a:schemeClr val="bg1"/>
                          </a:solidFill>
                          <a:effectLst/>
                        </a:rPr>
                        <a:t>720p</a:t>
                      </a:r>
                      <a:endParaRPr lang="en-US" sz="4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>
                          <a:solidFill>
                            <a:schemeClr val="bg1"/>
                          </a:solidFill>
                          <a:effectLst/>
                        </a:rPr>
                        <a:t>-31.10%</a:t>
                      </a:r>
                      <a:endParaRPr lang="en-US" sz="4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-31.63%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121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560665"/>
                  </a:ext>
                </a:extLst>
              </a:tr>
              <a:tr h="10956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Average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>
                          <a:solidFill>
                            <a:schemeClr val="bg1"/>
                          </a:solidFill>
                          <a:effectLst/>
                        </a:rPr>
                        <a:t>-35.77%</a:t>
                      </a:r>
                      <a:endParaRPr lang="en-US" sz="4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-37.61%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800" b="1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3219" marR="53219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60564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3D672DE-203D-4858-92DD-00A14835876A}"/>
              </a:ext>
            </a:extLst>
          </p:cNvPr>
          <p:cNvSpPr txBox="1"/>
          <p:nvPr/>
        </p:nvSpPr>
        <p:spPr>
          <a:xfrm>
            <a:off x="1439917" y="9333524"/>
            <a:ext cx="21504166" cy="36887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850" tIns="57850" rIns="57850" bIns="57850" numCol="1" spcCol="38100" rtlCol="0" anchor="t">
            <a:normAutofit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Anchor: x265 v3.5 medium 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Rate savings for 1080p: 40% for PSNR and 44% for SSIM 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Encoding speed for 1080p: 60 fps, similar to x265 medium preset</a:t>
            </a:r>
            <a:endParaRPr lang="en-US" sz="48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49893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1D9E1C-DC23-4BE2-8EFA-8A753B30465C}"/>
              </a:ext>
            </a:extLst>
          </p:cNvPr>
          <p:cNvSpPr txBox="1"/>
          <p:nvPr/>
        </p:nvSpPr>
        <p:spPr>
          <a:xfrm>
            <a:off x="1229710" y="3514165"/>
            <a:ext cx="21598759" cy="88884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850" tIns="57850" rIns="57850" bIns="57850" numCol="1" spcCol="38100" rtlCol="0" anchor="t">
            <a:normAutofit fontScale="92500" lnSpcReduction="10000"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b="0" dirty="0">
                <a:solidFill>
                  <a:schemeClr val="bg1"/>
                </a:solidFill>
              </a:rPr>
              <a:t>Deployment in close collaborations </a:t>
            </a:r>
            <a:r>
              <a:rPr lang="en-US" sz="4800" dirty="0">
                <a:solidFill>
                  <a:schemeClr val="bg1"/>
                </a:solidFill>
              </a:rPr>
              <a:t>with Youku, premium streaming service provider wholly owned by Alibaba</a:t>
            </a:r>
            <a:endParaRPr lang="en-US" sz="4800" b="0" dirty="0">
              <a:solidFill>
                <a:schemeClr val="bg1"/>
              </a:solidFill>
            </a:endParaRP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VVC-coded bitrates for 1080p and 720p content 35%-55% below that of HEVC encoding (a</a:t>
            </a:r>
            <a:r>
              <a:rPr lang="en-US" sz="4800" b="0" dirty="0">
                <a:solidFill>
                  <a:schemeClr val="bg1"/>
                </a:solidFill>
              </a:rPr>
              <a:t>ctual savings are content dependent)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Playback stall rate ~50% reduction 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VVC hardware decoding capable devices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- TV and STB devices based on Realtek RTD2885N and MediaTek MT9653 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- More than 30 models, tens of thousands of VVC-capable devices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- Cumulative playbacks in the millions</a:t>
            </a:r>
            <a:endParaRPr lang="en-US" sz="4800" b="0" dirty="0">
              <a:solidFill>
                <a:schemeClr val="bg1"/>
              </a:solidFill>
            </a:endParaRPr>
          </a:p>
        </p:txBody>
      </p:sp>
      <p:sp>
        <p:nvSpPr>
          <p:cNvPr id="4" name="Lorem ipsum dolor sit amet-Arial 58pt（bold）">
            <a:extLst>
              <a:ext uri="{FF2B5EF4-FFF2-40B4-BE49-F238E27FC236}">
                <a16:creationId xmlns:a16="http://schemas.microsoft.com/office/drawing/2014/main" id="{898B779E-19A7-482F-BF89-6E9679BD9373}"/>
              </a:ext>
            </a:extLst>
          </p:cNvPr>
          <p:cNvSpPr txBox="1"/>
          <p:nvPr/>
        </p:nvSpPr>
        <p:spPr>
          <a:xfrm>
            <a:off x="7941971" y="1698480"/>
            <a:ext cx="7056457" cy="121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19" tIns="50819" rIns="50819" bIns="50819" anchor="ctr">
            <a:spAutoFit/>
          </a:bodyPr>
          <a:lstStyle>
            <a:lvl1pPr defTabSz="520860">
              <a:lnSpc>
                <a:spcPts val="9400"/>
              </a:lnSpc>
              <a:defRPr b="1">
                <a:solidFill>
                  <a:srgbClr val="373737"/>
                </a:solidFill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</a:rPr>
              <a:t>Ali266 @ Youku</a:t>
            </a:r>
            <a:endParaRPr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8500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1D9E1C-DC23-4BE2-8EFA-8A753B30465C}"/>
              </a:ext>
            </a:extLst>
          </p:cNvPr>
          <p:cNvSpPr txBox="1"/>
          <p:nvPr/>
        </p:nvSpPr>
        <p:spPr>
          <a:xfrm>
            <a:off x="1229710" y="3514165"/>
            <a:ext cx="21598759" cy="88884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850" tIns="57850" rIns="57850" bIns="57850" numCol="1" spcCol="38100" rtlCol="0" anchor="t">
            <a:normAutofit fontScale="92500"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Latest update on Ali266’s performance and deployment status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4 presets, 3 for non-real-time applications, 1 for real-time low-latency applications 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Substantial bitrate savings over HEVC encoding for all presets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Ready for real-time low-latency (e.g. living streaming) applications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Close collaboration with Youku to deliver Ali266-coded content to consumers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 - Many TV and STB devices receiving Ali266 encoded content </a:t>
            </a:r>
          </a:p>
          <a:p>
            <a:pPr algn="l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</a:rPr>
              <a:t>         - Cumulative playback in the millions</a:t>
            </a:r>
          </a:p>
          <a:p>
            <a:pPr marL="685800" indent="-6858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</a:rPr>
              <a:t>Welcome more devices with VVC HW decoding capabilities</a:t>
            </a:r>
          </a:p>
        </p:txBody>
      </p:sp>
      <p:sp>
        <p:nvSpPr>
          <p:cNvPr id="4" name="Lorem ipsum dolor sit amet-Arial 58pt（bold）">
            <a:extLst>
              <a:ext uri="{FF2B5EF4-FFF2-40B4-BE49-F238E27FC236}">
                <a16:creationId xmlns:a16="http://schemas.microsoft.com/office/drawing/2014/main" id="{898B779E-19A7-482F-BF89-6E9679BD9373}"/>
              </a:ext>
            </a:extLst>
          </p:cNvPr>
          <p:cNvSpPr txBox="1"/>
          <p:nvPr/>
        </p:nvSpPr>
        <p:spPr>
          <a:xfrm>
            <a:off x="6956127" y="1698480"/>
            <a:ext cx="9028151" cy="121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19" tIns="50819" rIns="50819" bIns="50819" anchor="ctr">
            <a:spAutoFit/>
          </a:bodyPr>
          <a:lstStyle>
            <a:lvl1pPr defTabSz="520860">
              <a:lnSpc>
                <a:spcPts val="9400"/>
              </a:lnSpc>
              <a:defRPr b="1">
                <a:solidFill>
                  <a:srgbClr val="373737"/>
                </a:solidFill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</a:rPr>
              <a:t>Concluding remarks</a:t>
            </a:r>
            <a:endParaRPr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3973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</TotalTime>
  <Words>568</Words>
  <Application>Microsoft Office PowerPoint</Application>
  <PresentationFormat>Custom</PresentationFormat>
  <Paragraphs>74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Alibaba PuHuiTi R</vt:lpstr>
      <vt:lpstr>Alibaba-PuHuiTi-M</vt:lpstr>
      <vt:lpstr>DengXian</vt:lpstr>
      <vt:lpstr>Helvetica Neue</vt:lpstr>
      <vt:lpstr>SimSun</vt:lpstr>
      <vt:lpstr>Arial</vt:lpstr>
      <vt:lpstr>Times New Roman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liren.sh</dc:creator>
  <cp:lastModifiedBy>Yan Ye</cp:lastModifiedBy>
  <cp:revision>82</cp:revision>
  <dcterms:modified xsi:type="dcterms:W3CDTF">2023-10-12T06:56:01Z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perty1">
    <vt:lpwstr>BBAAD9C20180234D78A0072836F0BC30C2B9B20115482BE0ACD98B34B1992B762B4EBD38C16DDB0E22992F08C846F7EBFCF921AA91D01B111BBFC2E1726E20D524F73AAD5827A6F7A4E02B376E524985FC9DE5E176900111680EA1903C2D2C08DCF62F936E3</vt:lpwstr>
  </property>
  <property fmtid="{D5CDD505-2E9C-101B-9397-08002B2CF9AE}" pid="3" name="property2">
    <vt:lpwstr>BBAAD9C20180234D78A0072836F0BFB0E2B9B2091892DBA0ADD98934B1E62B55AB4CB938D16E3B0D22B92408C846D1EB08F9217AE1D08B311BBFC24C773E29D124FCF1AD0E24E6F794B625D76F024AE32FF7E3B773B95F1408E6B19C6EE96CD8DAB6299C3E3</vt:lpwstr>
  </property>
</Properties>
</file>