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8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84" r:id="rId2"/>
    <p:sldId id="790" r:id="rId3"/>
    <p:sldId id="794" r:id="rId4"/>
    <p:sldId id="795" r:id="rId5"/>
    <p:sldId id="789" r:id="rId6"/>
    <p:sldId id="770" r:id="rId7"/>
  </p:sldIdLst>
  <p:sldSz cx="12192000" cy="6858000"/>
  <p:notesSz cx="6858000" cy="9144000"/>
  <p:custDataLst>
    <p:tags r:id="rId1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4182"/>
    <a:srgbClr val="15487D"/>
    <a:srgbClr val="1E4BA7"/>
    <a:srgbClr val="004C97"/>
    <a:srgbClr val="004181"/>
    <a:srgbClr val="9F1115"/>
    <a:srgbClr val="000000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2909" autoAdjust="0"/>
  </p:normalViewPr>
  <p:slideViewPr>
    <p:cSldViewPr snapToGrid="0">
      <p:cViewPr varScale="1">
        <p:scale>
          <a:sx n="103" d="100"/>
          <a:sy n="103" d="100"/>
        </p:scale>
        <p:origin x="58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182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42925" lvl="1" indent="-285750" defTabSz="685800" fontAlgn="auto">
              <a:spcBef>
                <a:spcPts val="0"/>
              </a:spcBef>
              <a:buSzPct val="100000"/>
              <a:defRPr/>
            </a:pPr>
            <a:r>
              <a:rPr lang="en-US" altLang="en-US" dirty="0">
                <a:cs typeface="Arial" panose="020B0604020202020204" pitchFamily="34" charset="0"/>
              </a:rPr>
              <a:t>To investigate whether it is coded with DIMD-related modes or not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0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9828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086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8613AD-59D8-4D01-82C6-706CC7DEA64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74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6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4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4" y="4329489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0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8021" y="5665002"/>
            <a:ext cx="2971953" cy="86819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11827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672511"/>
            <a:ext cx="12184592" cy="0"/>
          </a:xfrm>
          <a:prstGeom prst="line">
            <a:avLst/>
          </a:prstGeom>
          <a:ln w="1016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78376"/>
            <a:ext cx="12184592" cy="0"/>
          </a:xfrm>
          <a:prstGeom prst="line">
            <a:avLst/>
          </a:prstGeom>
          <a:ln w="393700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1" y="6222401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7769411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spcAft>
                <a:spcPts val="600"/>
              </a:spcAft>
              <a:defRPr sz="200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100"/>
            </a:lvl4pPr>
            <a:lvl5pPr>
              <a:spcAft>
                <a:spcPts val="600"/>
              </a:spcAft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7000" y="6472103"/>
            <a:ext cx="5825836" cy="309697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765115"/>
            <a:ext cx="5181600" cy="4692179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600"/>
            </a:lvl2pPr>
            <a:lvl3pPr>
              <a:lnSpc>
                <a:spcPct val="100000"/>
              </a:lnSpc>
              <a:defRPr sz="1400"/>
            </a:lvl3pPr>
            <a:lvl4pPr>
              <a:lnSpc>
                <a:spcPct val="100000"/>
              </a:lnSpc>
              <a:defRPr sz="1100"/>
            </a:lvl4pPr>
            <a:lvl5pPr>
              <a:lnSpc>
                <a:spcPct val="100000"/>
              </a:lnSpc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62400" y="6429767"/>
            <a:ext cx="5842000" cy="365125"/>
          </a:xfrm>
          <a:solidFill>
            <a:schemeClr val="bg1"/>
          </a:solidFill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72103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77800" y="128848"/>
            <a:ext cx="11076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199" y="763929"/>
            <a:ext cx="11055745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7210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7000" y="6472103"/>
            <a:ext cx="5850028" cy="28410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" y="636609"/>
            <a:ext cx="8920223" cy="0"/>
          </a:xfrm>
          <a:prstGeom prst="line">
            <a:avLst/>
          </a:prstGeom>
          <a:ln w="635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 flipV="1">
            <a:off x="0" y="6654665"/>
            <a:ext cx="12192000" cy="36469"/>
          </a:xfrm>
          <a:prstGeom prst="line">
            <a:avLst/>
          </a:prstGeom>
          <a:ln w="403225">
            <a:solidFill>
              <a:srgbClr val="0041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23"/>
          <p:cNvGrpSpPr/>
          <p:nvPr userDrawn="1"/>
        </p:nvGrpSpPr>
        <p:grpSpPr bwMode="auto">
          <a:xfrm rot="5400000">
            <a:off x="8350079" y="210078"/>
            <a:ext cx="88906" cy="853017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10398311" y="6386941"/>
            <a:ext cx="2022683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Xidian</a:t>
            </a:r>
            <a:r>
              <a:rPr lang="en-US" altLang="zh-CN" sz="1600" baseline="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</a:t>
            </a:r>
            <a:r>
              <a:rPr lang="en-US" altLang="zh-CN" sz="16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1600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302736" y="6469683"/>
            <a:ext cx="418679" cy="3549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100000"/>
        </a:lnSpc>
        <a:spcBef>
          <a:spcPts val="565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100000"/>
        </a:lnSpc>
        <a:spcBef>
          <a:spcPts val="280"/>
        </a:spcBef>
        <a:spcAft>
          <a:spcPts val="6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5556" y="2418736"/>
            <a:ext cx="9795722" cy="1010264"/>
          </a:xfrm>
        </p:spPr>
        <p:txBody>
          <a:bodyPr/>
          <a:lstStyle/>
          <a:p>
            <a:pPr algn="ctr"/>
            <a:r>
              <a:rPr lang="en-US" altLang="zh-CN" dirty="0"/>
              <a:t>JVET-AF0106</a:t>
            </a:r>
            <a:br>
              <a:rPr lang="en-US" altLang="zh-CN" dirty="0"/>
            </a:br>
            <a:r>
              <a:rPr lang="en-US" altLang="zh-CN" dirty="0"/>
              <a:t>EE2-related: non-adjacent spatial candidates </a:t>
            </a:r>
            <a:br>
              <a:rPr lang="en-US" altLang="zh-CN" dirty="0"/>
            </a:br>
            <a:r>
              <a:rPr lang="en-US" altLang="zh-CN" dirty="0"/>
              <a:t>for DIMD merge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1699842" y="4154726"/>
            <a:ext cx="9247149" cy="1500187"/>
          </a:xfrm>
        </p:spPr>
        <p:txBody>
          <a:bodyPr/>
          <a:lstStyle/>
          <a:p>
            <a:pPr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 err="1"/>
              <a:t>Junyan</a:t>
            </a:r>
            <a:r>
              <a:rPr lang="en-CA" altLang="zh-CN" dirty="0"/>
              <a:t> Huo,</a:t>
            </a:r>
            <a:r>
              <a:rPr lang="en-US" altLang="zh-CN" dirty="0"/>
              <a:t> </a:t>
            </a:r>
            <a:r>
              <a:rPr lang="en-CA" altLang="zh-CN" dirty="0"/>
              <a:t>Jiawei Fan,</a:t>
            </a:r>
            <a:r>
              <a:rPr lang="en-US" altLang="zh-CN" dirty="0"/>
              <a:t> </a:t>
            </a:r>
            <a:r>
              <a:rPr lang="en-CA" altLang="zh-CN" dirty="0" err="1"/>
              <a:t>Zhenyao</a:t>
            </a:r>
            <a:r>
              <a:rPr lang="en-CA" altLang="zh-CN" dirty="0"/>
              <a:t> Zhang,</a:t>
            </a:r>
            <a:r>
              <a:rPr lang="en-US" altLang="zh-CN" dirty="0"/>
              <a:t> </a:t>
            </a:r>
            <a:r>
              <a:rPr lang="en-CA" altLang="zh-CN" dirty="0" err="1"/>
              <a:t>Yanzhuo</a:t>
            </a:r>
            <a:r>
              <a:rPr lang="en-CA" altLang="zh-CN" dirty="0"/>
              <a:t> Ma,</a:t>
            </a:r>
            <a:r>
              <a:rPr lang="en-US" altLang="zh-CN" dirty="0"/>
              <a:t> </a:t>
            </a:r>
            <a:endParaRPr lang="en-CA" altLang="zh-CN" dirty="0"/>
          </a:p>
          <a:p>
            <a:pPr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/>
              <a:t> </a:t>
            </a:r>
            <a:r>
              <a:rPr lang="en-CA" altLang="zh-CN" dirty="0" err="1"/>
              <a:t>Fuzheng</a:t>
            </a:r>
            <a:r>
              <a:rPr lang="en-CA" altLang="zh-CN" dirty="0"/>
              <a:t> Yang(</a:t>
            </a:r>
            <a:r>
              <a:rPr lang="en-CA" altLang="zh-CN" dirty="0" err="1"/>
              <a:t>Xidian</a:t>
            </a:r>
            <a:r>
              <a:rPr lang="en-CA" altLang="zh-CN" dirty="0"/>
              <a:t> Univ.),</a:t>
            </a:r>
            <a:r>
              <a:rPr lang="en-US" altLang="zh-CN" dirty="0"/>
              <a:t> </a:t>
            </a:r>
            <a:r>
              <a:rPr lang="en-CA" altLang="zh-CN" dirty="0"/>
              <a:t>Ming Li(OPPO)</a:t>
            </a:r>
            <a:endParaRPr lang="zh-CN" altLang="zh-CN" dirty="0"/>
          </a:p>
          <a:p>
            <a:pPr algn="ctr"/>
            <a:r>
              <a:rPr lang="en-US" altLang="zh-CN" dirty="0"/>
              <a:t>Oct. 2023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BA949A-1403-DA62-F574-16DDA7FF5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/>
              <a:t>Introduction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3F9FC27-7095-3146-F0B3-E54C07F9827A}"/>
              </a:ext>
            </a:extLst>
          </p:cNvPr>
          <p:cNvGrpSpPr/>
          <p:nvPr/>
        </p:nvGrpSpPr>
        <p:grpSpPr>
          <a:xfrm>
            <a:off x="507590" y="1326585"/>
            <a:ext cx="4872747" cy="1240021"/>
            <a:chOff x="2773311" y="2506069"/>
            <a:chExt cx="5734748" cy="173817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58E6D94-BF7C-C0E5-D24E-C34E68C068A2}"/>
                </a:ext>
              </a:extLst>
            </p:cNvPr>
            <p:cNvGrpSpPr/>
            <p:nvPr/>
          </p:nvGrpSpPr>
          <p:grpSpPr>
            <a:xfrm>
              <a:off x="2773311" y="2506069"/>
              <a:ext cx="5254320" cy="1550610"/>
              <a:chOff x="3702111" y="1462433"/>
              <a:chExt cx="4344570" cy="1228725"/>
            </a:xfrm>
          </p:grpSpPr>
          <p:pic>
            <p:nvPicPr>
              <p:cNvPr id="7" name="Picture 7" descr="Background pattern&#10;&#10;Description automatically generated">
                <a:extLst>
                  <a:ext uri="{FF2B5EF4-FFF2-40B4-BE49-F238E27FC236}">
                    <a16:creationId xmlns:a16="http://schemas.microsoft.com/office/drawing/2014/main" id="{ED54F4E4-0D10-AE31-B413-31D292BA32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2111" y="1462433"/>
                <a:ext cx="1259840" cy="1228725"/>
              </a:xfrm>
              <a:prstGeom prst="rect">
                <a:avLst/>
              </a:prstGeom>
            </p:spPr>
          </p:pic>
          <p:sp>
            <p:nvSpPr>
              <p:cNvPr id="8" name="Arrow: Right 8">
                <a:extLst>
                  <a:ext uri="{FF2B5EF4-FFF2-40B4-BE49-F238E27FC236}">
                    <a16:creationId xmlns:a16="http://schemas.microsoft.com/office/drawing/2014/main" id="{7FE858E1-7342-D2D7-9584-91FFD58BF0B1}"/>
                  </a:ext>
                </a:extLst>
              </p:cNvPr>
              <p:cNvSpPr/>
              <p:nvPr/>
            </p:nvSpPr>
            <p:spPr>
              <a:xfrm>
                <a:off x="5550575" y="2007612"/>
                <a:ext cx="543495" cy="258160"/>
              </a:xfrm>
              <a:prstGeom prst="rightArrow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Rectangle 11">
                <a:extLst>
                  <a:ext uri="{FF2B5EF4-FFF2-40B4-BE49-F238E27FC236}">
                    <a16:creationId xmlns:a16="http://schemas.microsoft.com/office/drawing/2014/main" id="{C917E537-A0C6-5E38-3265-CDA8A1D60C62}"/>
                  </a:ext>
                </a:extLst>
              </p:cNvPr>
              <p:cNvSpPr/>
              <p:nvPr/>
            </p:nvSpPr>
            <p:spPr>
              <a:xfrm>
                <a:off x="6704899" y="2007612"/>
                <a:ext cx="100646" cy="5257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0" name="Rectangle 12">
                <a:extLst>
                  <a:ext uri="{FF2B5EF4-FFF2-40B4-BE49-F238E27FC236}">
                    <a16:creationId xmlns:a16="http://schemas.microsoft.com/office/drawing/2014/main" id="{560FC009-3A8D-1B2B-D7D3-A22CB086BF35}"/>
                  </a:ext>
                </a:extLst>
              </p:cNvPr>
              <p:cNvSpPr/>
              <p:nvPr/>
            </p:nvSpPr>
            <p:spPr>
              <a:xfrm>
                <a:off x="6842121" y="1853816"/>
                <a:ext cx="100646" cy="67957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1" name="Rectangle 13">
                <a:extLst>
                  <a:ext uri="{FF2B5EF4-FFF2-40B4-BE49-F238E27FC236}">
                    <a16:creationId xmlns:a16="http://schemas.microsoft.com/office/drawing/2014/main" id="{70402355-21A6-AD31-453C-A0DFA25DA12E}"/>
                  </a:ext>
                </a:extLst>
              </p:cNvPr>
              <p:cNvSpPr/>
              <p:nvPr/>
            </p:nvSpPr>
            <p:spPr>
              <a:xfrm>
                <a:off x="6979188" y="2265772"/>
                <a:ext cx="100646" cy="267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2" name="Rectangle 14">
                <a:extLst>
                  <a:ext uri="{FF2B5EF4-FFF2-40B4-BE49-F238E27FC236}">
                    <a16:creationId xmlns:a16="http://schemas.microsoft.com/office/drawing/2014/main" id="{EBECF659-CFF1-9C38-A16A-72AB4307FF4D}"/>
                  </a:ext>
                </a:extLst>
              </p:cNvPr>
              <p:cNvSpPr/>
              <p:nvPr/>
            </p:nvSpPr>
            <p:spPr>
              <a:xfrm>
                <a:off x="7116255" y="1503772"/>
                <a:ext cx="100646" cy="1029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" name="Rectangle 15">
                <a:extLst>
                  <a:ext uri="{FF2B5EF4-FFF2-40B4-BE49-F238E27FC236}">
                    <a16:creationId xmlns:a16="http://schemas.microsoft.com/office/drawing/2014/main" id="{A825B647-CB95-ADA9-2DA4-56C017FA973F}"/>
                  </a:ext>
                </a:extLst>
              </p:cNvPr>
              <p:cNvSpPr/>
              <p:nvPr/>
            </p:nvSpPr>
            <p:spPr>
              <a:xfrm>
                <a:off x="7253322" y="2265772"/>
                <a:ext cx="100646" cy="267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4" name="Rectangle 16">
                <a:extLst>
                  <a:ext uri="{FF2B5EF4-FFF2-40B4-BE49-F238E27FC236}">
                    <a16:creationId xmlns:a16="http://schemas.microsoft.com/office/drawing/2014/main" id="{24882A01-58A3-8E8B-849A-270E54FAF9C1}"/>
                  </a:ext>
                </a:extLst>
              </p:cNvPr>
              <p:cNvSpPr/>
              <p:nvPr/>
            </p:nvSpPr>
            <p:spPr>
              <a:xfrm>
                <a:off x="7390389" y="2265772"/>
                <a:ext cx="100646" cy="267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0DD4F272-9DBA-31B8-6D0F-C1C28F8B3515}"/>
                  </a:ext>
                </a:extLst>
              </p:cNvPr>
              <p:cNvSpPr/>
              <p:nvPr/>
            </p:nvSpPr>
            <p:spPr>
              <a:xfrm>
                <a:off x="7527456" y="1853816"/>
                <a:ext cx="100646" cy="67957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6" name="Rectangle 18">
                <a:extLst>
                  <a:ext uri="{FF2B5EF4-FFF2-40B4-BE49-F238E27FC236}">
                    <a16:creationId xmlns:a16="http://schemas.microsoft.com/office/drawing/2014/main" id="{5C16945F-13AA-AE11-174D-4CA66F65B49D}"/>
                  </a:ext>
                </a:extLst>
              </p:cNvPr>
              <p:cNvSpPr/>
              <p:nvPr/>
            </p:nvSpPr>
            <p:spPr>
              <a:xfrm>
                <a:off x="7671901" y="2265772"/>
                <a:ext cx="100646" cy="267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7" name="Rectangle 19">
                <a:extLst>
                  <a:ext uri="{FF2B5EF4-FFF2-40B4-BE49-F238E27FC236}">
                    <a16:creationId xmlns:a16="http://schemas.microsoft.com/office/drawing/2014/main" id="{D15CCC48-6025-75A4-6D8A-6C4513A26D5B}"/>
                  </a:ext>
                </a:extLst>
              </p:cNvPr>
              <p:cNvSpPr/>
              <p:nvPr/>
            </p:nvSpPr>
            <p:spPr>
              <a:xfrm>
                <a:off x="7808968" y="1503772"/>
                <a:ext cx="100646" cy="1029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8" name="Rectangle 20">
                <a:extLst>
                  <a:ext uri="{FF2B5EF4-FFF2-40B4-BE49-F238E27FC236}">
                    <a16:creationId xmlns:a16="http://schemas.microsoft.com/office/drawing/2014/main" id="{C3AEAF6E-4331-A86E-8309-55B48C0338A0}"/>
                  </a:ext>
                </a:extLst>
              </p:cNvPr>
              <p:cNvSpPr/>
              <p:nvPr/>
            </p:nvSpPr>
            <p:spPr>
              <a:xfrm>
                <a:off x="7946035" y="2265772"/>
                <a:ext cx="100646" cy="26762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6" name="TextBox 21">
              <a:extLst>
                <a:ext uri="{FF2B5EF4-FFF2-40B4-BE49-F238E27FC236}">
                  <a16:creationId xmlns:a16="http://schemas.microsoft.com/office/drawing/2014/main" id="{F9D4614E-8ADE-58D7-3B8C-262ACAE6F2F8}"/>
                </a:ext>
              </a:extLst>
            </p:cNvPr>
            <p:cNvSpPr txBox="1"/>
            <p:nvPr/>
          </p:nvSpPr>
          <p:spPr>
            <a:xfrm>
              <a:off x="6534744" y="3874913"/>
              <a:ext cx="197331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DIMD </a:t>
              </a:r>
              <a:r>
                <a:rPr kumimoji="0" lang="en-US" alt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HoG</a:t>
              </a:r>
              <a:endParaRPr lang="en-GB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7" name="内容占位符 2">
            <a:extLst>
              <a:ext uri="{FF2B5EF4-FFF2-40B4-BE49-F238E27FC236}">
                <a16:creationId xmlns:a16="http://schemas.microsoft.com/office/drawing/2014/main" id="{15C6AAE1-F412-ED9C-5AFA-1269A12D869D}"/>
              </a:ext>
            </a:extLst>
          </p:cNvPr>
          <p:cNvSpPr txBox="1">
            <a:spLocks/>
          </p:cNvSpPr>
          <p:nvPr/>
        </p:nvSpPr>
        <p:spPr bwMode="auto">
          <a:xfrm>
            <a:off x="217173" y="665569"/>
            <a:ext cx="5484997" cy="865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00000"/>
              </a:lnSpc>
              <a:spcBef>
                <a:spcPts val="56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DIMD in ECM10.0</a:t>
            </a:r>
          </a:p>
        </p:txBody>
      </p:sp>
      <p:sp>
        <p:nvSpPr>
          <p:cNvPr id="58" name="内容占位符 2">
            <a:extLst>
              <a:ext uri="{FF2B5EF4-FFF2-40B4-BE49-F238E27FC236}">
                <a16:creationId xmlns:a16="http://schemas.microsoft.com/office/drawing/2014/main" id="{82C013EE-C079-D9A9-7868-7EDB11058DFE}"/>
              </a:ext>
            </a:extLst>
          </p:cNvPr>
          <p:cNvSpPr txBox="1"/>
          <p:nvPr/>
        </p:nvSpPr>
        <p:spPr bwMode="auto">
          <a:xfrm>
            <a:off x="5670753" y="665956"/>
            <a:ext cx="6477003" cy="398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00000"/>
              </a:lnSpc>
              <a:spcBef>
                <a:spcPts val="56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EE2-2.1: DIMD merge</a:t>
            </a:r>
          </a:p>
          <a:p>
            <a:pPr marL="257175" lvl="1" indent="0">
              <a:buNone/>
            </a:pPr>
            <a:r>
              <a:rPr lang="en-US" altLang="zh-CN" dirty="0"/>
              <a:t>1. Construct DIMD blocks list</a:t>
            </a:r>
            <a:endParaRPr lang="en-US" altLang="zh-CN" b="1" dirty="0"/>
          </a:p>
          <a:p>
            <a:pPr lvl="2"/>
            <a:r>
              <a:rPr lang="en-US" altLang="en-US" dirty="0" err="1"/>
              <a:t>Neighbouring</a:t>
            </a:r>
            <a:r>
              <a:rPr lang="en-US" altLang="en-US" dirty="0"/>
              <a:t> block</a:t>
            </a:r>
            <a:r>
              <a:rPr lang="en-US" altLang="zh-CN" dirty="0"/>
              <a:t>s are checked </a:t>
            </a:r>
            <a:endParaRPr lang="en-US" altLang="en-US" dirty="0"/>
          </a:p>
          <a:p>
            <a:pPr lvl="2"/>
            <a:r>
              <a:rPr lang="en-US" altLang="zh-CN" dirty="0"/>
              <a:t>Reorder these </a:t>
            </a:r>
            <a:r>
              <a:rPr lang="en-US" altLang="en-US" dirty="0"/>
              <a:t>blocks based on </a:t>
            </a:r>
            <a:r>
              <a:rPr lang="en-US" altLang="zh-CN" dirty="0"/>
              <a:t>spatial distances</a:t>
            </a:r>
            <a:endParaRPr lang="en-US" altLang="en-US" dirty="0"/>
          </a:p>
          <a:p>
            <a:pPr marL="257175" lvl="1" indent="0">
              <a:buNone/>
            </a:pPr>
            <a:r>
              <a:rPr lang="en-US" altLang="zh-CN" dirty="0"/>
              <a:t>2. Derive a</a:t>
            </a:r>
            <a:r>
              <a:rPr lang="zh-CN" altLang="en-US" dirty="0"/>
              <a:t> </a:t>
            </a:r>
            <a:r>
              <a:rPr lang="en-US" altLang="zh-CN" dirty="0"/>
              <a:t>merged </a:t>
            </a:r>
            <a:r>
              <a:rPr lang="en-US" altLang="zh-CN" dirty="0" err="1"/>
              <a:t>HoG</a:t>
            </a:r>
            <a:r>
              <a:rPr lang="en-US" altLang="zh-CN" dirty="0"/>
              <a:t>  with maximum 5 DIMD blocks</a:t>
            </a:r>
          </a:p>
          <a:p>
            <a:pPr marL="257175" lvl="1" indent="0">
              <a:buNone/>
            </a:pPr>
            <a:r>
              <a:rPr lang="en-US" altLang="zh-CN" dirty="0"/>
              <a:t>3. D</a:t>
            </a:r>
            <a:r>
              <a:rPr lang="en-US" altLang="en-US" sz="1600" dirty="0">
                <a:cs typeface="Arial" panose="020B0604020202020204" pitchFamily="34" charset="0"/>
              </a:rPr>
              <a:t>etermine intra-prediction modes</a:t>
            </a:r>
          </a:p>
          <a:p>
            <a:pPr marL="257175" lvl="1" indent="0">
              <a:buNone/>
            </a:pPr>
            <a:endParaRPr lang="en-US" altLang="en-US" dirty="0"/>
          </a:p>
          <a:p>
            <a:pPr marL="257175" lvl="1" indent="0">
              <a:buNone/>
            </a:pPr>
            <a:endParaRPr lang="en-US" altLang="en-US" sz="1600" dirty="0">
              <a:cs typeface="Arial" panose="020B0604020202020204" pitchFamily="34" charset="0"/>
            </a:endParaRPr>
          </a:p>
          <a:p>
            <a:pPr marL="257175" lvl="1" indent="0">
              <a:buNone/>
            </a:pPr>
            <a:endParaRPr lang="en-US" altLang="en-US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marL="257175" lvl="1" indent="0">
              <a:buNone/>
            </a:pPr>
            <a:endParaRPr lang="en-US" altLang="zh-CN" dirty="0"/>
          </a:p>
          <a:p>
            <a:pPr lvl="2"/>
            <a:endParaRPr lang="en-US" altLang="zh-CN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7D483B9-9822-2F17-A541-57E51CC59430}"/>
              </a:ext>
            </a:extLst>
          </p:cNvPr>
          <p:cNvGrpSpPr/>
          <p:nvPr/>
        </p:nvGrpSpPr>
        <p:grpSpPr>
          <a:xfrm>
            <a:off x="6605069" y="2913815"/>
            <a:ext cx="4298978" cy="1521227"/>
            <a:chOff x="1504610" y="2287941"/>
            <a:chExt cx="5124644" cy="1784426"/>
          </a:xfrm>
        </p:grpSpPr>
        <p:grpSp>
          <p:nvGrpSpPr>
            <p:cNvPr id="61" name="Group 32">
              <a:extLst>
                <a:ext uri="{FF2B5EF4-FFF2-40B4-BE49-F238E27FC236}">
                  <a16:creationId xmlns:a16="http://schemas.microsoft.com/office/drawing/2014/main" id="{62F450ED-817F-DDDA-FFD0-F143320D5117}"/>
                </a:ext>
              </a:extLst>
            </p:cNvPr>
            <p:cNvGrpSpPr/>
            <p:nvPr/>
          </p:nvGrpSpPr>
          <p:grpSpPr>
            <a:xfrm>
              <a:off x="2513049" y="2490769"/>
              <a:ext cx="673457" cy="516779"/>
              <a:chOff x="319226" y="2044331"/>
              <a:chExt cx="2174087" cy="1668291"/>
            </a:xfrm>
          </p:grpSpPr>
          <p:sp>
            <p:nvSpPr>
              <p:cNvPr id="88" name="Rectangle 11">
                <a:extLst>
                  <a:ext uri="{FF2B5EF4-FFF2-40B4-BE49-F238E27FC236}">
                    <a16:creationId xmlns:a16="http://schemas.microsoft.com/office/drawing/2014/main" id="{6ED8DC29-2E60-6C6A-4D58-5B26121DB348}"/>
                  </a:ext>
                </a:extLst>
              </p:cNvPr>
              <p:cNvSpPr/>
              <p:nvPr/>
            </p:nvSpPr>
            <p:spPr>
              <a:xfrm>
                <a:off x="31922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9" name="Rectangle 12">
                <a:extLst>
                  <a:ext uri="{FF2B5EF4-FFF2-40B4-BE49-F238E27FC236}">
                    <a16:creationId xmlns:a16="http://schemas.microsoft.com/office/drawing/2014/main" id="{03FDE959-C08B-C867-BB9C-F5DE41B444DC}"/>
                  </a:ext>
                </a:extLst>
              </p:cNvPr>
              <p:cNvSpPr/>
              <p:nvPr/>
            </p:nvSpPr>
            <p:spPr>
              <a:xfrm>
                <a:off x="541567" y="3082413"/>
                <a:ext cx="163077" cy="63020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0" name="Rectangle 13">
                <a:extLst>
                  <a:ext uri="{FF2B5EF4-FFF2-40B4-BE49-F238E27FC236}">
                    <a16:creationId xmlns:a16="http://schemas.microsoft.com/office/drawing/2014/main" id="{A337944A-D171-7376-8B59-EDC54CCDBE61}"/>
                  </a:ext>
                </a:extLst>
              </p:cNvPr>
              <p:cNvSpPr/>
              <p:nvPr/>
            </p:nvSpPr>
            <p:spPr>
              <a:xfrm>
                <a:off x="76365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1" name="Rectangle 14">
                <a:extLst>
                  <a:ext uri="{FF2B5EF4-FFF2-40B4-BE49-F238E27FC236}">
                    <a16:creationId xmlns:a16="http://schemas.microsoft.com/office/drawing/2014/main" id="{3C28650D-76AA-66B5-F388-023FCBACA81B}"/>
                  </a:ext>
                </a:extLst>
              </p:cNvPr>
              <p:cNvSpPr/>
              <p:nvPr/>
            </p:nvSpPr>
            <p:spPr>
              <a:xfrm>
                <a:off x="985745" y="2044331"/>
                <a:ext cx="163077" cy="166829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2" name="Rectangle 15">
                <a:extLst>
                  <a:ext uri="{FF2B5EF4-FFF2-40B4-BE49-F238E27FC236}">
                    <a16:creationId xmlns:a16="http://schemas.microsoft.com/office/drawing/2014/main" id="{442224A2-8CEE-46FD-25F5-43AFAF637C59}"/>
                  </a:ext>
                </a:extLst>
              </p:cNvPr>
              <p:cNvSpPr/>
              <p:nvPr/>
            </p:nvSpPr>
            <p:spPr>
              <a:xfrm>
                <a:off x="1207835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3" name="Rectangle 16">
                <a:extLst>
                  <a:ext uri="{FF2B5EF4-FFF2-40B4-BE49-F238E27FC236}">
                    <a16:creationId xmlns:a16="http://schemas.microsoft.com/office/drawing/2014/main" id="{ECEAF7EC-EBC7-9F17-ABB2-82620615B68C}"/>
                  </a:ext>
                </a:extLst>
              </p:cNvPr>
              <p:cNvSpPr/>
              <p:nvPr/>
            </p:nvSpPr>
            <p:spPr>
              <a:xfrm>
                <a:off x="1429924" y="3082413"/>
                <a:ext cx="163077" cy="63020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4" name="Rectangle 17">
                <a:extLst>
                  <a:ext uri="{FF2B5EF4-FFF2-40B4-BE49-F238E27FC236}">
                    <a16:creationId xmlns:a16="http://schemas.microsoft.com/office/drawing/2014/main" id="{10A0633D-990D-7C14-E4A3-5AE5E486C051}"/>
                  </a:ext>
                </a:extLst>
              </p:cNvPr>
              <p:cNvSpPr/>
              <p:nvPr/>
            </p:nvSpPr>
            <p:spPr>
              <a:xfrm>
                <a:off x="1652014" y="2611507"/>
                <a:ext cx="163077" cy="1101115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5" name="Rectangle 18">
                <a:extLst>
                  <a:ext uri="{FF2B5EF4-FFF2-40B4-BE49-F238E27FC236}">
                    <a16:creationId xmlns:a16="http://schemas.microsoft.com/office/drawing/2014/main" id="{5094905E-5C0F-5196-D135-97AE647E9185}"/>
                  </a:ext>
                </a:extLst>
              </p:cNvPr>
              <p:cNvSpPr/>
              <p:nvPr/>
            </p:nvSpPr>
            <p:spPr>
              <a:xfrm>
                <a:off x="1886058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6" name="Rectangle 19">
                <a:extLst>
                  <a:ext uri="{FF2B5EF4-FFF2-40B4-BE49-F238E27FC236}">
                    <a16:creationId xmlns:a16="http://schemas.microsoft.com/office/drawing/2014/main" id="{90681432-A10A-AD2C-9A8D-BD4FA44152BA}"/>
                  </a:ext>
                </a:extLst>
              </p:cNvPr>
              <p:cNvSpPr/>
              <p:nvPr/>
            </p:nvSpPr>
            <p:spPr>
              <a:xfrm>
                <a:off x="2108147" y="2044331"/>
                <a:ext cx="163077" cy="1668291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97" name="Rectangle 20">
                <a:extLst>
                  <a:ext uri="{FF2B5EF4-FFF2-40B4-BE49-F238E27FC236}">
                    <a16:creationId xmlns:a16="http://schemas.microsoft.com/office/drawing/2014/main" id="{F0B966D3-FDD9-2FB4-4A7C-2FB8733F6A63}"/>
                  </a:ext>
                </a:extLst>
              </p:cNvPr>
              <p:cNvSpPr/>
              <p:nvPr/>
            </p:nvSpPr>
            <p:spPr>
              <a:xfrm>
                <a:off x="2330236" y="3278998"/>
                <a:ext cx="163077" cy="43362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62" name="Rectangle 6">
              <a:extLst>
                <a:ext uri="{FF2B5EF4-FFF2-40B4-BE49-F238E27FC236}">
                  <a16:creationId xmlns:a16="http://schemas.microsoft.com/office/drawing/2014/main" id="{E7C6FAF4-59C7-49E1-15B2-15907031D439}"/>
                </a:ext>
              </a:extLst>
            </p:cNvPr>
            <p:cNvSpPr/>
            <p:nvPr/>
          </p:nvSpPr>
          <p:spPr>
            <a:xfrm>
              <a:off x="2391411" y="3178254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  <a:buSzPct val="100000"/>
              </a:pPr>
              <a:r>
                <a:rPr lang="en-GB" sz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CU</a:t>
              </a:r>
            </a:p>
          </p:txBody>
        </p:sp>
        <p:sp>
          <p:nvSpPr>
            <p:cNvPr id="63" name="Rectangle 9">
              <a:extLst>
                <a:ext uri="{FF2B5EF4-FFF2-40B4-BE49-F238E27FC236}">
                  <a16:creationId xmlns:a16="http://schemas.microsoft.com/office/drawing/2014/main" id="{A17487EA-23DC-81F8-5547-29B9C96D5A13}"/>
                </a:ext>
              </a:extLst>
            </p:cNvPr>
            <p:cNvSpPr/>
            <p:nvPr/>
          </p:nvSpPr>
          <p:spPr>
            <a:xfrm>
              <a:off x="2391410" y="2287941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64" name="Rectangle 10">
              <a:extLst>
                <a:ext uri="{FF2B5EF4-FFF2-40B4-BE49-F238E27FC236}">
                  <a16:creationId xmlns:a16="http://schemas.microsoft.com/office/drawing/2014/main" id="{9C2E3D69-651E-3183-D150-A158D50AA06E}"/>
                </a:ext>
              </a:extLst>
            </p:cNvPr>
            <p:cNvSpPr/>
            <p:nvPr/>
          </p:nvSpPr>
          <p:spPr>
            <a:xfrm>
              <a:off x="1504610" y="3176954"/>
              <a:ext cx="889013" cy="889013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grpSp>
          <p:nvGrpSpPr>
            <p:cNvPr id="65" name="Group 33">
              <a:extLst>
                <a:ext uri="{FF2B5EF4-FFF2-40B4-BE49-F238E27FC236}">
                  <a16:creationId xmlns:a16="http://schemas.microsoft.com/office/drawing/2014/main" id="{EE36B54A-EE60-9F50-67F4-D75281EE2463}"/>
                </a:ext>
              </a:extLst>
            </p:cNvPr>
            <p:cNvGrpSpPr/>
            <p:nvPr/>
          </p:nvGrpSpPr>
          <p:grpSpPr>
            <a:xfrm>
              <a:off x="1606366" y="3395984"/>
              <a:ext cx="706898" cy="542440"/>
              <a:chOff x="5076464" y="1928098"/>
              <a:chExt cx="2843835" cy="2182224"/>
            </a:xfrm>
          </p:grpSpPr>
          <p:sp>
            <p:nvSpPr>
              <p:cNvPr id="78" name="Rectangle 22">
                <a:extLst>
                  <a:ext uri="{FF2B5EF4-FFF2-40B4-BE49-F238E27FC236}">
                    <a16:creationId xmlns:a16="http://schemas.microsoft.com/office/drawing/2014/main" id="{4CCCAEC3-857E-7124-18D2-5A7744058BA2}"/>
                  </a:ext>
                </a:extLst>
              </p:cNvPr>
              <p:cNvSpPr/>
              <p:nvPr/>
            </p:nvSpPr>
            <p:spPr>
              <a:xfrm>
                <a:off x="5076464" y="1928098"/>
                <a:ext cx="213314" cy="2182224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79" name="Rectangle 23">
                <a:extLst>
                  <a:ext uri="{FF2B5EF4-FFF2-40B4-BE49-F238E27FC236}">
                    <a16:creationId xmlns:a16="http://schemas.microsoft.com/office/drawing/2014/main" id="{88549EA8-9EA0-0E74-7B20-9C8EC74B3A96}"/>
                  </a:ext>
                </a:extLst>
              </p:cNvPr>
              <p:cNvSpPr/>
              <p:nvPr/>
            </p:nvSpPr>
            <p:spPr>
              <a:xfrm>
                <a:off x="5367299" y="2374490"/>
                <a:ext cx="213314" cy="173583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0" name="Rectangle 24">
                <a:extLst>
                  <a:ext uri="{FF2B5EF4-FFF2-40B4-BE49-F238E27FC236}">
                    <a16:creationId xmlns:a16="http://schemas.microsoft.com/office/drawing/2014/main" id="{0A0828E5-E10A-5232-058D-7B18FF612396}"/>
                  </a:ext>
                </a:extLst>
              </p:cNvPr>
              <p:cNvSpPr/>
              <p:nvPr/>
            </p:nvSpPr>
            <p:spPr>
              <a:xfrm>
                <a:off x="5657805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1" name="Rectangle 25">
                <a:extLst>
                  <a:ext uri="{FF2B5EF4-FFF2-40B4-BE49-F238E27FC236}">
                    <a16:creationId xmlns:a16="http://schemas.microsoft.com/office/drawing/2014/main" id="{3BAA043F-74A6-46CF-DEA4-8839374D513B}"/>
                  </a:ext>
                </a:extLst>
              </p:cNvPr>
              <p:cNvSpPr/>
              <p:nvPr/>
            </p:nvSpPr>
            <p:spPr>
              <a:xfrm>
                <a:off x="5948311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2" name="Rectangle 26">
                <a:extLst>
                  <a:ext uri="{FF2B5EF4-FFF2-40B4-BE49-F238E27FC236}">
                    <a16:creationId xmlns:a16="http://schemas.microsoft.com/office/drawing/2014/main" id="{FD6A1EA4-F22F-25ED-C75D-ADBA9F2FD892}"/>
                  </a:ext>
                </a:extLst>
              </p:cNvPr>
              <p:cNvSpPr/>
              <p:nvPr/>
            </p:nvSpPr>
            <p:spPr>
              <a:xfrm>
                <a:off x="6238817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3" name="Rectangle 27">
                <a:extLst>
                  <a:ext uri="{FF2B5EF4-FFF2-40B4-BE49-F238E27FC236}">
                    <a16:creationId xmlns:a16="http://schemas.microsoft.com/office/drawing/2014/main" id="{A3535D0B-2620-04D7-18F1-CDED6457696A}"/>
                  </a:ext>
                </a:extLst>
              </p:cNvPr>
              <p:cNvSpPr/>
              <p:nvPr/>
            </p:nvSpPr>
            <p:spPr>
              <a:xfrm>
                <a:off x="6529323" y="3357716"/>
                <a:ext cx="213314" cy="7526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4" name="Rectangle 28">
                <a:extLst>
                  <a:ext uri="{FF2B5EF4-FFF2-40B4-BE49-F238E27FC236}">
                    <a16:creationId xmlns:a16="http://schemas.microsoft.com/office/drawing/2014/main" id="{BAD769FF-B7C3-380E-71D5-8DF53FA434A4}"/>
                  </a:ext>
                </a:extLst>
              </p:cNvPr>
              <p:cNvSpPr/>
              <p:nvPr/>
            </p:nvSpPr>
            <p:spPr>
              <a:xfrm>
                <a:off x="6819829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5" name="Rectangle 29">
                <a:extLst>
                  <a:ext uri="{FF2B5EF4-FFF2-40B4-BE49-F238E27FC236}">
                    <a16:creationId xmlns:a16="http://schemas.microsoft.com/office/drawing/2014/main" id="{DC3A7308-3A1F-27C1-8DFA-5495A1E55743}"/>
                  </a:ext>
                </a:extLst>
              </p:cNvPr>
              <p:cNvSpPr/>
              <p:nvPr/>
            </p:nvSpPr>
            <p:spPr>
              <a:xfrm>
                <a:off x="7125973" y="3239729"/>
                <a:ext cx="213314" cy="87059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6" name="Rectangle 30">
                <a:extLst>
                  <a:ext uri="{FF2B5EF4-FFF2-40B4-BE49-F238E27FC236}">
                    <a16:creationId xmlns:a16="http://schemas.microsoft.com/office/drawing/2014/main" id="{53EFF08B-F0C4-90B0-C524-A35410A5C67F}"/>
                  </a:ext>
                </a:extLst>
              </p:cNvPr>
              <p:cNvSpPr/>
              <p:nvPr/>
            </p:nvSpPr>
            <p:spPr>
              <a:xfrm>
                <a:off x="7416479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87" name="Rectangle 31">
                <a:extLst>
                  <a:ext uri="{FF2B5EF4-FFF2-40B4-BE49-F238E27FC236}">
                    <a16:creationId xmlns:a16="http://schemas.microsoft.com/office/drawing/2014/main" id="{0D29502E-F79A-0FB1-243A-DFE6DF17B394}"/>
                  </a:ext>
                </a:extLst>
              </p:cNvPr>
              <p:cNvSpPr/>
              <p:nvPr/>
            </p:nvSpPr>
            <p:spPr>
              <a:xfrm>
                <a:off x="7706985" y="3543116"/>
                <a:ext cx="213314" cy="56720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4">
                      <a:lumMod val="5000"/>
                      <a:lumOff val="95000"/>
                    </a:schemeClr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chemeClr val="accent4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endParaRPr lang="en-GB" sz="1200" dirty="0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66" name="Rectangle 46">
              <a:extLst>
                <a:ext uri="{FF2B5EF4-FFF2-40B4-BE49-F238E27FC236}">
                  <a16:creationId xmlns:a16="http://schemas.microsoft.com/office/drawing/2014/main" id="{472D6858-588C-4038-566E-61C47A3AA392}"/>
                </a:ext>
              </a:extLst>
            </p:cNvPr>
            <p:cNvSpPr/>
            <p:nvPr/>
          </p:nvSpPr>
          <p:spPr>
            <a:xfrm>
              <a:off x="4754799" y="2639977"/>
              <a:ext cx="129011" cy="10330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67" name="Rectangle 47">
              <a:extLst>
                <a:ext uri="{FF2B5EF4-FFF2-40B4-BE49-F238E27FC236}">
                  <a16:creationId xmlns:a16="http://schemas.microsoft.com/office/drawing/2014/main" id="{32B67FD9-D139-5BCE-3A5C-14672A9F0D98}"/>
                </a:ext>
              </a:extLst>
            </p:cNvPr>
            <p:cNvSpPr/>
            <p:nvPr/>
          </p:nvSpPr>
          <p:spPr>
            <a:xfrm>
              <a:off x="4930691" y="2639977"/>
              <a:ext cx="129011" cy="10330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68" name="Rectangle 48">
              <a:extLst>
                <a:ext uri="{FF2B5EF4-FFF2-40B4-BE49-F238E27FC236}">
                  <a16:creationId xmlns:a16="http://schemas.microsoft.com/office/drawing/2014/main" id="{48C23E3A-E2C7-338F-E6B9-2B69D69C854C}"/>
                </a:ext>
              </a:extLst>
            </p:cNvPr>
            <p:cNvSpPr/>
            <p:nvPr/>
          </p:nvSpPr>
          <p:spPr>
            <a:xfrm>
              <a:off x="5106386" y="3329980"/>
              <a:ext cx="129011" cy="34303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69" name="Rectangle 49">
              <a:extLst>
                <a:ext uri="{FF2B5EF4-FFF2-40B4-BE49-F238E27FC236}">
                  <a16:creationId xmlns:a16="http://schemas.microsoft.com/office/drawing/2014/main" id="{FFACBEA0-FC37-23DD-853F-9985F2310E67}"/>
                </a:ext>
              </a:extLst>
            </p:cNvPr>
            <p:cNvSpPr/>
            <p:nvPr/>
          </p:nvSpPr>
          <p:spPr>
            <a:xfrm>
              <a:off x="5282081" y="2639978"/>
              <a:ext cx="129011" cy="10330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0" name="Rectangle 50">
              <a:extLst>
                <a:ext uri="{FF2B5EF4-FFF2-40B4-BE49-F238E27FC236}">
                  <a16:creationId xmlns:a16="http://schemas.microsoft.com/office/drawing/2014/main" id="{345CD24E-2F78-9C36-7EE5-A2C2D90985C3}"/>
                </a:ext>
              </a:extLst>
            </p:cNvPr>
            <p:cNvSpPr/>
            <p:nvPr/>
          </p:nvSpPr>
          <p:spPr>
            <a:xfrm>
              <a:off x="5457773" y="3329980"/>
              <a:ext cx="129011" cy="34303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1" name="Rectangle 51">
              <a:extLst>
                <a:ext uri="{FF2B5EF4-FFF2-40B4-BE49-F238E27FC236}">
                  <a16:creationId xmlns:a16="http://schemas.microsoft.com/office/drawing/2014/main" id="{C1B25584-CC91-FD48-AC07-74C9C6304225}"/>
                </a:ext>
              </a:extLst>
            </p:cNvPr>
            <p:cNvSpPr/>
            <p:nvPr/>
          </p:nvSpPr>
          <p:spPr>
            <a:xfrm>
              <a:off x="5633468" y="3217853"/>
              <a:ext cx="129011" cy="4551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2" name="Rectangle 52">
              <a:extLst>
                <a:ext uri="{FF2B5EF4-FFF2-40B4-BE49-F238E27FC236}">
                  <a16:creationId xmlns:a16="http://schemas.microsoft.com/office/drawing/2014/main" id="{6E6DF4DC-B844-2076-EA9E-D156D1586D43}"/>
                </a:ext>
              </a:extLst>
            </p:cNvPr>
            <p:cNvSpPr/>
            <p:nvPr/>
          </p:nvSpPr>
          <p:spPr>
            <a:xfrm>
              <a:off x="5809161" y="3097674"/>
              <a:ext cx="129011" cy="5753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3" name="Rectangle 53">
              <a:extLst>
                <a:ext uri="{FF2B5EF4-FFF2-40B4-BE49-F238E27FC236}">
                  <a16:creationId xmlns:a16="http://schemas.microsoft.com/office/drawing/2014/main" id="{852E8085-5984-5838-3E3A-2CF717C60B34}"/>
                </a:ext>
              </a:extLst>
            </p:cNvPr>
            <p:cNvSpPr/>
            <p:nvPr/>
          </p:nvSpPr>
          <p:spPr>
            <a:xfrm>
              <a:off x="5994313" y="3146495"/>
              <a:ext cx="129011" cy="526524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4" name="Rectangle 54">
              <a:extLst>
                <a:ext uri="{FF2B5EF4-FFF2-40B4-BE49-F238E27FC236}">
                  <a16:creationId xmlns:a16="http://schemas.microsoft.com/office/drawing/2014/main" id="{9D86F5E1-9DF4-2431-AB7E-5340BADE9C2F}"/>
                </a:ext>
              </a:extLst>
            </p:cNvPr>
            <p:cNvSpPr/>
            <p:nvPr/>
          </p:nvSpPr>
          <p:spPr>
            <a:xfrm>
              <a:off x="6170014" y="2639978"/>
              <a:ext cx="129011" cy="1033042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5" name="Rectangle 55">
              <a:extLst>
                <a:ext uri="{FF2B5EF4-FFF2-40B4-BE49-F238E27FC236}">
                  <a16:creationId xmlns:a16="http://schemas.microsoft.com/office/drawing/2014/main" id="{43E53E22-30B8-86C4-A015-AB1A6D45EAC1}"/>
                </a:ext>
              </a:extLst>
            </p:cNvPr>
            <p:cNvSpPr/>
            <p:nvPr/>
          </p:nvSpPr>
          <p:spPr>
            <a:xfrm>
              <a:off x="6345706" y="3329980"/>
              <a:ext cx="129011" cy="34303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6" name="Arrow: Right 56">
              <a:extLst>
                <a:ext uri="{FF2B5EF4-FFF2-40B4-BE49-F238E27FC236}">
                  <a16:creationId xmlns:a16="http://schemas.microsoft.com/office/drawing/2014/main" id="{D6490179-27D4-FC95-CD04-0921190C46D0}"/>
                </a:ext>
              </a:extLst>
            </p:cNvPr>
            <p:cNvSpPr/>
            <p:nvPr/>
          </p:nvSpPr>
          <p:spPr>
            <a:xfrm>
              <a:off x="3801557" y="3228710"/>
              <a:ext cx="543495" cy="258160"/>
            </a:xfrm>
            <a:prstGeom prst="rightArrow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300"/>
                </a:spcAft>
                <a:buSzPct val="100000"/>
              </a:pPr>
              <a:endParaRPr lang="en-GB" sz="1200" dirty="0">
                <a:solidFill>
                  <a:schemeClr val="tx2"/>
                </a:solidFill>
              </a:endParaRPr>
            </a:p>
          </p:txBody>
        </p:sp>
        <p:sp>
          <p:nvSpPr>
            <p:cNvPr id="77" name="TextBox 58">
              <a:extLst>
                <a:ext uri="{FF2B5EF4-FFF2-40B4-BE49-F238E27FC236}">
                  <a16:creationId xmlns:a16="http://schemas.microsoft.com/office/drawing/2014/main" id="{02B41F7F-AA94-D351-64C1-F1103EB07064}"/>
                </a:ext>
              </a:extLst>
            </p:cNvPr>
            <p:cNvSpPr txBox="1"/>
            <p:nvPr/>
          </p:nvSpPr>
          <p:spPr>
            <a:xfrm>
              <a:off x="4655939" y="3711339"/>
              <a:ext cx="1973315" cy="3610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DIMD Merge </a:t>
              </a:r>
              <a:r>
                <a:rPr kumimoji="0" lang="en-US" alt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HoG</a:t>
              </a:r>
              <a:endParaRPr lang="en-GB" sz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3662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25A252-D01E-5505-8663-20DB12E1A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3929"/>
            <a:ext cx="6055520" cy="5637863"/>
          </a:xfrm>
        </p:spPr>
        <p:txBody>
          <a:bodyPr/>
          <a:lstStyle/>
          <a:p>
            <a:r>
              <a:rPr lang="en-US" altLang="en-US" dirty="0">
                <a:solidFill>
                  <a:schemeClr val="accent1"/>
                </a:solidFill>
              </a:rPr>
              <a:t>Add non-adjacent spatial candidates </a:t>
            </a:r>
            <a:r>
              <a:rPr lang="en-US" altLang="zh-CN" dirty="0"/>
              <a:t>after the current candidates</a:t>
            </a:r>
          </a:p>
          <a:p>
            <a:r>
              <a:rPr lang="en-US" altLang="en-US" dirty="0">
                <a:cs typeface="Arial" panose="020B0604020202020204" pitchFamily="34" charset="0"/>
              </a:rPr>
              <a:t>Similar to that in the MPM list construction</a:t>
            </a:r>
            <a:endParaRPr lang="en-US" altLang="zh-CN" dirty="0"/>
          </a:p>
          <a:p>
            <a:pPr lvl="1"/>
            <a:endParaRPr lang="en-US" altLang="zh-CN" i="1" u="sng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7FA4109-B00A-7423-281A-90222AB76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800" y="128848"/>
            <a:ext cx="11076001" cy="426739"/>
          </a:xfrm>
        </p:spPr>
        <p:txBody>
          <a:bodyPr/>
          <a:lstStyle/>
          <a:p>
            <a:r>
              <a:rPr lang="en-US" altLang="zh-CN" sz="2800" b="1" dirty="0"/>
              <a:t>Proposed method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0411F2C-81D1-079B-23F3-99A99DF76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8610" y="2166493"/>
            <a:ext cx="3706557" cy="370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04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A1E682-7F4A-7FA9-D0DB-4226A8115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b="1" dirty="0"/>
              <a:t>Experimental results</a:t>
            </a:r>
            <a:endParaRPr lang="zh-CN" altLang="en-US" dirty="0"/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B31A9CE7-A69D-863E-DD79-F8D44F584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713" y="665955"/>
            <a:ext cx="5484997" cy="5637863"/>
          </a:xfrm>
        </p:spPr>
        <p:txBody>
          <a:bodyPr/>
          <a:lstStyle/>
          <a:p>
            <a:pPr lvl="1"/>
            <a:r>
              <a:rPr lang="en-US" altLang="zh-CN" b="1" dirty="0"/>
              <a:t>On the top of ECM10.0</a:t>
            </a:r>
            <a:endParaRPr lang="zh-CN" altLang="en-US" b="1" dirty="0"/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id="{77EE359B-31E1-6BE3-D24B-8DFED122972F}"/>
              </a:ext>
            </a:extLst>
          </p:cNvPr>
          <p:cNvSpPr txBox="1"/>
          <p:nvPr/>
        </p:nvSpPr>
        <p:spPr bwMode="auto">
          <a:xfrm>
            <a:off x="5670753" y="665955"/>
            <a:ext cx="6477003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00000"/>
              </a:lnSpc>
              <a:spcBef>
                <a:spcPts val="565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altLang="zh-CN" b="1" dirty="0"/>
              <a:t>On the top of EE2-2.1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9B53D3-28AA-3C64-1468-792D08FD21CD}"/>
              </a:ext>
            </a:extLst>
          </p:cNvPr>
          <p:cNvSpPr txBox="1"/>
          <p:nvPr/>
        </p:nvSpPr>
        <p:spPr>
          <a:xfrm>
            <a:off x="7398737" y="37435"/>
            <a:ext cx="47839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defTabSz="685800" fontAlgn="auto">
              <a:spcBef>
                <a:spcPts val="0"/>
              </a:spcBef>
              <a:buSzPct val="100000"/>
              <a:defRPr/>
            </a:pPr>
            <a:r>
              <a:rPr lang="en-CA" altLang="zh-CN" sz="1400" dirty="0"/>
              <a:t>Test 2.1a</a:t>
            </a:r>
            <a:r>
              <a:rPr lang="zh-CN" altLang="en-US" sz="1400" dirty="0"/>
              <a:t>：</a:t>
            </a:r>
            <a:r>
              <a:rPr lang="en-CA" altLang="zh-CN" sz="1400" dirty="0"/>
              <a:t>DIMD merge</a:t>
            </a:r>
          </a:p>
          <a:p>
            <a:pPr lvl="1" defTabSz="685800" fontAlgn="auto">
              <a:spcBef>
                <a:spcPts val="0"/>
              </a:spcBef>
              <a:buSzPct val="100000"/>
              <a:defRPr/>
            </a:pPr>
            <a:r>
              <a:rPr lang="en-US" altLang="zh-CN" sz="1400" dirty="0"/>
              <a:t>T</a:t>
            </a:r>
            <a:r>
              <a:rPr lang="en-CA" altLang="zh-CN" sz="1400" dirty="0" err="1"/>
              <a:t>est</a:t>
            </a:r>
            <a:r>
              <a:rPr lang="en-CA" altLang="zh-CN" sz="1400" dirty="0"/>
              <a:t> 2.1b</a:t>
            </a:r>
            <a:r>
              <a:rPr lang="zh-CN" altLang="en-US" sz="1400" dirty="0"/>
              <a:t>：</a:t>
            </a:r>
            <a:r>
              <a:rPr lang="en-CA" altLang="zh-CN" sz="1400" dirty="0"/>
              <a:t>DIMD merge with reduced storage</a:t>
            </a:r>
            <a:endParaRPr lang="zh-CN" altLang="zh-CN" sz="1400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B897E37-8E55-5F5D-B657-6F8339715F04}"/>
              </a:ext>
            </a:extLst>
          </p:cNvPr>
          <p:cNvGraphicFramePr>
            <a:graphicFrameLocks noGrp="1"/>
          </p:cNvGraphicFramePr>
          <p:nvPr/>
        </p:nvGraphicFramePr>
        <p:xfrm>
          <a:off x="828965" y="1243496"/>
          <a:ext cx="4388601" cy="1939836"/>
        </p:xfrm>
        <a:graphic>
          <a:graphicData uri="http://schemas.openxmlformats.org/drawingml/2006/table">
            <a:tbl>
              <a:tblPr firstRow="1" firstCol="1" bandRow="1"/>
              <a:tblGrid>
                <a:gridCol w="731319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69226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653">
                <a:tc rowSpan="2"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test2.1a+proposed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653">
                <a:tc vMerge="1"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Over ECM-10.0</a:t>
                      </a:r>
                      <a:endParaRPr lang="zh-CN" altLang="en-US" sz="9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Y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U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V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EncT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DecT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-0.13%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-0.09%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-0.09%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3" name="Table 11">
            <a:extLst>
              <a:ext uri="{FF2B5EF4-FFF2-40B4-BE49-F238E27FC236}">
                <a16:creationId xmlns:a16="http://schemas.microsoft.com/office/drawing/2014/main" id="{3FD49380-C2EA-C52F-F0D2-EC58D35A8F17}"/>
              </a:ext>
            </a:extLst>
          </p:cNvPr>
          <p:cNvGraphicFramePr>
            <a:graphicFrameLocks noGrp="1"/>
          </p:cNvGraphicFramePr>
          <p:nvPr/>
        </p:nvGraphicFramePr>
        <p:xfrm>
          <a:off x="828965" y="3622759"/>
          <a:ext cx="4388601" cy="1939836"/>
        </p:xfrm>
        <a:graphic>
          <a:graphicData uri="http://schemas.openxmlformats.org/drawingml/2006/table">
            <a:tbl>
              <a:tblPr firstRow="1" firstCol="1" bandRow="1"/>
              <a:tblGrid>
                <a:gridCol w="731319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69226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653">
                <a:tc row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test2.1b+proposed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653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test2.1b+proposed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Over ECM-10.0</a:t>
                      </a:r>
                      <a:endParaRPr lang="zh-CN" altLang="en-US" sz="9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Y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U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V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EncT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DecT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-0.13%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-0.15%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-0.10%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0.16%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-0.08%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-0.11%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0.21%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-0.10%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4" name="Table 11">
            <a:extLst>
              <a:ext uri="{FF2B5EF4-FFF2-40B4-BE49-F238E27FC236}">
                <a16:creationId xmlns:a16="http://schemas.microsoft.com/office/drawing/2014/main" id="{663E19DC-F500-8888-6CBC-20C9DEE63BAF}"/>
              </a:ext>
            </a:extLst>
          </p:cNvPr>
          <p:cNvGraphicFramePr>
            <a:graphicFrameLocks noGrp="1"/>
          </p:cNvGraphicFramePr>
          <p:nvPr/>
        </p:nvGraphicFramePr>
        <p:xfrm>
          <a:off x="6188625" y="1240164"/>
          <a:ext cx="4388601" cy="1939836"/>
        </p:xfrm>
        <a:graphic>
          <a:graphicData uri="http://schemas.openxmlformats.org/drawingml/2006/table">
            <a:tbl>
              <a:tblPr firstRow="1" firstCol="1" bandRow="1"/>
              <a:tblGrid>
                <a:gridCol w="731319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69226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653">
                <a:tc rowSpan="2"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test2.1a+proposed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653">
                <a:tc vMerge="1"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Over EE2.1a</a:t>
                      </a:r>
                      <a:endParaRPr lang="zh-CN" altLang="en-US" sz="9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Y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U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V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EncT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DecT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5" name="Table 11">
            <a:extLst>
              <a:ext uri="{FF2B5EF4-FFF2-40B4-BE49-F238E27FC236}">
                <a16:creationId xmlns:a16="http://schemas.microsoft.com/office/drawing/2014/main" id="{DFEC7D34-F24F-AAAA-F8E6-EEDD22E7804D}"/>
              </a:ext>
            </a:extLst>
          </p:cNvPr>
          <p:cNvGraphicFramePr>
            <a:graphicFrameLocks noGrp="1"/>
          </p:cNvGraphicFramePr>
          <p:nvPr/>
        </p:nvGraphicFramePr>
        <p:xfrm>
          <a:off x="6188625" y="3622759"/>
          <a:ext cx="4388601" cy="1939836"/>
        </p:xfrm>
        <a:graphic>
          <a:graphicData uri="http://schemas.openxmlformats.org/drawingml/2006/table">
            <a:tbl>
              <a:tblPr firstRow="1" firstCol="1" bandRow="1"/>
              <a:tblGrid>
                <a:gridCol w="731319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80583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69226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70566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653">
                <a:tc row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test2.1b+proposed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653">
                <a:tc v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000" b="1" dirty="0">
                          <a:solidFill>
                            <a:schemeClr val="tx1"/>
                          </a:solidFill>
                          <a:effectLst/>
                        </a:rPr>
                        <a:t>test2.1b+proposed</a:t>
                      </a:r>
                      <a:endParaRPr lang="fr-FR" altLang="zh-CN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Over EE2.1b</a:t>
                      </a:r>
                      <a:endParaRPr lang="zh-CN" altLang="en-US" sz="9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endParaRPr lang="en-FI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Y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U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V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EncT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auto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DecT</a:t>
                      </a:r>
                      <a:endParaRPr lang="zh-CN" altLang="en-US" sz="9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136942"/>
                  </a:ext>
                </a:extLst>
              </a:tr>
              <a:tr h="1616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#VALUE!</a:t>
                      </a:r>
                      <a:endParaRPr lang="zh-CN" altLang="en-US" sz="9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#DIV/0!</a:t>
                      </a:r>
                      <a:endParaRPr lang="zh-CN" alt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756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2E31BC-CD9D-9CCB-C713-6289A8A9E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72AC35-A726-BA38-A3CF-448CA5D06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Add non-adjacent spatial candidates </a:t>
            </a:r>
            <a:r>
              <a:rPr lang="en-US" altLang="zh-CN" dirty="0"/>
              <a:t>after the current candidates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in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DIMD merge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 is expected that no large encoding time and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decoding time increase.</a:t>
            </a:r>
          </a:p>
          <a:p>
            <a:pPr lvl="1"/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On top of ECM-10.0</a:t>
            </a:r>
          </a:p>
          <a:p>
            <a:pPr marL="542925" lvl="1" indent="-285750" defTabSz="914400" ea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test a  AI: -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0.12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  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0.04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   -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0.05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</a:t>
            </a:r>
          </a:p>
          <a:p>
            <a:pPr marL="542925" lvl="1" indent="-285750" defTabSz="914400" ea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test b 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AI: -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0.11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  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0.02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   -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0.00</a:t>
            </a:r>
            <a:r>
              <a:rPr lang="fr-FR" altLang="zh-CN" dirty="0">
                <a:solidFill>
                  <a:prstClr val="black"/>
                </a:solidFill>
                <a:ea typeface="宋体" panose="02010600030101010101" pitchFamily="2" charset="-122"/>
                <a:sym typeface="+mn-ea"/>
              </a:rPr>
              <a:t>%</a:t>
            </a:r>
            <a:endParaRPr lang="en-US" altLang="zh-CN" dirty="0">
              <a:solidFill>
                <a:prstClr val="black"/>
              </a:solidFill>
              <a:ea typeface="宋体" panose="02010600030101010101" pitchFamily="2" charset="-122"/>
              <a:sym typeface="+mn-ea"/>
            </a:endParaRPr>
          </a:p>
          <a:p>
            <a:pPr lvl="1"/>
            <a:endParaRPr lang="en-US" altLang="zh-CN" dirty="0"/>
          </a:p>
          <a:p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On top of EE2-2.1a</a:t>
            </a:r>
          </a:p>
          <a:p>
            <a:pPr lvl="1"/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test a  AI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-0.05%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-0.01%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-0.01% </a:t>
            </a:r>
            <a:endParaRPr lang="en-US" altLang="zh-CN" dirty="0">
              <a:solidFill>
                <a:prstClr val="black"/>
              </a:solidFill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On top of EE2-2.1b</a:t>
            </a:r>
          </a:p>
          <a:p>
            <a:pPr lvl="1"/>
            <a:r>
              <a:rPr kumimoji="0" lang="fr-FR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test b 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AI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-0.04%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-0.02%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0.02%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  <a:cs typeface="+mn-cs"/>
              </a:rPr>
              <a:t> </a:t>
            </a:r>
            <a:endParaRPr lang="en-US" altLang="zh-CN" dirty="0">
              <a:solidFill>
                <a:prstClr val="black"/>
              </a:solidFill>
              <a:ea typeface="宋体" panose="02010600030101010101" pitchFamily="2" charset="-122"/>
              <a:cs typeface="+mn-cs"/>
              <a:sym typeface="+mn-ea"/>
            </a:endParaRPr>
          </a:p>
          <a:p>
            <a:pPr lvl="1"/>
            <a:endParaRPr lang="en-US" altLang="zh-CN" dirty="0">
              <a:solidFill>
                <a:prstClr val="black"/>
              </a:solidFill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Recommend to investigate in EE.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en-US" altLang="zh-CN" dirty="0"/>
              <a:t>Thanks to Alibaba for crosscheck.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378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3"/>
          <p:cNvSpPr txBox="1"/>
          <p:nvPr/>
        </p:nvSpPr>
        <p:spPr bwMode="auto">
          <a:xfrm>
            <a:off x="1623189" y="210844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PMingLiU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PMingLiU" panose="02020500000000000000" pitchFamily="18" charset="-12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e41ce32-358a-4ab8-93a4-a28110e80d87"/>
  <p:tag name="COMMONDATA" val="eyJoZGlkIjoiNTViZDZiMTQzOWY1NzJhYjE4ZTE1ODhiM2FmNDM1ZTMifQ=="/>
</p:tagLst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42365</TotalTime>
  <Words>1010</Words>
  <Application>Microsoft Office PowerPoint</Application>
  <PresentationFormat>宽屏</PresentationFormat>
  <Paragraphs>301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Arial</vt:lpstr>
      <vt:lpstr>Arial Black</vt:lpstr>
      <vt:lpstr>Eras Demi ITC</vt:lpstr>
      <vt:lpstr>Times New Roman</vt:lpstr>
      <vt:lpstr>新实验室模板</vt:lpstr>
      <vt:lpstr>JVET-AF0106 EE2-related: non-adjacent spatial candidates  for DIMD merge</vt:lpstr>
      <vt:lpstr>Introduction</vt:lpstr>
      <vt:lpstr>Proposed method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家伟 范</cp:lastModifiedBy>
  <cp:revision>1262</cp:revision>
  <dcterms:created xsi:type="dcterms:W3CDTF">2018-12-28T13:08:00Z</dcterms:created>
  <dcterms:modified xsi:type="dcterms:W3CDTF">2023-10-13T07:36:39Z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B1A794EB1FD74DB580B6F760CE1B06B0</vt:lpwstr>
  </property>
  <property fmtid="{D5CDD505-2E9C-101B-9397-08002B2CF9AE}" pid="3" name="KSOProductBuildVer">
    <vt:lpwstr>2052-11.1.0.13703</vt:lpwstr>
  </property>
</Properties>
</file>