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84" r:id="rId2"/>
    <p:sldId id="773" r:id="rId3"/>
    <p:sldId id="784" r:id="rId4"/>
    <p:sldId id="781" r:id="rId5"/>
    <p:sldId id="783" r:id="rId6"/>
    <p:sldId id="780" r:id="rId7"/>
    <p:sldId id="77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29" y="4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252416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4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4" y="4329489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0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8021" y="5665002"/>
            <a:ext cx="2971953" cy="86819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11827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672511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78376"/>
            <a:ext cx="12184592" cy="0"/>
          </a:xfrm>
          <a:prstGeom prst="line">
            <a:avLst/>
          </a:prstGeom>
          <a:ln w="393700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1" y="6222401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7769411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004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Aft>
                <a:spcPts val="600"/>
              </a:spcAft>
              <a:defRPr sz="2000"/>
            </a:lvl1pPr>
            <a:lvl2pPr marL="386080" indent="-128905">
              <a:spcAft>
                <a:spcPts val="600"/>
              </a:spcAft>
              <a:buFont typeface="Arial" panose="020B0604020202020204" pitchFamily="34" charset="0"/>
              <a:buChar char="•"/>
              <a:defRPr sz="16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100"/>
            </a:lvl4pPr>
            <a:lvl5pPr>
              <a:spcAft>
                <a:spcPts val="600"/>
              </a:spcAft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MMC Lab.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7000" y="6472103"/>
            <a:ext cx="5825836" cy="309697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7814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62400" y="6429767"/>
            <a:ext cx="5842000" cy="365125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422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77800" y="128848"/>
            <a:ext cx="11076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199" y="848153"/>
            <a:ext cx="1105574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4721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7000" y="6472103"/>
            <a:ext cx="5850028" cy="28410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" y="678721"/>
            <a:ext cx="8920223" cy="0"/>
          </a:xfrm>
          <a:prstGeom prst="line">
            <a:avLst/>
          </a:prstGeom>
          <a:ln w="635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 flipV="1">
            <a:off x="0" y="6654665"/>
            <a:ext cx="12192000" cy="36469"/>
          </a:xfrm>
          <a:prstGeom prst="line">
            <a:avLst/>
          </a:prstGeom>
          <a:ln w="403225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23"/>
          <p:cNvGrpSpPr/>
          <p:nvPr userDrawn="1"/>
        </p:nvGrpSpPr>
        <p:grpSpPr bwMode="auto">
          <a:xfrm rot="5400000">
            <a:off x="8350079" y="252190"/>
            <a:ext cx="88906" cy="853017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10162644" y="6386941"/>
            <a:ext cx="2022683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Xidian</a:t>
            </a:r>
            <a:r>
              <a:rPr lang="en-US" altLang="zh-CN" sz="1600" b="1" baseline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University</a:t>
            </a:r>
            <a:endParaRPr lang="zh-CN" altLang="en-US" sz="1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59675" y="6469683"/>
            <a:ext cx="418679" cy="354980"/>
          </a:xfrm>
          <a:prstGeom prst="rect">
            <a:avLst/>
          </a:prstGeom>
        </p:spPr>
      </p:pic>
      <p:sp>
        <p:nvSpPr>
          <p:cNvPr id="20" name="日期占位符 3"/>
          <p:cNvSpPr txBox="1"/>
          <p:nvPr userDrawn="1"/>
        </p:nvSpPr>
        <p:spPr>
          <a:xfrm>
            <a:off x="98985" y="651230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/>
              <a:t>MMC Lab.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8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100000"/>
        </a:lnSpc>
        <a:spcBef>
          <a:spcPts val="565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5556" y="2751066"/>
            <a:ext cx="9795722" cy="607083"/>
          </a:xfrm>
        </p:spPr>
        <p:txBody>
          <a:bodyPr/>
          <a:lstStyle/>
          <a:p>
            <a:pPr algn="ctr"/>
            <a:r>
              <a:rPr lang="en-US" altLang="zh-CN" dirty="0"/>
              <a:t>JVET-AF0104: </a:t>
            </a:r>
            <a:br>
              <a:rPr lang="en-US" altLang="zh-CN" dirty="0"/>
            </a:br>
            <a:r>
              <a:rPr lang="en-US" altLang="zh-CN" dirty="0"/>
              <a:t>Non-EE2: Direct Decoder-side Intra Mode Derivation for </a:t>
            </a:r>
            <a:r>
              <a:rPr lang="en-US" altLang="zh-CN" dirty="0" err="1"/>
              <a:t>IntraTMP</a:t>
            </a:r>
            <a:r>
              <a:rPr lang="en-US" altLang="zh-CN" dirty="0"/>
              <a:t> blocks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1567719" y="4249976"/>
            <a:ext cx="9829427" cy="1500187"/>
          </a:xfrm>
        </p:spPr>
        <p:txBody>
          <a:bodyPr/>
          <a:lstStyle/>
          <a:p>
            <a:pPr algn="ctr"/>
            <a:r>
              <a:rPr lang="en-US" altLang="zh-CN" dirty="0" err="1"/>
              <a:t>Junyan</a:t>
            </a:r>
            <a:r>
              <a:rPr lang="en-US" altLang="zh-CN" dirty="0"/>
              <a:t> </a:t>
            </a:r>
            <a:r>
              <a:rPr lang="en-US" altLang="zh-CN" dirty="0" err="1"/>
              <a:t>Huo</a:t>
            </a:r>
            <a:r>
              <a:rPr lang="en-US" altLang="zh-CN" dirty="0"/>
              <a:t>, </a:t>
            </a:r>
            <a:r>
              <a:rPr lang="en-US" altLang="zh-CN" dirty="0" err="1"/>
              <a:t>Nengfu</a:t>
            </a:r>
            <a:r>
              <a:rPr lang="en-US" altLang="zh-CN" dirty="0"/>
              <a:t> </a:t>
            </a:r>
            <a:r>
              <a:rPr lang="en-US" altLang="zh-CN" dirty="0" err="1"/>
              <a:t>Qiu</a:t>
            </a:r>
            <a:r>
              <a:rPr lang="en-US" altLang="zh-CN" dirty="0"/>
              <a:t>, </a:t>
            </a:r>
            <a:r>
              <a:rPr lang="en-US" altLang="zh-CN" dirty="0" err="1"/>
              <a:t>Yanzhuo</a:t>
            </a:r>
            <a:r>
              <a:rPr lang="en-US" altLang="zh-CN" dirty="0"/>
              <a:t> Ma,</a:t>
            </a:r>
          </a:p>
          <a:p>
            <a:pPr algn="ctr"/>
            <a:r>
              <a:rPr lang="en-US" altLang="zh-CN" dirty="0"/>
              <a:t> </a:t>
            </a:r>
            <a:r>
              <a:rPr lang="en-US" altLang="zh-CN" dirty="0" err="1"/>
              <a:t>Fuzheng</a:t>
            </a:r>
            <a:r>
              <a:rPr lang="en-US" altLang="zh-CN" dirty="0"/>
              <a:t> Yang(</a:t>
            </a:r>
            <a:r>
              <a:rPr lang="en-US" altLang="zh-CN" dirty="0" err="1"/>
              <a:t>Xidian</a:t>
            </a:r>
            <a:r>
              <a:rPr lang="en-US" altLang="zh-CN" dirty="0"/>
              <a:t> Univ.), Ming Li(OPPO) </a:t>
            </a:r>
          </a:p>
          <a:p>
            <a:pPr algn="ctr"/>
            <a:r>
              <a:rPr lang="en-US" altLang="zh-CN" dirty="0"/>
              <a:t>October. 2023</a:t>
            </a:r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0727" y="815479"/>
            <a:ext cx="10713721" cy="5637863"/>
          </a:xfrm>
        </p:spPr>
        <p:txBody>
          <a:bodyPr/>
          <a:lstStyle/>
          <a:p>
            <a:r>
              <a:rPr lang="en-US" altLang="zh-CN" dirty="0" err="1"/>
              <a:t>IntraTMP</a:t>
            </a:r>
            <a:r>
              <a:rPr lang="en-US" altLang="zh-CN" dirty="0"/>
              <a:t> in ECM10.0 </a:t>
            </a:r>
          </a:p>
          <a:p>
            <a:pPr lvl="1"/>
            <a:r>
              <a:rPr lang="en-US" altLang="zh-CN" dirty="0"/>
              <a:t>Use the template to determine the BV and generate initial predictions</a:t>
            </a:r>
          </a:p>
          <a:p>
            <a:pPr lvl="1"/>
            <a:r>
              <a:rPr lang="en-US" altLang="zh-CN" dirty="0"/>
              <a:t>Use the final predictions to </a:t>
            </a:r>
            <a:r>
              <a:rPr lang="en-CA" altLang="zh-CN" dirty="0"/>
              <a:t>derive </a:t>
            </a:r>
            <a:r>
              <a:rPr lang="en-US" altLang="zh-CN" i="1" dirty="0" err="1"/>
              <a:t>intraTmpDimdMode</a:t>
            </a:r>
            <a:r>
              <a:rPr lang="en-CA" altLang="zh-CN" dirty="0"/>
              <a:t> for the transform procedure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A57FED2-7138-4361-8DF2-72566117A1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8772" y="2227954"/>
            <a:ext cx="3474456" cy="40305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7031" y="933987"/>
            <a:ext cx="11055745" cy="5637863"/>
          </a:xfrm>
        </p:spPr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641D405-EC98-4153-8E41-8DDA514EE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535" y="758691"/>
            <a:ext cx="3462529" cy="404207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91CFF83-0A0C-417B-8CA7-8AD0E284E2FA}"/>
              </a:ext>
            </a:extLst>
          </p:cNvPr>
          <p:cNvSpPr txBox="1"/>
          <p:nvPr/>
        </p:nvSpPr>
        <p:spPr>
          <a:xfrm>
            <a:off x="4864256" y="4802700"/>
            <a:ext cx="19030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Intra TMP in ECM 10.0</a:t>
            </a:r>
            <a:endParaRPr lang="zh-CN" altLang="en-US" sz="14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9F0D9E7-07D6-49CC-A327-D619CC12F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535" y="758691"/>
            <a:ext cx="3467441" cy="404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257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7031" y="933987"/>
            <a:ext cx="11055745" cy="5637863"/>
          </a:xfrm>
        </p:spPr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en-CA" altLang="zh-CN" dirty="0"/>
              <a:t>Use </a:t>
            </a:r>
            <a:r>
              <a:rPr lang="en-CA" altLang="zh-CN" dirty="0">
                <a:solidFill>
                  <a:schemeClr val="accent1"/>
                </a:solidFill>
              </a:rPr>
              <a:t>the initial predictions </a:t>
            </a:r>
            <a:r>
              <a:rPr lang="en-CA" altLang="zh-CN" dirty="0"/>
              <a:t>to derive </a:t>
            </a:r>
            <a:r>
              <a:rPr lang="en-US" altLang="zh-CN" i="1" dirty="0" err="1"/>
              <a:t>intraTmpDimdMode</a:t>
            </a:r>
            <a:r>
              <a:rPr lang="en-CA" altLang="zh-CN" dirty="0"/>
              <a:t>.</a:t>
            </a:r>
          </a:p>
          <a:p>
            <a:r>
              <a:rPr lang="en-CA" altLang="zh-CN" dirty="0"/>
              <a:t>The dependency of generating the final predictions and deriving </a:t>
            </a:r>
            <a:r>
              <a:rPr lang="en-US" altLang="zh-CN" i="1" dirty="0" err="1"/>
              <a:t>intraTmpDimdMode</a:t>
            </a:r>
            <a:r>
              <a:rPr lang="en-US" altLang="zh-CN" i="1" dirty="0"/>
              <a:t> </a:t>
            </a:r>
            <a:r>
              <a:rPr lang="en-CA" altLang="zh-CN" dirty="0"/>
              <a:t>can be eliminated, which can be processed in parallel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641D405-EC98-4153-8E41-8DDA514EE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535" y="758691"/>
            <a:ext cx="3462529" cy="404207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91CFF83-0A0C-417B-8CA7-8AD0E284E2FA}"/>
              </a:ext>
            </a:extLst>
          </p:cNvPr>
          <p:cNvSpPr txBox="1"/>
          <p:nvPr/>
        </p:nvSpPr>
        <p:spPr>
          <a:xfrm>
            <a:off x="4686776" y="4800764"/>
            <a:ext cx="2569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Intra TMP in proposed method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014019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800" y="128848"/>
            <a:ext cx="11076001" cy="426739"/>
          </a:xfrm>
        </p:spPr>
        <p:txBody>
          <a:bodyPr/>
          <a:lstStyle/>
          <a:p>
            <a:r>
              <a:rPr lang="en-CA" altLang="zh-CN" dirty="0"/>
              <a:t>Experimental results and 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IntraTMP</a:t>
            </a:r>
            <a:r>
              <a:rPr lang="en-US" altLang="zh-CN" dirty="0"/>
              <a:t> with Direct DIMD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C2AA36D-1B7E-45D6-875D-F0D3104E01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164169"/>
              </p:ext>
            </p:extLst>
          </p:nvPr>
        </p:nvGraphicFramePr>
        <p:xfrm>
          <a:off x="2615609" y="1857153"/>
          <a:ext cx="6106433" cy="2837719"/>
        </p:xfrm>
        <a:graphic>
          <a:graphicData uri="http://schemas.openxmlformats.org/drawingml/2006/table">
            <a:tbl>
              <a:tblPr firstRow="1" firstCol="1" bandRow="1"/>
              <a:tblGrid>
                <a:gridCol w="872230">
                  <a:extLst>
                    <a:ext uri="{9D8B030D-6E8A-4147-A177-3AD203B41FA5}">
                      <a16:colId xmlns:a16="http://schemas.microsoft.com/office/drawing/2014/main" val="589544329"/>
                    </a:ext>
                  </a:extLst>
                </a:gridCol>
                <a:gridCol w="937236">
                  <a:extLst>
                    <a:ext uri="{9D8B030D-6E8A-4147-A177-3AD203B41FA5}">
                      <a16:colId xmlns:a16="http://schemas.microsoft.com/office/drawing/2014/main" val="3084819259"/>
                    </a:ext>
                  </a:extLst>
                </a:gridCol>
                <a:gridCol w="937236">
                  <a:extLst>
                    <a:ext uri="{9D8B030D-6E8A-4147-A177-3AD203B41FA5}">
                      <a16:colId xmlns:a16="http://schemas.microsoft.com/office/drawing/2014/main" val="4266436713"/>
                    </a:ext>
                  </a:extLst>
                </a:gridCol>
                <a:gridCol w="937236">
                  <a:extLst>
                    <a:ext uri="{9D8B030D-6E8A-4147-A177-3AD203B41FA5}">
                      <a16:colId xmlns:a16="http://schemas.microsoft.com/office/drawing/2014/main" val="1259104413"/>
                    </a:ext>
                  </a:extLst>
                </a:gridCol>
                <a:gridCol w="779247">
                  <a:extLst>
                    <a:ext uri="{9D8B030D-6E8A-4147-A177-3AD203B41FA5}">
                      <a16:colId xmlns:a16="http://schemas.microsoft.com/office/drawing/2014/main" val="1074832039"/>
                    </a:ext>
                  </a:extLst>
                </a:gridCol>
                <a:gridCol w="779247">
                  <a:extLst>
                    <a:ext uri="{9D8B030D-6E8A-4147-A177-3AD203B41FA5}">
                      <a16:colId xmlns:a16="http://schemas.microsoft.com/office/drawing/2014/main" val="1560420573"/>
                    </a:ext>
                  </a:extLst>
                </a:gridCol>
                <a:gridCol w="864001">
                  <a:extLst>
                    <a:ext uri="{9D8B030D-6E8A-4147-A177-3AD203B41FA5}">
                      <a16:colId xmlns:a16="http://schemas.microsoft.com/office/drawing/2014/main" val="402813923"/>
                    </a:ext>
                  </a:extLst>
                </a:gridCol>
              </a:tblGrid>
              <a:tr h="223546">
                <a:tc>
                  <a:txBody>
                    <a:bodyPr/>
                    <a:lstStyle/>
                    <a:p>
                      <a:endParaRPr lang="zh-CN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056378"/>
                  </a:ext>
                </a:extLst>
              </a:tr>
              <a:tr h="223546">
                <a:tc>
                  <a:txBody>
                    <a:bodyPr/>
                    <a:lstStyle/>
                    <a:p>
                      <a:endParaRPr lang="zh-CN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anchor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957451"/>
                  </a:ext>
                </a:extLst>
              </a:tr>
              <a:tr h="223546">
                <a:tc>
                  <a:txBody>
                    <a:bodyPr/>
                    <a:lstStyle/>
                    <a:p>
                      <a:endParaRPr lang="zh-CN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VmPeak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474103"/>
                  </a:ext>
                </a:extLst>
              </a:tr>
              <a:tr h="2235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8341268"/>
                  </a:ext>
                </a:extLst>
              </a:tr>
              <a:tr h="2235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2101362"/>
                  </a:ext>
                </a:extLst>
              </a:tr>
              <a:tr h="2235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329854"/>
                  </a:ext>
                </a:extLst>
              </a:tr>
              <a:tr h="2235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294420"/>
                  </a:ext>
                </a:extLst>
              </a:tr>
              <a:tr h="2235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99.7%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323719"/>
                  </a:ext>
                </a:extLst>
              </a:tr>
              <a:tr h="2235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05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05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05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  <a:endParaRPr lang="zh-CN" sz="105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  <a:endParaRPr lang="zh-CN" sz="105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  <a:endParaRPr lang="zh-CN" sz="105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05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942491"/>
                  </a:ext>
                </a:extLst>
              </a:tr>
              <a:tr h="2235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98.3%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100.9%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0322232"/>
                  </a:ext>
                </a:extLst>
              </a:tr>
              <a:tr h="2235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98.9%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295988"/>
                  </a:ext>
                </a:extLst>
              </a:tr>
              <a:tr h="3787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917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3387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8ECF9C-B8C1-45DE-AC94-134C6864E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96BA66-F040-4507-896C-3515717E65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127" y="860345"/>
            <a:ext cx="11055745" cy="5637863"/>
          </a:xfrm>
        </p:spPr>
        <p:txBody>
          <a:bodyPr/>
          <a:lstStyle/>
          <a:p>
            <a:r>
              <a:rPr lang="en-CA" altLang="zh-CN" dirty="0"/>
              <a:t>This contribution is proposed that using the initial predictions to derive </a:t>
            </a:r>
            <a:r>
              <a:rPr lang="en-US" altLang="zh-CN" i="1" dirty="0" err="1"/>
              <a:t>intraTmpDimdMode</a:t>
            </a:r>
            <a:endParaRPr lang="en-US" altLang="zh-CN" dirty="0"/>
          </a:p>
          <a:p>
            <a:r>
              <a:rPr lang="en-US" altLang="zh-CN" dirty="0"/>
              <a:t>Friendly parallelism</a:t>
            </a:r>
          </a:p>
          <a:p>
            <a:r>
              <a:rPr lang="en-US" altLang="zh-CN" dirty="0"/>
              <a:t>On top of ECM-10.0</a:t>
            </a:r>
          </a:p>
          <a:p>
            <a:pPr lvl="1"/>
            <a:r>
              <a:rPr lang="en-US" altLang="zh-CN" dirty="0"/>
              <a:t>AI:   -0.00%, -0.01%, -0.06%, 100.1%,100.2%   </a:t>
            </a:r>
          </a:p>
          <a:p>
            <a:pPr lvl="1"/>
            <a:r>
              <a:rPr lang="en-US" altLang="zh-CN" dirty="0"/>
              <a:t>No coding loss</a:t>
            </a:r>
          </a:p>
          <a:p>
            <a:pPr lvl="1"/>
            <a:r>
              <a:rPr lang="en-US" altLang="zh-CN" dirty="0"/>
              <a:t>No </a:t>
            </a:r>
            <a:r>
              <a:rPr lang="en-US" altLang="zh-CN" dirty="0" err="1"/>
              <a:t>EncT</a:t>
            </a:r>
            <a:r>
              <a:rPr lang="en-US" altLang="zh-CN" dirty="0"/>
              <a:t> or </a:t>
            </a:r>
            <a:r>
              <a:rPr lang="en-US" altLang="zh-CN" dirty="0" err="1"/>
              <a:t>DecT</a:t>
            </a:r>
            <a:r>
              <a:rPr lang="en-US" altLang="zh-CN" dirty="0"/>
              <a:t> increase</a:t>
            </a:r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Recommend to investigate in EE2</a:t>
            </a:r>
          </a:p>
          <a:p>
            <a:r>
              <a:rPr lang="en-US" altLang="zh-CN" dirty="0"/>
              <a:t>Thanks to Alibaba for crosscheck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901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3"/>
          <p:cNvSpPr txBox="1"/>
          <p:nvPr/>
        </p:nvSpPr>
        <p:spPr bwMode="auto">
          <a:xfrm>
            <a:off x="1523999" y="230028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</TotalTime>
  <Words>318</Words>
  <Application>Microsoft Office PowerPoint</Application>
  <PresentationFormat>宽屏</PresentationFormat>
  <Paragraphs>121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PMingLiU</vt:lpstr>
      <vt:lpstr>等线</vt:lpstr>
      <vt:lpstr>黑体</vt:lpstr>
      <vt:lpstr>宋体</vt:lpstr>
      <vt:lpstr>Aparajita</vt:lpstr>
      <vt:lpstr>Arial</vt:lpstr>
      <vt:lpstr>Arial Black</vt:lpstr>
      <vt:lpstr>Eras Demi ITC</vt:lpstr>
      <vt:lpstr>Times New Roman</vt:lpstr>
      <vt:lpstr>新实验室模板</vt:lpstr>
      <vt:lpstr>JVET-AF0104:  Non-EE2: Direct Decoder-side Intra Mode Derivation for IntraTMP blocks</vt:lpstr>
      <vt:lpstr>Introduction</vt:lpstr>
      <vt:lpstr>Proposed method</vt:lpstr>
      <vt:lpstr>Proposed method</vt:lpstr>
      <vt:lpstr>Experimental results and conclusion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JVET-AC0108:  Non-EE2: Direct Decoder-side Intra Mode Derivation for IntraTMP blocks</dc:title>
  <dc:creator>QWH</dc:creator>
  <cp:lastModifiedBy>QWH</cp:lastModifiedBy>
  <cp:revision>28</cp:revision>
  <dcterms:created xsi:type="dcterms:W3CDTF">2023-10-12T02:29:29Z</dcterms:created>
  <dcterms:modified xsi:type="dcterms:W3CDTF">2023-10-14T04:03:03Z</dcterms:modified>
</cp:coreProperties>
</file>