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notesSlides/notesSlide6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4.xml" ContentType="application/vnd.openxmlformats-officedocument.themeOverr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2"/>
  </p:sldMasterIdLst>
  <p:notesMasterIdLst>
    <p:notesMasterId r:id="rId13"/>
  </p:notesMasterIdLst>
  <p:handoutMasterIdLst>
    <p:handoutMasterId r:id="rId14"/>
  </p:handoutMasterIdLst>
  <p:sldIdLst>
    <p:sldId id="256" r:id="rId3"/>
    <p:sldId id="421" r:id="rId4"/>
    <p:sldId id="422" r:id="rId5"/>
    <p:sldId id="423" r:id="rId6"/>
    <p:sldId id="424" r:id="rId7"/>
    <p:sldId id="425" r:id="rId8"/>
    <p:sldId id="426" r:id="rId9"/>
    <p:sldId id="427" r:id="rId10"/>
    <p:sldId id="428" r:id="rId11"/>
    <p:sldId id="419" r:id="rId1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EEE7"/>
    <a:srgbClr val="A736FF"/>
    <a:srgbClr val="444444"/>
    <a:srgbClr val="96B4DB"/>
    <a:srgbClr val="C376FF"/>
    <a:srgbClr val="03905C"/>
    <a:srgbClr val="F0E3FE"/>
    <a:srgbClr val="0E26A0"/>
    <a:srgbClr val="C6765C"/>
    <a:srgbClr val="1A2E6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884" autoAdjust="0"/>
    <p:restoredTop sz="96353" autoAdjust="0"/>
  </p:normalViewPr>
  <p:slideViewPr>
    <p:cSldViewPr snapToGrid="0" snapToObjects="1">
      <p:cViewPr>
        <p:scale>
          <a:sx n="40" d="100"/>
          <a:sy n="40" d="100"/>
        </p:scale>
        <p:origin x="746" y="40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121" d="100"/>
          <a:sy n="121" d="100"/>
        </p:scale>
        <p:origin x="5072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35AA-4FE6-88F4-24E2E173CB90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35AA-4FE6-88F4-24E2E173CB90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35AA-4FE6-88F4-24E2E173CB90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35AA-4FE6-88F4-24E2E173CB90}"/>
              </c:ext>
            </c:extLst>
          </c:dPt>
          <c:dLbls>
            <c:dLbl>
              <c:idx val="0"/>
              <c:layout>
                <c:manualLayout>
                  <c:x val="-0.25133906966692943"/>
                  <c:y val="-9.1692036594285029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lang="ja-JP" sz="1800" b="0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2C025260-CFAC-4E30-B76B-27D8A833EF62}" type="CATEGORYNAME">
                      <a:rPr lang="en-US" altLang="ja-JP">
                        <a:solidFill>
                          <a:schemeClr val="bg1"/>
                        </a:solidFill>
                      </a:rPr>
                      <a:pPr>
                        <a:defRPr lang="ja-JP" sz="1800">
                          <a:solidFill>
                            <a:schemeClr val="bg1"/>
                          </a:solidFill>
                        </a:defRPr>
                      </a:pPr>
                      <a:t>[CATEGORY NAME]</a:t>
                    </a:fld>
                    <a:r>
                      <a:rPr lang="en-US" baseline="0">
                        <a:solidFill>
                          <a:schemeClr val="bg1"/>
                        </a:solidFill>
                      </a:rPr>
                      <a:t>, </a:t>
                    </a:r>
                    <a:fld id="{A62CEF0E-4D47-448C-99DA-8EC9CC3FCA42}" type="VALUE">
                      <a:rPr lang="en-US" altLang="ja-JP" baseline="0">
                        <a:solidFill>
                          <a:schemeClr val="bg1"/>
                        </a:solidFill>
                      </a:rPr>
                      <a:pPr>
                        <a:defRPr lang="ja-JP" sz="1800">
                          <a:solidFill>
                            <a:schemeClr val="bg1"/>
                          </a:solidFill>
                        </a:defRPr>
                      </a:pPr>
                      <a:t>[VALUE]</a:t>
                    </a:fld>
                    <a:endParaRPr lang="en-US" baseline="0">
                      <a:solidFill>
                        <a:schemeClr val="bg1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ja-JP" sz="18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35AA-4FE6-88F4-24E2E173CB90}"/>
                </c:ext>
              </c:extLst>
            </c:dLbl>
            <c:dLbl>
              <c:idx val="1"/>
              <c:layout>
                <c:manualLayout>
                  <c:x val="0.22136716288894501"/>
                  <c:y val="-8.302933616187710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ja-JP" sz="18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35AA-4FE6-88F4-24E2E173CB90}"/>
                </c:ext>
              </c:extLst>
            </c:dLbl>
            <c:dLbl>
              <c:idx val="2"/>
              <c:layout>
                <c:manualLayout>
                  <c:x val="-3.6825678970260144E-2"/>
                  <c:y val="-4.6208197359360499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35AA-4FE6-88F4-24E2E173CB90}"/>
                </c:ext>
              </c:extLst>
            </c:dLbl>
            <c:dLbl>
              <c:idx val="3"/>
              <c:layout>
                <c:manualLayout>
                  <c:x val="8.4258481992031634E-2"/>
                  <c:y val="0.13147852716129116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ja-JP" sz="1800" b="0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35AA-4FE6-88F4-24E2E173CB9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ja-JP"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m_cEncLib</c:v>
                </c:pt>
                <c:pt idx="1">
                  <c:v>Picture buffers</c:v>
                </c:pt>
                <c:pt idx="2">
                  <c:v>Reuse CU routines</c:v>
                </c:pt>
                <c:pt idx="3">
                  <c:v>Other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22.4</c:v>
                </c:pt>
                <c:pt idx="1">
                  <c:v>9.4</c:v>
                </c:pt>
                <c:pt idx="2">
                  <c:v>2.5</c:v>
                </c:pt>
                <c:pt idx="3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35AA-4FE6-88F4-24E2E173CB90}"/>
            </c:ext>
          </c:extLst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rgbClr val="00B0F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CCC3-475A-88DA-1F7496624E01}"/>
              </c:ext>
            </c:extLst>
          </c:dPt>
          <c:dPt>
            <c:idx val="1"/>
            <c:bubble3D val="0"/>
            <c:spPr>
              <a:solidFill>
                <a:srgbClr val="0070C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CCC3-475A-88DA-1F7496624E01}"/>
              </c:ext>
            </c:extLst>
          </c:dPt>
          <c:dPt>
            <c:idx val="2"/>
            <c:bubble3D val="0"/>
            <c:spPr>
              <a:solidFill>
                <a:srgbClr val="00B05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CCC3-475A-88DA-1F7496624E01}"/>
              </c:ext>
            </c:extLst>
          </c:dPt>
          <c:dLbls>
            <c:dLbl>
              <c:idx val="0"/>
              <c:layout>
                <c:manualLayout>
                  <c:x val="0.21401365634282188"/>
                  <c:y val="5.4318305268874218E-4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953097449357292"/>
                      <c:h val="0.1409698243506980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CCC3-475A-88DA-1F7496624E01}"/>
                </c:ext>
              </c:extLst>
            </c:dLbl>
            <c:dLbl>
              <c:idx val="1"/>
              <c:layout>
                <c:manualLayout>
                  <c:x val="1.3822534842595777E-2"/>
                  <c:y val="-0.30891410436813271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0">
                    <a:spAutoFit/>
                  </a:bodyPr>
                  <a:lstStyle/>
                  <a:p>
                    <a:pPr algn="ctr" rtl="0">
                      <a:defRPr lang="en-US" sz="1800" b="0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85628555-37CC-4E31-B3C2-28CB947019B9}" type="CATEGORYNAME">
                      <a:rPr lang="en-US" altLang="ja-JP">
                        <a:solidFill>
                          <a:schemeClr val="bg1"/>
                        </a:solidFill>
                      </a:rPr>
                      <a:pPr algn="ctr" rtl="0">
                        <a:defRPr lang="en-US" sz="1800">
                          <a:solidFill>
                            <a:schemeClr val="bg1"/>
                          </a:solidFill>
                        </a:defRPr>
                      </a:pPr>
                      <a:t>[CATEGORY NAME]</a:t>
                    </a:fld>
                    <a:r>
                      <a:rPr lang="en-US" baseline="0">
                        <a:solidFill>
                          <a:schemeClr val="bg1"/>
                        </a:solidFill>
                      </a:rPr>
                      <a:t>, </a:t>
                    </a:r>
                    <a:fld id="{32EA2383-9927-4885-95FF-6111C142409B}" type="VALUE">
                      <a:rPr lang="en-US" altLang="ja-JP" baseline="0">
                        <a:solidFill>
                          <a:schemeClr val="bg1"/>
                        </a:solidFill>
                      </a:rPr>
                      <a:pPr algn="ctr" rtl="0">
                        <a:defRPr lang="en-US" sz="1800">
                          <a:solidFill>
                            <a:schemeClr val="bg1"/>
                          </a:solidFill>
                        </a:defRPr>
                      </a:pPr>
                      <a:t>[VALUE]</a:t>
                    </a:fld>
                    <a:endParaRPr lang="en-US" baseline="0">
                      <a:solidFill>
                        <a:schemeClr val="bg1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spAutoFit/>
                </a:bodyPr>
                <a:lstStyle/>
                <a:p>
                  <a:pPr algn="ctr" rtl="0">
                    <a:defRPr lang="en-US" sz="18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CCC3-475A-88DA-1F7496624E01}"/>
                </c:ext>
              </c:extLst>
            </c:dLbl>
            <c:dLbl>
              <c:idx val="2"/>
              <c:layout>
                <c:manualLayout>
                  <c:x val="-0.25658178840903489"/>
                  <c:y val="7.7069463159687296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noAutofit/>
                </a:bodyPr>
                <a:lstStyle/>
                <a:p>
                  <a:pPr algn="ctr" rtl="0">
                    <a:defRPr lang="en-US" sz="1800" b="0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0483965946564373"/>
                      <c:h val="0.1199519591652904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CCC3-475A-88DA-1F7496624E0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 rtl="0">
                  <a:defRPr lang="en-US" sz="18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Sheet1!$A$38:$A$40</c:f>
              <c:strCache>
                <c:ptCount val="3"/>
                <c:pt idx="0">
                  <c:v>m_cCuEncoder</c:v>
                </c:pt>
                <c:pt idx="1">
                  <c:v>m_cEncAlf</c:v>
                </c:pt>
                <c:pt idx="2">
                  <c:v>m_cEnc_Sao</c:v>
                </c:pt>
              </c:strCache>
            </c:strRef>
          </c:cat>
          <c:val>
            <c:numRef>
              <c:f>Sheet1!$B$38:$B$40</c:f>
              <c:numCache>
                <c:formatCode>General</c:formatCode>
                <c:ptCount val="3"/>
                <c:pt idx="0">
                  <c:v>0.7</c:v>
                </c:pt>
                <c:pt idx="1">
                  <c:v>21</c:v>
                </c:pt>
                <c:pt idx="2">
                  <c:v>0.5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CCC3-475A-88DA-1F7496624E01}"/>
            </c:ext>
          </c:extLst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35AA-4FE6-88F4-24E2E173CB90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35AA-4FE6-88F4-24E2E173CB90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35AA-4FE6-88F4-24E2E173CB90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35AA-4FE6-88F4-24E2E173CB90}"/>
              </c:ext>
            </c:extLst>
          </c:dPt>
          <c:dLbls>
            <c:dLbl>
              <c:idx val="0"/>
              <c:layout>
                <c:manualLayout>
                  <c:x val="-0.25133906966692943"/>
                  <c:y val="-9.1692036594285029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lang="ja-JP" sz="1800" b="0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2C025260-CFAC-4E30-B76B-27D8A833EF62}" type="CATEGORYNAME">
                      <a:rPr lang="en-US" altLang="ja-JP">
                        <a:solidFill>
                          <a:schemeClr val="bg1"/>
                        </a:solidFill>
                      </a:rPr>
                      <a:pPr>
                        <a:defRPr lang="ja-JP" sz="1800">
                          <a:solidFill>
                            <a:schemeClr val="bg1"/>
                          </a:solidFill>
                        </a:defRPr>
                      </a:pPr>
                      <a:t>[CATEGORY NAME]</a:t>
                    </a:fld>
                    <a:r>
                      <a:rPr lang="en-US" baseline="0">
                        <a:solidFill>
                          <a:schemeClr val="bg1"/>
                        </a:solidFill>
                      </a:rPr>
                      <a:t>, </a:t>
                    </a:r>
                    <a:fld id="{A62CEF0E-4D47-448C-99DA-8EC9CC3FCA42}" type="VALUE">
                      <a:rPr lang="en-US" altLang="ja-JP" baseline="0">
                        <a:solidFill>
                          <a:schemeClr val="bg1"/>
                        </a:solidFill>
                      </a:rPr>
                      <a:pPr>
                        <a:defRPr lang="ja-JP" sz="1800">
                          <a:solidFill>
                            <a:schemeClr val="bg1"/>
                          </a:solidFill>
                        </a:defRPr>
                      </a:pPr>
                      <a:t>[VALUE]</a:t>
                    </a:fld>
                    <a:endParaRPr lang="en-US" baseline="0">
                      <a:solidFill>
                        <a:schemeClr val="bg1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ja-JP" sz="18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35AA-4FE6-88F4-24E2E173CB90}"/>
                </c:ext>
              </c:extLst>
            </c:dLbl>
            <c:dLbl>
              <c:idx val="1"/>
              <c:layout>
                <c:manualLayout>
                  <c:x val="0.22136716288894501"/>
                  <c:y val="-8.302933616187710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ja-JP" sz="18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35AA-4FE6-88F4-24E2E173CB90}"/>
                </c:ext>
              </c:extLst>
            </c:dLbl>
            <c:dLbl>
              <c:idx val="2"/>
              <c:layout>
                <c:manualLayout>
                  <c:x val="-3.6825678970260144E-2"/>
                  <c:y val="-4.6208197359360499E-2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35AA-4FE6-88F4-24E2E173CB90}"/>
                </c:ext>
              </c:extLst>
            </c:dLbl>
            <c:dLbl>
              <c:idx val="3"/>
              <c:layout>
                <c:manualLayout>
                  <c:x val="8.4258481992031634E-2"/>
                  <c:y val="0.13147852716129116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ja-JP" sz="1800" b="0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35AA-4FE6-88F4-24E2E173CB9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ja-JP" sz="1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m_cEncLib</c:v>
                </c:pt>
                <c:pt idx="1">
                  <c:v>Picture buffers</c:v>
                </c:pt>
                <c:pt idx="2">
                  <c:v>Reuse CU routines</c:v>
                </c:pt>
                <c:pt idx="3">
                  <c:v>Other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22.4</c:v>
                </c:pt>
                <c:pt idx="1">
                  <c:v>9.4</c:v>
                </c:pt>
                <c:pt idx="2">
                  <c:v>2.5</c:v>
                </c:pt>
                <c:pt idx="3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35AA-4FE6-88F4-24E2E173CB90}"/>
            </c:ext>
          </c:extLst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rgbClr val="00B0F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CCC3-475A-88DA-1F7496624E01}"/>
              </c:ext>
            </c:extLst>
          </c:dPt>
          <c:dPt>
            <c:idx val="1"/>
            <c:bubble3D val="0"/>
            <c:spPr>
              <a:solidFill>
                <a:srgbClr val="0070C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CCC3-475A-88DA-1F7496624E01}"/>
              </c:ext>
            </c:extLst>
          </c:dPt>
          <c:dPt>
            <c:idx val="2"/>
            <c:bubble3D val="0"/>
            <c:spPr>
              <a:solidFill>
                <a:srgbClr val="00B05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CCC3-475A-88DA-1F7496624E01}"/>
              </c:ext>
            </c:extLst>
          </c:dPt>
          <c:dLbls>
            <c:dLbl>
              <c:idx val="0"/>
              <c:layout>
                <c:manualLayout>
                  <c:x val="0.21401365634282188"/>
                  <c:y val="5.4318305268874218E-4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953097449357292"/>
                      <c:h val="0.14096982435069808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CCC3-475A-88DA-1F7496624E01}"/>
                </c:ext>
              </c:extLst>
            </c:dLbl>
            <c:dLbl>
              <c:idx val="1"/>
              <c:layout>
                <c:manualLayout>
                  <c:x val="1.3822534842595777E-2"/>
                  <c:y val="-0.30891410436813271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0">
                    <a:spAutoFit/>
                  </a:bodyPr>
                  <a:lstStyle/>
                  <a:p>
                    <a:pPr algn="ctr" rtl="0">
                      <a:defRPr lang="en-US" sz="1800" b="0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85628555-37CC-4E31-B3C2-28CB947019B9}" type="CATEGORYNAME">
                      <a:rPr lang="en-US" altLang="ja-JP">
                        <a:solidFill>
                          <a:schemeClr val="bg1"/>
                        </a:solidFill>
                      </a:rPr>
                      <a:pPr algn="ctr" rtl="0">
                        <a:defRPr lang="en-US" sz="1800">
                          <a:solidFill>
                            <a:schemeClr val="bg1"/>
                          </a:solidFill>
                        </a:defRPr>
                      </a:pPr>
                      <a:t>[CATEGORY NAME]</a:t>
                    </a:fld>
                    <a:r>
                      <a:rPr lang="en-US" baseline="0">
                        <a:solidFill>
                          <a:schemeClr val="bg1"/>
                        </a:solidFill>
                      </a:rPr>
                      <a:t>, </a:t>
                    </a:r>
                    <a:fld id="{32EA2383-9927-4885-95FF-6111C142409B}" type="VALUE">
                      <a:rPr lang="en-US" altLang="ja-JP" baseline="0">
                        <a:solidFill>
                          <a:schemeClr val="bg1"/>
                        </a:solidFill>
                      </a:rPr>
                      <a:pPr algn="ctr" rtl="0">
                        <a:defRPr lang="en-US" sz="1800">
                          <a:solidFill>
                            <a:schemeClr val="bg1"/>
                          </a:solidFill>
                        </a:defRPr>
                      </a:pPr>
                      <a:t>[VALUE]</a:t>
                    </a:fld>
                    <a:endParaRPr lang="en-US" baseline="0">
                      <a:solidFill>
                        <a:schemeClr val="bg1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spAutoFit/>
                </a:bodyPr>
                <a:lstStyle/>
                <a:p>
                  <a:pPr algn="ctr" rtl="0">
                    <a:defRPr lang="en-US" sz="18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CCC3-475A-88DA-1F7496624E01}"/>
                </c:ext>
              </c:extLst>
            </c:dLbl>
            <c:dLbl>
              <c:idx val="2"/>
              <c:layout>
                <c:manualLayout>
                  <c:x val="-0.25658178840903489"/>
                  <c:y val="7.7069463159687296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noAutofit/>
                </a:bodyPr>
                <a:lstStyle/>
                <a:p>
                  <a:pPr algn="ctr" rtl="0">
                    <a:defRPr lang="en-US" sz="1800" b="0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0483965946564373"/>
                      <c:h val="0.1199519591652904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CCC3-475A-88DA-1F7496624E0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 rtl="0">
                  <a:defRPr lang="en-US" sz="18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Sheet1!$A$38:$A$40</c:f>
              <c:strCache>
                <c:ptCount val="3"/>
                <c:pt idx="0">
                  <c:v>m_cCuEncoder</c:v>
                </c:pt>
                <c:pt idx="1">
                  <c:v>m_cEncAlf</c:v>
                </c:pt>
                <c:pt idx="2">
                  <c:v>m_cEnc_Sao</c:v>
                </c:pt>
              </c:strCache>
            </c:strRef>
          </c:cat>
          <c:val>
            <c:numRef>
              <c:f>Sheet1!$B$38:$B$40</c:f>
              <c:numCache>
                <c:formatCode>General</c:formatCode>
                <c:ptCount val="3"/>
                <c:pt idx="0">
                  <c:v>0.7</c:v>
                </c:pt>
                <c:pt idx="1">
                  <c:v>21</c:v>
                </c:pt>
                <c:pt idx="2">
                  <c:v>0.5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CCC3-475A-88DA-1F7496624E01}"/>
            </c:ext>
          </c:extLst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2CAB075-8C05-8582-51DE-23EB3F942C6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5BD6F82-C0BD-8E5A-3483-8C3D10F73EE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1C426D-9D95-49F2-8621-D64441E87F18}" type="datetimeFigureOut">
              <a:rPr lang="en-US" smtClean="0"/>
              <a:t>7/16/2023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3E6AAA5-E0FA-FFF4-C273-B29059BD267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52DBE-1A2B-7985-02C0-4883203250B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D55FB8-BBFE-49A6-9B8F-9342AFBC5C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64952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Shape 270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1" name="Shape 271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At first, I’d like to briefly introduce the chroma intra mode coding in AV1. As we know, in AV1, both </a:t>
            </a:r>
            <a:r>
              <a:rPr lang="en-US" altLang="zh-CN" dirty="0" err="1"/>
              <a:t>luma</a:t>
            </a:r>
            <a:r>
              <a:rPr lang="en-US" altLang="zh-CN" dirty="0"/>
              <a:t> and chroma has 8 nominal angles, and each of them has 7 delta angles. Nominal angles and delta angles are signaled separately. </a:t>
            </a:r>
          </a:p>
          <a:p>
            <a:endParaRPr lang="en-US" dirty="0"/>
          </a:p>
          <a:p>
            <a:r>
              <a:rPr lang="en-US" dirty="0"/>
              <a:t>For the context derivation, in order to capture the correlation between </a:t>
            </a:r>
            <a:r>
              <a:rPr lang="en-US" dirty="0" err="1"/>
              <a:t>luma</a:t>
            </a:r>
            <a:r>
              <a:rPr lang="en-US" dirty="0"/>
              <a:t> and chroma component, UV nominal modes uses y nominal mode to derive the context, but </a:t>
            </a:r>
            <a:r>
              <a:rPr lang="en-US" dirty="0" err="1"/>
              <a:t>uv</a:t>
            </a:r>
            <a:r>
              <a:rPr lang="en-US" dirty="0"/>
              <a:t> delta angles use </a:t>
            </a:r>
            <a:r>
              <a:rPr lang="en-US" dirty="0" err="1"/>
              <a:t>uv</a:t>
            </a:r>
            <a:r>
              <a:rPr lang="en-US" dirty="0"/>
              <a:t> nominal mode to derive the context.  In addition, </a:t>
            </a:r>
          </a:p>
        </p:txBody>
      </p:sp>
    </p:spTree>
    <p:extLst>
      <p:ext uri="{BB962C8B-B14F-4D97-AF65-F5344CB8AC3E}">
        <p14:creationId xmlns:p14="http://schemas.microsoft.com/office/powerpoint/2010/main" val="4054363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At first, I’d like to briefly introduce the chroma intra mode coding in AV1. As we know, in AV1, both </a:t>
            </a:r>
            <a:r>
              <a:rPr lang="en-US" altLang="zh-CN" dirty="0" err="1"/>
              <a:t>luma</a:t>
            </a:r>
            <a:r>
              <a:rPr lang="en-US" altLang="zh-CN" dirty="0"/>
              <a:t> and chroma has 8 nominal angles, and each of them has 7 delta angles. Nominal angles and delta angles are signaled separately. </a:t>
            </a:r>
          </a:p>
          <a:p>
            <a:endParaRPr lang="en-US" dirty="0"/>
          </a:p>
          <a:p>
            <a:r>
              <a:rPr lang="en-US" dirty="0"/>
              <a:t>For the context derivation, in order to capture the correlation between </a:t>
            </a:r>
            <a:r>
              <a:rPr lang="en-US" dirty="0" err="1"/>
              <a:t>luma</a:t>
            </a:r>
            <a:r>
              <a:rPr lang="en-US" dirty="0"/>
              <a:t> and chroma component, UV nominal modes uses y nominal mode to derive the context, but </a:t>
            </a:r>
            <a:r>
              <a:rPr lang="en-US" dirty="0" err="1"/>
              <a:t>uv</a:t>
            </a:r>
            <a:r>
              <a:rPr lang="en-US" dirty="0"/>
              <a:t> delta angles use </a:t>
            </a:r>
            <a:r>
              <a:rPr lang="en-US" dirty="0" err="1"/>
              <a:t>uv</a:t>
            </a:r>
            <a:r>
              <a:rPr lang="en-US" dirty="0"/>
              <a:t> nominal mode to derive the context.  In addition, </a:t>
            </a:r>
          </a:p>
        </p:txBody>
      </p:sp>
    </p:spTree>
    <p:extLst>
      <p:ext uri="{BB962C8B-B14F-4D97-AF65-F5344CB8AC3E}">
        <p14:creationId xmlns:p14="http://schemas.microsoft.com/office/powerpoint/2010/main" val="14045740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At first, I’d like to briefly introduce the chroma intra mode coding in AV1. As we know, in AV1, both </a:t>
            </a:r>
            <a:r>
              <a:rPr lang="en-US" altLang="zh-CN" dirty="0" err="1"/>
              <a:t>luma</a:t>
            </a:r>
            <a:r>
              <a:rPr lang="en-US" altLang="zh-CN" dirty="0"/>
              <a:t> and chroma has 8 nominal angles, and each of them has 7 delta angles. Nominal angles and delta angles are signaled separately. </a:t>
            </a:r>
          </a:p>
          <a:p>
            <a:endParaRPr lang="en-US" dirty="0"/>
          </a:p>
          <a:p>
            <a:r>
              <a:rPr lang="en-US" dirty="0"/>
              <a:t>For the context derivation, in order to capture the correlation between </a:t>
            </a:r>
            <a:r>
              <a:rPr lang="en-US" dirty="0" err="1"/>
              <a:t>luma</a:t>
            </a:r>
            <a:r>
              <a:rPr lang="en-US" dirty="0"/>
              <a:t> and chroma component, UV nominal modes uses y nominal mode to derive the context, but </a:t>
            </a:r>
            <a:r>
              <a:rPr lang="en-US" dirty="0" err="1"/>
              <a:t>uv</a:t>
            </a:r>
            <a:r>
              <a:rPr lang="en-US" dirty="0"/>
              <a:t> delta angles use </a:t>
            </a:r>
            <a:r>
              <a:rPr lang="en-US" dirty="0" err="1"/>
              <a:t>uv</a:t>
            </a:r>
            <a:r>
              <a:rPr lang="en-US" dirty="0"/>
              <a:t> nominal mode to derive the context.  In addition, </a:t>
            </a:r>
          </a:p>
        </p:txBody>
      </p:sp>
    </p:spTree>
    <p:extLst>
      <p:ext uri="{BB962C8B-B14F-4D97-AF65-F5344CB8AC3E}">
        <p14:creationId xmlns:p14="http://schemas.microsoft.com/office/powerpoint/2010/main" val="7980906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At first, I’d like to briefly introduce the chroma intra mode coding in AV1. As we know, in AV1, both </a:t>
            </a:r>
            <a:r>
              <a:rPr lang="en-US" altLang="zh-CN" dirty="0" err="1"/>
              <a:t>luma</a:t>
            </a:r>
            <a:r>
              <a:rPr lang="en-US" altLang="zh-CN" dirty="0"/>
              <a:t> and chroma has 8 nominal angles, and each of them has 7 delta angles. Nominal angles and delta angles are signaled separately. </a:t>
            </a:r>
          </a:p>
          <a:p>
            <a:endParaRPr lang="en-US" dirty="0"/>
          </a:p>
          <a:p>
            <a:r>
              <a:rPr lang="en-US" dirty="0"/>
              <a:t>For the context derivation, in order to capture the correlation between </a:t>
            </a:r>
            <a:r>
              <a:rPr lang="en-US" dirty="0" err="1"/>
              <a:t>luma</a:t>
            </a:r>
            <a:r>
              <a:rPr lang="en-US" dirty="0"/>
              <a:t> and chroma component, UV nominal modes uses y nominal mode to derive the context, but </a:t>
            </a:r>
            <a:r>
              <a:rPr lang="en-US" dirty="0" err="1"/>
              <a:t>uv</a:t>
            </a:r>
            <a:r>
              <a:rPr lang="en-US" dirty="0"/>
              <a:t> delta angles use </a:t>
            </a:r>
            <a:r>
              <a:rPr lang="en-US" dirty="0" err="1"/>
              <a:t>uv</a:t>
            </a:r>
            <a:r>
              <a:rPr lang="en-US" dirty="0"/>
              <a:t> nominal mode to derive the context.  In addition, </a:t>
            </a:r>
          </a:p>
        </p:txBody>
      </p:sp>
    </p:spTree>
    <p:extLst>
      <p:ext uri="{BB962C8B-B14F-4D97-AF65-F5344CB8AC3E}">
        <p14:creationId xmlns:p14="http://schemas.microsoft.com/office/powerpoint/2010/main" val="11301916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At first, I’d like to briefly introduce the chroma intra mode coding in AV1. As we know, in AV1, both </a:t>
            </a:r>
            <a:r>
              <a:rPr lang="en-US" altLang="zh-CN" dirty="0" err="1"/>
              <a:t>luma</a:t>
            </a:r>
            <a:r>
              <a:rPr lang="en-US" altLang="zh-CN" dirty="0"/>
              <a:t> and chroma has 8 nominal angles, and each of them has 7 delta angles. Nominal angles and delta angles are signaled separately. </a:t>
            </a:r>
          </a:p>
          <a:p>
            <a:endParaRPr lang="en-US" dirty="0"/>
          </a:p>
          <a:p>
            <a:r>
              <a:rPr lang="en-US" dirty="0"/>
              <a:t>For the context derivation, in order to capture the correlation between </a:t>
            </a:r>
            <a:r>
              <a:rPr lang="en-US" dirty="0" err="1"/>
              <a:t>luma</a:t>
            </a:r>
            <a:r>
              <a:rPr lang="en-US" dirty="0"/>
              <a:t> and chroma component, UV nominal modes uses y nominal mode to derive the context, but </a:t>
            </a:r>
            <a:r>
              <a:rPr lang="en-US" dirty="0" err="1"/>
              <a:t>uv</a:t>
            </a:r>
            <a:r>
              <a:rPr lang="en-US" dirty="0"/>
              <a:t> delta angles use </a:t>
            </a:r>
            <a:r>
              <a:rPr lang="en-US" dirty="0" err="1"/>
              <a:t>uv</a:t>
            </a:r>
            <a:r>
              <a:rPr lang="en-US" dirty="0"/>
              <a:t> nominal mode to derive the context.  In addition, </a:t>
            </a:r>
          </a:p>
        </p:txBody>
      </p:sp>
    </p:spTree>
    <p:extLst>
      <p:ext uri="{BB962C8B-B14F-4D97-AF65-F5344CB8AC3E}">
        <p14:creationId xmlns:p14="http://schemas.microsoft.com/office/powerpoint/2010/main" val="36526584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At first, I’d like to briefly introduce the chroma intra mode coding in AV1. As we know, in AV1, both </a:t>
            </a:r>
            <a:r>
              <a:rPr lang="en-US" altLang="zh-CN" dirty="0" err="1"/>
              <a:t>luma</a:t>
            </a:r>
            <a:r>
              <a:rPr lang="en-US" altLang="zh-CN" dirty="0"/>
              <a:t> and chroma has 8 nominal angles, and each of them has 7 delta angles. Nominal angles and delta angles are signaled separately. </a:t>
            </a:r>
          </a:p>
          <a:p>
            <a:endParaRPr lang="en-US" dirty="0"/>
          </a:p>
          <a:p>
            <a:r>
              <a:rPr lang="en-US" dirty="0"/>
              <a:t>For the context derivation, in order to capture the correlation between </a:t>
            </a:r>
            <a:r>
              <a:rPr lang="en-US" dirty="0" err="1"/>
              <a:t>luma</a:t>
            </a:r>
            <a:r>
              <a:rPr lang="en-US" dirty="0"/>
              <a:t> and chroma component, UV nominal modes uses y nominal mode to derive the context, but </a:t>
            </a:r>
            <a:r>
              <a:rPr lang="en-US" dirty="0" err="1"/>
              <a:t>uv</a:t>
            </a:r>
            <a:r>
              <a:rPr lang="en-US" dirty="0"/>
              <a:t> delta angles use </a:t>
            </a:r>
            <a:r>
              <a:rPr lang="en-US" dirty="0" err="1"/>
              <a:t>uv</a:t>
            </a:r>
            <a:r>
              <a:rPr lang="en-US" dirty="0"/>
              <a:t> nominal mode to derive the context.  In addition, </a:t>
            </a:r>
          </a:p>
        </p:txBody>
      </p:sp>
    </p:spTree>
    <p:extLst>
      <p:ext uri="{BB962C8B-B14F-4D97-AF65-F5344CB8AC3E}">
        <p14:creationId xmlns:p14="http://schemas.microsoft.com/office/powerpoint/2010/main" val="14820478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At first, I’d like to briefly introduce the chroma intra mode coding in AV1. As we know, in AV1, both </a:t>
            </a:r>
            <a:r>
              <a:rPr lang="en-US" altLang="zh-CN" dirty="0" err="1"/>
              <a:t>luma</a:t>
            </a:r>
            <a:r>
              <a:rPr lang="en-US" altLang="zh-CN" dirty="0"/>
              <a:t> and chroma has 8 nominal angles, and each of them has 7 delta angles. Nominal angles and delta angles are signaled separately. </a:t>
            </a:r>
          </a:p>
          <a:p>
            <a:endParaRPr lang="en-US" dirty="0"/>
          </a:p>
          <a:p>
            <a:r>
              <a:rPr lang="en-US" dirty="0"/>
              <a:t>For the context derivation, in order to capture the correlation between </a:t>
            </a:r>
            <a:r>
              <a:rPr lang="en-US" dirty="0" err="1"/>
              <a:t>luma</a:t>
            </a:r>
            <a:r>
              <a:rPr lang="en-US" dirty="0"/>
              <a:t> and chroma component, UV nominal modes uses y nominal mode to derive the context, but </a:t>
            </a:r>
            <a:r>
              <a:rPr lang="en-US" dirty="0" err="1"/>
              <a:t>uv</a:t>
            </a:r>
            <a:r>
              <a:rPr lang="en-US" dirty="0"/>
              <a:t> delta angles use </a:t>
            </a:r>
            <a:r>
              <a:rPr lang="en-US" dirty="0" err="1"/>
              <a:t>uv</a:t>
            </a:r>
            <a:r>
              <a:rPr lang="en-US" dirty="0"/>
              <a:t> nominal mode to derive the context.  In addition, </a:t>
            </a:r>
          </a:p>
        </p:txBody>
      </p:sp>
    </p:spTree>
    <p:extLst>
      <p:ext uri="{BB962C8B-B14F-4D97-AF65-F5344CB8AC3E}">
        <p14:creationId xmlns:p14="http://schemas.microsoft.com/office/powerpoint/2010/main" val="23092956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At first, I’d like to briefly introduce the chroma intra mode coding in AV1. As we know, in AV1, both </a:t>
            </a:r>
            <a:r>
              <a:rPr lang="en-US" altLang="zh-CN" dirty="0" err="1"/>
              <a:t>luma</a:t>
            </a:r>
            <a:r>
              <a:rPr lang="en-US" altLang="zh-CN" dirty="0"/>
              <a:t> and chroma has 8 nominal angles, and each of them has 7 delta angles. Nominal angles and delta angles are signaled separately. </a:t>
            </a:r>
          </a:p>
          <a:p>
            <a:endParaRPr lang="en-US" dirty="0"/>
          </a:p>
          <a:p>
            <a:r>
              <a:rPr lang="en-US" dirty="0"/>
              <a:t>For the context derivation, in order to capture the correlation between </a:t>
            </a:r>
            <a:r>
              <a:rPr lang="en-US" dirty="0" err="1"/>
              <a:t>luma</a:t>
            </a:r>
            <a:r>
              <a:rPr lang="en-US" dirty="0"/>
              <a:t> and chroma component, UV nominal modes uses y nominal mode to derive the context, but </a:t>
            </a:r>
            <a:r>
              <a:rPr lang="en-US" dirty="0" err="1"/>
              <a:t>uv</a:t>
            </a:r>
            <a:r>
              <a:rPr lang="en-US" dirty="0"/>
              <a:t> delta angles use </a:t>
            </a:r>
            <a:r>
              <a:rPr lang="en-US" dirty="0" err="1"/>
              <a:t>uv</a:t>
            </a:r>
            <a:r>
              <a:rPr lang="en-US" dirty="0"/>
              <a:t> nominal mode to derive the context.  In addition, </a:t>
            </a:r>
          </a:p>
        </p:txBody>
      </p:sp>
    </p:spTree>
    <p:extLst>
      <p:ext uri="{BB962C8B-B14F-4D97-AF65-F5344CB8AC3E}">
        <p14:creationId xmlns:p14="http://schemas.microsoft.com/office/powerpoint/2010/main" val="10436157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彩色logo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23324673" y="13081001"/>
            <a:ext cx="434413" cy="471924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 dirty="0"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8487B-0F47-4278-A46D-7FDEAEC491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9575" y="914400"/>
            <a:ext cx="7864475" cy="32004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F68656A-4EB7-44F9-83FD-5DBE7A0709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0366375" y="1974850"/>
            <a:ext cx="12344400" cy="97472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E861C21-D7DD-4D5E-8FFB-37F219BCE3B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679575" y="4114800"/>
            <a:ext cx="7864475" cy="762317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4F18941-6CB4-4E60-84FC-9D228B0F15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8C5C3-799C-443F-A60E-31F04CC2AE96}" type="datetime1">
              <a:rPr lang="en-US" smtClean="0"/>
              <a:t>7/16/2023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1771114-4366-4D45-BBEF-6020E2056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A02B1F3-9049-4F35-A1AF-B2DE05E78D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C602B-05E8-48CB-BD9D-45115D9D05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1395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E4DB4F-47EA-4EA1-97E9-474FD96AC7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AAFFE70-F3B0-4609-A2E9-867E323B78C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57A948-CA7E-442F-8A1F-26B13542AA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98AEF-B44A-4F45-AADE-33299A767C50}" type="datetime1">
              <a:rPr lang="en-US" smtClean="0"/>
              <a:t>7/16/2023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846250-2376-41C6-921C-A818276013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20D76D-DDC3-407A-B227-54AF8E1295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C602B-05E8-48CB-BD9D-45115D9D05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02449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D23FB03-A751-4488-9360-61C88DA19B5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17449800" y="730250"/>
            <a:ext cx="5257800" cy="116236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8D5E68B-CD51-4B02-9B88-9465E23BC04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676400" y="730250"/>
            <a:ext cx="15621000" cy="116236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A1CD87-BDF1-4977-8893-D731D1C3D8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59AAA-4EA4-45D5-B39E-14B4AE3537D7}" type="datetime1">
              <a:rPr lang="en-US" smtClean="0"/>
              <a:t>7/16/2023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C0EF04-4B16-44D6-BE7A-D2FFAD0507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F5D83D-09AD-464E-A73F-71FA0A88CC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C602B-05E8-48CB-BD9D-45115D9D05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87577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9EC572-6F6B-4E7F-A7B7-CDB253A7671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48000" y="2244725"/>
            <a:ext cx="18288000" cy="47752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7B445DB-0DAA-47C6-B9A3-77C1A8C6368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48000" y="7204075"/>
            <a:ext cx="18288000" cy="33115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BF8B3C-FA99-4EB5-82CC-371A2DD79A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015C2-5CAA-4BAA-865D-FA88930EE443}" type="datetime1">
              <a:rPr lang="en-US" smtClean="0"/>
              <a:t>7/16/2023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B33ABF-6528-4DFC-9AD8-F2E79A7675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D0488A-DBD0-4DB6-AD61-D7044B6DDF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C602B-05E8-48CB-BD9D-45115D9D05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46880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A56D91-0C40-40C1-BAEC-647B262552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401C97-EFA8-4408-9022-C9872AD00D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123FD3-CAB6-4B6A-9FCB-FDC996EEE3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822D2-6417-4F8B-8672-5DC2B5B2E9EC}" type="datetime1">
              <a:rPr lang="en-US" smtClean="0"/>
              <a:t>7/16/2023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898863-1047-4168-A0E6-D31D361EC8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D5E121-4A31-49EC-886F-B799182757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C602B-05E8-48CB-BD9D-45115D9D05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46469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11FA25-857C-468D-88E1-879797BD0A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3700" y="3419475"/>
            <a:ext cx="21031200" cy="5705475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6097F7-F233-4286-9E68-0B5E6A536D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63700" y="9178925"/>
            <a:ext cx="21031200" cy="3000375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A59B7E-B739-4C94-8988-D5E3504F7A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13D4F-72C5-460C-80FD-3DA128318635}" type="datetime1">
              <a:rPr lang="en-US" smtClean="0"/>
              <a:t>7/16/2023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8F7ABC-A3A5-4DC7-AC7E-893524B5FE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699C7B-273C-4C4B-A0A2-CB8665B7EE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C602B-05E8-48CB-BD9D-45115D9D05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55427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6E4256-A2A7-4741-B010-FA36A0C3C0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0F4D2F-07AB-4595-9771-70114F4EE4E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676400" y="3651250"/>
            <a:ext cx="10439400" cy="87026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5CC3BD7-360B-4424-B401-470748702CD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2268200" y="3651250"/>
            <a:ext cx="10439400" cy="87026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EAA6CB-66A7-4A0A-9D57-C54E7889B4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9D3A9-2752-4E9A-8BCD-48F42A8201C4}" type="datetime1">
              <a:rPr lang="en-US" smtClean="0"/>
              <a:t>7/16/2023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B06C61-F206-4917-B642-2D33C7B4AB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CDB8135-38D5-43D4-B4B1-A5BECDD790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C602B-05E8-48CB-BD9D-45115D9D05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8988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66FD40-DA9A-46C8-A15E-0FA425D0A2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9575" y="730250"/>
            <a:ext cx="21031200" cy="26511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0F8957A-78E9-4857-A6FC-297B993724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9575" y="3362325"/>
            <a:ext cx="10315575" cy="16478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174630-9C00-4F79-8C7C-33BBAC4207B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679575" y="5010150"/>
            <a:ext cx="10315575" cy="7369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EA09EC5-14C9-49E5-BF3E-085D20E65C0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12344400" y="3362325"/>
            <a:ext cx="10366375" cy="16478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6957928-64E9-4807-9C99-2A841A9A514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12344400" y="5010150"/>
            <a:ext cx="10366375" cy="73691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5D05DE1-90B4-4204-B76C-545B8EEF8B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2A7E3-534F-40D7-9E82-4B4A8345CE96}" type="datetime1">
              <a:rPr lang="en-US" smtClean="0"/>
              <a:t>7/16/2023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9785D4-257A-44AF-95C1-C8C8F93CFE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D508803-FB65-4DF6-9BCA-F42D9F2DE7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C602B-05E8-48CB-BD9D-45115D9D05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74836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420D37-23FD-49A7-87B4-7C7E6A501B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8FE09F2-1EE8-418C-9E55-8D93CAAC02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E83BD-A9F8-4C01-A261-B1C0DC960E51}" type="datetime1">
              <a:rPr lang="en-US" smtClean="0"/>
              <a:t>7/16/2023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3340AA4-E98F-48F5-8E92-1436FD006E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865D1AF-7EF0-4A4A-8EF7-A0F28A880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C602B-05E8-48CB-BD9D-45115D9D05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81018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E14D3DB-BA8F-431A-B2EC-3B1FCC22BD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2EE140-DD52-4C73-BCC4-F2448E5AB613}" type="datetime1">
              <a:rPr lang="en-US" smtClean="0"/>
              <a:t>7/16/2023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8B7319F-FA45-41BD-A7CC-2ABD612FFD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9C8D5C9-7C18-4573-AE7A-F67738E11D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C602B-05E8-48CB-BD9D-45115D9D05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96787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3EAB7A-3F10-4205-8843-42845F5A30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9575" y="914400"/>
            <a:ext cx="7864475" cy="32004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DA0DFC-98D9-4D72-87AA-14E6D2CF4B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366375" y="1974850"/>
            <a:ext cx="12344400" cy="97472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CDBBD55-B1BF-45FF-947A-771C6B7968B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679575" y="4114800"/>
            <a:ext cx="7864475" cy="762317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AB1BD3-5CB0-4BC8-A208-176CE4F4EA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76FECF-F424-435F-BEC2-95E79F373816}" type="datetime1">
              <a:rPr lang="en-US" smtClean="0"/>
              <a:t>7/16/2023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A0F1374-5444-4B29-A426-95FC28865A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2D05307-DA53-4F5E-8C14-B77425B6B8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C602B-05E8-48CB-BD9D-45115D9D05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73182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文本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标题文本</a:t>
            </a:r>
          </a:p>
        </p:txBody>
      </p:sp>
      <p:sp>
        <p:nvSpPr>
          <p:cNvPr id="3" name="正文级别 1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rPr dirty="0" err="1"/>
              <a:t>正文级别</a:t>
            </a:r>
            <a:r>
              <a:rPr dirty="0"/>
              <a:t> 1</a:t>
            </a:r>
          </a:p>
          <a:p>
            <a:pPr lvl="1"/>
            <a:r>
              <a:rPr dirty="0" err="1"/>
              <a:t>正文级别</a:t>
            </a:r>
            <a:r>
              <a:rPr dirty="0"/>
              <a:t> 2</a:t>
            </a:r>
          </a:p>
          <a:p>
            <a:pPr lvl="2"/>
            <a:r>
              <a:rPr dirty="0" err="1"/>
              <a:t>正文级别</a:t>
            </a:r>
            <a:r>
              <a:rPr dirty="0"/>
              <a:t> 3</a:t>
            </a:r>
          </a:p>
          <a:p>
            <a:pPr lvl="3"/>
            <a:r>
              <a:rPr dirty="0" err="1"/>
              <a:t>正文级别</a:t>
            </a:r>
            <a:r>
              <a:rPr dirty="0"/>
              <a:t> 4</a:t>
            </a:r>
          </a:p>
          <a:p>
            <a:pPr lvl="4"/>
            <a:r>
              <a:rPr dirty="0" err="1"/>
              <a:t>正文级别</a:t>
            </a:r>
            <a:r>
              <a:rPr dirty="0"/>
              <a:t> 5</a:t>
            </a:r>
          </a:p>
        </p:txBody>
      </p:sp>
      <p:sp>
        <p:nvSpPr>
          <p:cNvPr id="4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11968444" y="13081001"/>
            <a:ext cx="434413" cy="471924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transition spd="med"/>
  <p:hf hdr="0" ftr="0" dt="0"/>
  <p:txStyles>
    <p:titleStyle>
      <a:lvl1pPr marL="0" marR="0" indent="0" algn="l" defTabSz="457223" rtl="0" latinLnBrk="0">
        <a:lnSpc>
          <a:spcPct val="13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腾讯体 W7"/>
        </a:defRPr>
      </a:lvl1pPr>
      <a:lvl2pPr marL="0" marR="0" indent="0" algn="l" defTabSz="457223" rtl="0" latinLnBrk="0">
        <a:lnSpc>
          <a:spcPct val="13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腾讯体 W7"/>
        </a:defRPr>
      </a:lvl2pPr>
      <a:lvl3pPr marL="0" marR="0" indent="0" algn="l" defTabSz="457223" rtl="0" latinLnBrk="0">
        <a:lnSpc>
          <a:spcPct val="13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腾讯体 W7"/>
        </a:defRPr>
      </a:lvl3pPr>
      <a:lvl4pPr marL="0" marR="0" indent="0" algn="l" defTabSz="457223" rtl="0" latinLnBrk="0">
        <a:lnSpc>
          <a:spcPct val="13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腾讯体 W7"/>
        </a:defRPr>
      </a:lvl4pPr>
      <a:lvl5pPr marL="0" marR="0" indent="0" algn="l" defTabSz="457223" rtl="0" latinLnBrk="0">
        <a:lnSpc>
          <a:spcPct val="13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腾讯体 W7"/>
        </a:defRPr>
      </a:lvl5pPr>
      <a:lvl6pPr marL="0" marR="0" indent="0" algn="l" defTabSz="457223" rtl="0" latinLnBrk="0">
        <a:lnSpc>
          <a:spcPct val="13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腾讯体 W7"/>
        </a:defRPr>
      </a:lvl6pPr>
      <a:lvl7pPr marL="0" marR="0" indent="0" algn="l" defTabSz="457223" rtl="0" latinLnBrk="0">
        <a:lnSpc>
          <a:spcPct val="13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腾讯体 W7"/>
        </a:defRPr>
      </a:lvl7pPr>
      <a:lvl8pPr marL="0" marR="0" indent="0" algn="l" defTabSz="457223" rtl="0" latinLnBrk="0">
        <a:lnSpc>
          <a:spcPct val="13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腾讯体 W7"/>
        </a:defRPr>
      </a:lvl8pPr>
      <a:lvl9pPr marL="0" marR="0" indent="0" algn="l" defTabSz="457223" rtl="0" latinLnBrk="0">
        <a:lnSpc>
          <a:spcPct val="13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腾讯体 W7"/>
        </a:defRPr>
      </a:lvl9pPr>
    </p:titleStyle>
    <p:bodyStyle>
      <a:lvl1pPr marL="635033" marR="0" indent="-635033" algn="l" defTabSz="457223" latinLnBrk="0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201" b="0" i="0" u="none" strike="noStrike" cap="none" spc="0" baseline="0">
          <a:solidFill>
            <a:srgbClr val="000000"/>
          </a:solidFill>
          <a:uFillTx/>
          <a:latin typeface="Microsoft YaHei" panose="020B0503020204020204" pitchFamily="34" charset="-122"/>
          <a:ea typeface="Microsoft YaHei" panose="020B0503020204020204" pitchFamily="34" charset="-122"/>
          <a:cs typeface="Microsoft YaHei" panose="020B0503020204020204" pitchFamily="34" charset="-122"/>
          <a:sym typeface="PingFang SC Regular"/>
        </a:defRPr>
      </a:lvl1pPr>
      <a:lvl2pPr marL="1270063" marR="0" indent="-635033" algn="l" defTabSz="457223" latinLnBrk="0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201" b="0" i="0" u="none" strike="noStrike" cap="none" spc="0" baseline="0">
          <a:solidFill>
            <a:srgbClr val="000000"/>
          </a:solidFill>
          <a:uFillTx/>
          <a:latin typeface="Microsoft YaHei" panose="020B0503020204020204" pitchFamily="34" charset="-122"/>
          <a:ea typeface="Microsoft YaHei" panose="020B0503020204020204" pitchFamily="34" charset="-122"/>
          <a:cs typeface="Microsoft YaHei" panose="020B0503020204020204" pitchFamily="34" charset="-122"/>
          <a:sym typeface="PingFang SC Regular"/>
        </a:defRPr>
      </a:lvl2pPr>
      <a:lvl3pPr marL="1905096" marR="0" indent="-635033" algn="l" defTabSz="457223" latinLnBrk="0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201" b="0" i="0" u="none" strike="noStrike" cap="none" spc="0" baseline="0">
          <a:solidFill>
            <a:srgbClr val="000000"/>
          </a:solidFill>
          <a:uFillTx/>
          <a:latin typeface="Microsoft YaHei" panose="020B0503020204020204" pitchFamily="34" charset="-122"/>
          <a:ea typeface="Microsoft YaHei" panose="020B0503020204020204" pitchFamily="34" charset="-122"/>
          <a:cs typeface="Microsoft YaHei" panose="020B0503020204020204" pitchFamily="34" charset="-122"/>
          <a:sym typeface="PingFang SC Regular"/>
        </a:defRPr>
      </a:lvl3pPr>
      <a:lvl4pPr marL="2540127" marR="0" indent="-635033" algn="l" defTabSz="457223" latinLnBrk="0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201" b="0" i="0" u="none" strike="noStrike" cap="none" spc="0" baseline="0">
          <a:solidFill>
            <a:srgbClr val="000000"/>
          </a:solidFill>
          <a:uFillTx/>
          <a:latin typeface="Microsoft YaHei" panose="020B0503020204020204" pitchFamily="34" charset="-122"/>
          <a:ea typeface="Microsoft YaHei" panose="020B0503020204020204" pitchFamily="34" charset="-122"/>
          <a:cs typeface="Microsoft YaHei" panose="020B0503020204020204" pitchFamily="34" charset="-122"/>
          <a:sym typeface="PingFang SC Regular"/>
        </a:defRPr>
      </a:lvl4pPr>
      <a:lvl5pPr marL="3175160" marR="0" indent="-635033" algn="l" defTabSz="457223" latinLnBrk="0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201" b="0" i="0" u="none" strike="noStrike" cap="none" spc="0" baseline="0">
          <a:solidFill>
            <a:srgbClr val="000000"/>
          </a:solidFill>
          <a:uFillTx/>
          <a:latin typeface="Microsoft YaHei" panose="020B0503020204020204" pitchFamily="34" charset="-122"/>
          <a:ea typeface="Microsoft YaHei" panose="020B0503020204020204" pitchFamily="34" charset="-122"/>
          <a:cs typeface="Microsoft YaHei" panose="020B0503020204020204" pitchFamily="34" charset="-122"/>
          <a:sym typeface="PingFang SC Regular"/>
        </a:defRPr>
      </a:lvl5pPr>
      <a:lvl6pPr marL="3810190" marR="0" indent="-635033" algn="l" defTabSz="457223" latinLnBrk="0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201" b="0" i="0" u="none" strike="noStrike" cap="none" spc="0" baseline="0">
          <a:solidFill>
            <a:srgbClr val="000000"/>
          </a:solidFill>
          <a:uFillTx/>
          <a:latin typeface="PingFang SC Regular"/>
          <a:ea typeface="PingFang SC Regular"/>
          <a:cs typeface="PingFang SC Regular"/>
          <a:sym typeface="PingFang SC Regular"/>
        </a:defRPr>
      </a:lvl6pPr>
      <a:lvl7pPr marL="4445223" marR="0" indent="-635033" algn="l" defTabSz="457223" latinLnBrk="0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201" b="0" i="0" u="none" strike="noStrike" cap="none" spc="0" baseline="0">
          <a:solidFill>
            <a:srgbClr val="000000"/>
          </a:solidFill>
          <a:uFillTx/>
          <a:latin typeface="PingFang SC Regular"/>
          <a:ea typeface="PingFang SC Regular"/>
          <a:cs typeface="PingFang SC Regular"/>
          <a:sym typeface="PingFang SC Regular"/>
        </a:defRPr>
      </a:lvl7pPr>
      <a:lvl8pPr marL="5080254" marR="0" indent="-635033" algn="l" defTabSz="457223" latinLnBrk="0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201" b="0" i="0" u="none" strike="noStrike" cap="none" spc="0" baseline="0">
          <a:solidFill>
            <a:srgbClr val="000000"/>
          </a:solidFill>
          <a:uFillTx/>
          <a:latin typeface="PingFang SC Regular"/>
          <a:ea typeface="PingFang SC Regular"/>
          <a:cs typeface="PingFang SC Regular"/>
          <a:sym typeface="PingFang SC Regular"/>
        </a:defRPr>
      </a:lvl8pPr>
      <a:lvl9pPr marL="5715287" marR="0" indent="-635033" algn="l" defTabSz="457223" latinLnBrk="0">
        <a:lnSpc>
          <a:spcPct val="12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201" b="0" i="0" u="none" strike="noStrike" cap="none" spc="0" baseline="0">
          <a:solidFill>
            <a:srgbClr val="000000"/>
          </a:solidFill>
          <a:uFillTx/>
          <a:latin typeface="PingFang SC Regular"/>
          <a:ea typeface="PingFang SC Regular"/>
          <a:cs typeface="PingFang SC Regular"/>
          <a:sym typeface="PingFang SC Regular"/>
        </a:defRPr>
      </a:lvl9pPr>
    </p:bodyStyle>
    <p:otherStyle>
      <a:lvl1pPr marL="0" marR="0" indent="0" algn="ctr" defTabSz="82554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12" algn="ctr" defTabSz="82554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23" algn="ctr" defTabSz="82554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35" algn="ctr" defTabSz="82554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45" algn="ctr" defTabSz="82554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57" algn="ctr" defTabSz="82554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68" algn="ctr" defTabSz="82554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80" algn="ctr" defTabSz="82554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92" algn="ctr" defTabSz="82554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23EDC6A-AC8F-464E-918B-D21BB10141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28D22DB-DDD2-403B-89BB-CBAB0E52C2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708DD5-7F5D-4997-AEA3-8620AEFF8D3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4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C927F9-3A47-4261-B6AA-65736449D859}" type="datetime1">
              <a:rPr lang="en-US" smtClean="0"/>
              <a:t>7/16/2023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0E0D5E-6D9D-45A1-A4E3-5B2D99EC62E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7200" y="12712700"/>
            <a:ext cx="82296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92A24A-CF5E-4BAC-B09B-F818799C267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1200" y="12712700"/>
            <a:ext cx="54864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DC602B-05E8-48CB-BD9D-45115D9D05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9805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3" name="VCG211186081977.jpg" descr="VCG211186081977.jpg"/>
          <p:cNvPicPr>
            <a:picLocks noChangeAspect="1"/>
          </p:cNvPicPr>
          <p:nvPr/>
        </p:nvPicPr>
        <p:blipFill>
          <a:blip r:embed="rId2"/>
          <a:srcRect t="4960" r="24495" b="27279"/>
          <a:stretch>
            <a:fillRect/>
          </a:stretch>
        </p:blipFill>
        <p:spPr>
          <a:xfrm>
            <a:off x="14202029" y="-62506"/>
            <a:ext cx="10221103" cy="13756341"/>
          </a:xfrm>
          <a:prstGeom prst="rect">
            <a:avLst/>
          </a:prstGeom>
          <a:ln w="12700">
            <a:miter lim="400000"/>
          </a:ln>
        </p:spPr>
      </p:pic>
      <p:sp>
        <p:nvSpPr>
          <p:cNvPr id="274" name="形状"/>
          <p:cNvSpPr/>
          <p:nvPr/>
        </p:nvSpPr>
        <p:spPr>
          <a:xfrm>
            <a:off x="1" y="2"/>
            <a:ext cx="21945600" cy="13716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17526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0052D9">
              <a:alpha val="50000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3200"/>
          </a:p>
        </p:txBody>
      </p:sp>
      <p:sp>
        <p:nvSpPr>
          <p:cNvPr id="275" name="形状"/>
          <p:cNvSpPr/>
          <p:nvPr/>
        </p:nvSpPr>
        <p:spPr>
          <a:xfrm>
            <a:off x="1" y="-20171"/>
            <a:ext cx="18817192" cy="13716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1684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hueOff val="848127"/>
              <a:lumOff val="-2947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3200"/>
          </a:p>
        </p:txBody>
      </p:sp>
      <p:sp>
        <p:nvSpPr>
          <p:cNvPr id="276" name="PPT标题文本"/>
          <p:cNvSpPr txBox="1"/>
          <p:nvPr/>
        </p:nvSpPr>
        <p:spPr>
          <a:xfrm>
            <a:off x="983859" y="4268477"/>
            <a:ext cx="15855671" cy="3230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799" tIns="50799" rIns="50799" bIns="50799" anchor="ctr">
            <a:spAutoFit/>
          </a:bodyPr>
          <a:lstStyle>
            <a:lvl1pPr algn="l">
              <a:defRPr sz="1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腾讯体 W7"/>
              </a:defRPr>
            </a:lvl1pPr>
          </a:lstStyle>
          <a:p>
            <a:pPr>
              <a:lnSpc>
                <a:spcPts val="13000"/>
              </a:lnSpc>
            </a:pPr>
            <a:r>
              <a:rPr lang="en-US" altLang="zh-CN" sz="6000" dirty="0">
                <a:latin typeface="Arial" panose="020B0604020202020204" pitchFamily="34" charset="0"/>
                <a:cs typeface="Arial" panose="020B0604020202020204" pitchFamily="34" charset="0"/>
              </a:rPr>
              <a:t>JVET-AE0180</a:t>
            </a:r>
          </a:p>
          <a:p>
            <a:pPr>
              <a:lnSpc>
                <a:spcPts val="13000"/>
              </a:lnSpc>
            </a:pPr>
            <a:r>
              <a:rPr lang="en-US" altLang="zh-CN" sz="7200" b="1" dirty="0">
                <a:latin typeface="Arial" panose="020B0604020202020204" pitchFamily="34" charset="0"/>
                <a:cs typeface="Arial" panose="020B0604020202020204" pitchFamily="34" charset="0"/>
              </a:rPr>
              <a:t>On ECM SW memory consumption </a:t>
            </a:r>
          </a:p>
        </p:txBody>
      </p:sp>
      <p:sp>
        <p:nvSpPr>
          <p:cNvPr id="277" name="PPT副标题文本"/>
          <p:cNvSpPr txBox="1"/>
          <p:nvPr/>
        </p:nvSpPr>
        <p:spPr>
          <a:xfrm>
            <a:off x="1068367" y="9833188"/>
            <a:ext cx="9701366" cy="27298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799" tIns="50799" rIns="50799" bIns="50799" anchor="ctr">
            <a:spAutoFit/>
          </a:bodyPr>
          <a:lstStyle>
            <a:lvl1pPr algn="l">
              <a:defRPr sz="6000" b="0">
                <a:solidFill>
                  <a:srgbClr val="FFFFFF"/>
                </a:solidFill>
                <a:latin typeface="+mn-lt"/>
                <a:ea typeface="+mn-ea"/>
                <a:cs typeface="+mn-cs"/>
                <a:sym typeface="腾讯体 W7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sz="6001" u="sng" dirty="0"/>
              <a:t>R. Chernyak</a:t>
            </a:r>
            <a:r>
              <a:rPr lang="en-US" altLang="zh-CN" sz="6001" dirty="0"/>
              <a:t>, S. Liu (Tencent)</a:t>
            </a:r>
          </a:p>
          <a:p>
            <a:pPr>
              <a:lnSpc>
                <a:spcPct val="150000"/>
              </a:lnSpc>
            </a:pPr>
            <a:r>
              <a:rPr lang="en-US" altLang="zh-CN" sz="6001" dirty="0"/>
              <a:t>Y. </a:t>
            </a:r>
            <a:r>
              <a:rPr lang="en-US" altLang="zh-CN" sz="6001" dirty="0" err="1"/>
              <a:t>Yasugi</a:t>
            </a:r>
            <a:r>
              <a:rPr lang="en-US" altLang="zh-CN" sz="6001" dirty="0"/>
              <a:t>, T. </a:t>
            </a:r>
            <a:r>
              <a:rPr lang="en-US" altLang="zh-CN" sz="6001" dirty="0" err="1"/>
              <a:t>Ikai</a:t>
            </a:r>
            <a:r>
              <a:rPr lang="en-US" altLang="zh-CN" sz="6001" dirty="0"/>
              <a:t> (Sharp)</a:t>
            </a:r>
          </a:p>
        </p:txBody>
      </p:sp>
      <p:pic>
        <p:nvPicPr>
          <p:cNvPr id="280" name="01_Tencent_Logo_Reverse type.png" descr="01_Tencent_Logo_Reverse typ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057" y="542406"/>
            <a:ext cx="3753027" cy="1129849"/>
          </a:xfrm>
          <a:prstGeom prst="rect">
            <a:avLst/>
          </a:prstGeom>
          <a:ln w="12700">
            <a:miter lim="400000"/>
          </a:ln>
        </p:spPr>
      </p:pic>
      <p:sp>
        <p:nvSpPr>
          <p:cNvPr id="281" name="线条"/>
          <p:cNvSpPr/>
          <p:nvPr/>
        </p:nvSpPr>
        <p:spPr>
          <a:xfrm flipV="1">
            <a:off x="4679839" y="914705"/>
            <a:ext cx="2" cy="385252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3200"/>
          </a:p>
        </p:txBody>
      </p:sp>
      <p:sp>
        <p:nvSpPr>
          <p:cNvPr id="2" name="Flowchart: Delay 1">
            <a:extLst>
              <a:ext uri="{FF2B5EF4-FFF2-40B4-BE49-F238E27FC236}">
                <a16:creationId xmlns:a16="http://schemas.microsoft.com/office/drawing/2014/main" id="{C67CB4AA-2277-4CA1-BF8F-EE5075CF10D2}"/>
              </a:ext>
            </a:extLst>
          </p:cNvPr>
          <p:cNvSpPr/>
          <p:nvPr/>
        </p:nvSpPr>
        <p:spPr>
          <a:xfrm rot="16200000">
            <a:off x="4975032" y="788263"/>
            <a:ext cx="436219" cy="419090"/>
          </a:xfrm>
          <a:custGeom>
            <a:avLst/>
            <a:gdLst>
              <a:gd name="connsiteX0" fmla="*/ 0 w 832335"/>
              <a:gd name="connsiteY0" fmla="*/ 0 h 507763"/>
              <a:gd name="connsiteX1" fmla="*/ 416168 w 832335"/>
              <a:gd name="connsiteY1" fmla="*/ 0 h 507763"/>
              <a:gd name="connsiteX2" fmla="*/ 832336 w 832335"/>
              <a:gd name="connsiteY2" fmla="*/ 253882 h 507763"/>
              <a:gd name="connsiteX3" fmla="*/ 416168 w 832335"/>
              <a:gd name="connsiteY3" fmla="*/ 507764 h 507763"/>
              <a:gd name="connsiteX4" fmla="*/ 0 w 832335"/>
              <a:gd name="connsiteY4" fmla="*/ 507763 h 507763"/>
              <a:gd name="connsiteX5" fmla="*/ 0 w 832335"/>
              <a:gd name="connsiteY5" fmla="*/ 0 h 507763"/>
              <a:gd name="connsiteX0" fmla="*/ 0 w 832351"/>
              <a:gd name="connsiteY0" fmla="*/ 0 h 507764"/>
              <a:gd name="connsiteX1" fmla="*/ 404445 w 832351"/>
              <a:gd name="connsiteY1" fmla="*/ 35170 h 507764"/>
              <a:gd name="connsiteX2" fmla="*/ 832336 w 832351"/>
              <a:gd name="connsiteY2" fmla="*/ 253882 h 507764"/>
              <a:gd name="connsiteX3" fmla="*/ 416168 w 832351"/>
              <a:gd name="connsiteY3" fmla="*/ 507764 h 507764"/>
              <a:gd name="connsiteX4" fmla="*/ 0 w 832351"/>
              <a:gd name="connsiteY4" fmla="*/ 507763 h 507764"/>
              <a:gd name="connsiteX5" fmla="*/ 0 w 832351"/>
              <a:gd name="connsiteY5" fmla="*/ 0 h 507764"/>
              <a:gd name="connsiteX0" fmla="*/ 0 w 832351"/>
              <a:gd name="connsiteY0" fmla="*/ 0 h 507763"/>
              <a:gd name="connsiteX1" fmla="*/ 404445 w 832351"/>
              <a:gd name="connsiteY1" fmla="*/ 35170 h 507763"/>
              <a:gd name="connsiteX2" fmla="*/ 832336 w 832351"/>
              <a:gd name="connsiteY2" fmla="*/ 253882 h 507763"/>
              <a:gd name="connsiteX3" fmla="*/ 416168 w 832351"/>
              <a:gd name="connsiteY3" fmla="*/ 472595 h 507763"/>
              <a:gd name="connsiteX4" fmla="*/ 0 w 832351"/>
              <a:gd name="connsiteY4" fmla="*/ 507763 h 507763"/>
              <a:gd name="connsiteX5" fmla="*/ 0 w 832351"/>
              <a:gd name="connsiteY5" fmla="*/ 0 h 507763"/>
              <a:gd name="connsiteX0" fmla="*/ 0 w 750300"/>
              <a:gd name="connsiteY0" fmla="*/ 0 h 507763"/>
              <a:gd name="connsiteX1" fmla="*/ 404445 w 750300"/>
              <a:gd name="connsiteY1" fmla="*/ 35170 h 507763"/>
              <a:gd name="connsiteX2" fmla="*/ 750274 w 750300"/>
              <a:gd name="connsiteY2" fmla="*/ 277328 h 507763"/>
              <a:gd name="connsiteX3" fmla="*/ 416168 w 750300"/>
              <a:gd name="connsiteY3" fmla="*/ 472595 h 507763"/>
              <a:gd name="connsiteX4" fmla="*/ 0 w 750300"/>
              <a:gd name="connsiteY4" fmla="*/ 507763 h 507763"/>
              <a:gd name="connsiteX5" fmla="*/ 0 w 750300"/>
              <a:gd name="connsiteY5" fmla="*/ 0 h 507763"/>
              <a:gd name="connsiteX0" fmla="*/ 0 w 750319"/>
              <a:gd name="connsiteY0" fmla="*/ 0 h 507763"/>
              <a:gd name="connsiteX1" fmla="*/ 404445 w 750319"/>
              <a:gd name="connsiteY1" fmla="*/ 35170 h 507763"/>
              <a:gd name="connsiteX2" fmla="*/ 750274 w 750319"/>
              <a:gd name="connsiteY2" fmla="*/ 277328 h 507763"/>
              <a:gd name="connsiteX3" fmla="*/ 388202 w 750319"/>
              <a:gd name="connsiteY3" fmla="*/ 460872 h 507763"/>
              <a:gd name="connsiteX4" fmla="*/ 0 w 750319"/>
              <a:gd name="connsiteY4" fmla="*/ 507763 h 507763"/>
              <a:gd name="connsiteX5" fmla="*/ 0 w 750319"/>
              <a:gd name="connsiteY5" fmla="*/ 0 h 507763"/>
              <a:gd name="connsiteX0" fmla="*/ 0 w 720037"/>
              <a:gd name="connsiteY0" fmla="*/ 0 h 507763"/>
              <a:gd name="connsiteX1" fmla="*/ 404445 w 720037"/>
              <a:gd name="connsiteY1" fmla="*/ 35170 h 507763"/>
              <a:gd name="connsiteX2" fmla="*/ 719977 w 720037"/>
              <a:gd name="connsiteY2" fmla="*/ 245578 h 507763"/>
              <a:gd name="connsiteX3" fmla="*/ 388202 w 720037"/>
              <a:gd name="connsiteY3" fmla="*/ 460872 h 507763"/>
              <a:gd name="connsiteX4" fmla="*/ 0 w 720037"/>
              <a:gd name="connsiteY4" fmla="*/ 507763 h 507763"/>
              <a:gd name="connsiteX5" fmla="*/ 0 w 720037"/>
              <a:gd name="connsiteY5" fmla="*/ 0 h 507763"/>
              <a:gd name="connsiteX0" fmla="*/ 0 w 720893"/>
              <a:gd name="connsiteY0" fmla="*/ 0 h 507763"/>
              <a:gd name="connsiteX1" fmla="*/ 313554 w 720893"/>
              <a:gd name="connsiteY1" fmla="*/ 41520 h 507763"/>
              <a:gd name="connsiteX2" fmla="*/ 719977 w 720893"/>
              <a:gd name="connsiteY2" fmla="*/ 245578 h 507763"/>
              <a:gd name="connsiteX3" fmla="*/ 388202 w 720893"/>
              <a:gd name="connsiteY3" fmla="*/ 460872 h 507763"/>
              <a:gd name="connsiteX4" fmla="*/ 0 w 720893"/>
              <a:gd name="connsiteY4" fmla="*/ 507763 h 507763"/>
              <a:gd name="connsiteX5" fmla="*/ 0 w 720893"/>
              <a:gd name="connsiteY5" fmla="*/ 0 h 507763"/>
              <a:gd name="connsiteX0" fmla="*/ 0 w 668478"/>
              <a:gd name="connsiteY0" fmla="*/ 0 h 507763"/>
              <a:gd name="connsiteX1" fmla="*/ 313554 w 668478"/>
              <a:gd name="connsiteY1" fmla="*/ 41520 h 507763"/>
              <a:gd name="connsiteX2" fmla="*/ 666958 w 668478"/>
              <a:gd name="connsiteY2" fmla="*/ 226528 h 507763"/>
              <a:gd name="connsiteX3" fmla="*/ 388202 w 668478"/>
              <a:gd name="connsiteY3" fmla="*/ 460872 h 507763"/>
              <a:gd name="connsiteX4" fmla="*/ 0 w 668478"/>
              <a:gd name="connsiteY4" fmla="*/ 507763 h 507763"/>
              <a:gd name="connsiteX5" fmla="*/ 0 w 668478"/>
              <a:gd name="connsiteY5" fmla="*/ 0 h 507763"/>
              <a:gd name="connsiteX0" fmla="*/ 0 w 666994"/>
              <a:gd name="connsiteY0" fmla="*/ 0 h 507763"/>
              <a:gd name="connsiteX1" fmla="*/ 313554 w 666994"/>
              <a:gd name="connsiteY1" fmla="*/ 41520 h 507763"/>
              <a:gd name="connsiteX2" fmla="*/ 666958 w 666994"/>
              <a:gd name="connsiteY2" fmla="*/ 226528 h 507763"/>
              <a:gd name="connsiteX3" fmla="*/ 327608 w 666994"/>
              <a:gd name="connsiteY3" fmla="*/ 460875 h 507763"/>
              <a:gd name="connsiteX4" fmla="*/ 0 w 666994"/>
              <a:gd name="connsiteY4" fmla="*/ 507763 h 507763"/>
              <a:gd name="connsiteX5" fmla="*/ 0 w 666994"/>
              <a:gd name="connsiteY5" fmla="*/ 0 h 507763"/>
              <a:gd name="connsiteX0" fmla="*/ 0 w 666988"/>
              <a:gd name="connsiteY0" fmla="*/ 0 h 507763"/>
              <a:gd name="connsiteX1" fmla="*/ 313554 w 666988"/>
              <a:gd name="connsiteY1" fmla="*/ 41520 h 507763"/>
              <a:gd name="connsiteX2" fmla="*/ 666958 w 666988"/>
              <a:gd name="connsiteY2" fmla="*/ 226528 h 507763"/>
              <a:gd name="connsiteX3" fmla="*/ 327608 w 666988"/>
              <a:gd name="connsiteY3" fmla="*/ 460875 h 507763"/>
              <a:gd name="connsiteX4" fmla="*/ 0 w 666988"/>
              <a:gd name="connsiteY4" fmla="*/ 507763 h 507763"/>
              <a:gd name="connsiteX5" fmla="*/ 0 w 666988"/>
              <a:gd name="connsiteY5" fmla="*/ 0 h 507763"/>
              <a:gd name="connsiteX0" fmla="*/ 0 w 666988"/>
              <a:gd name="connsiteY0" fmla="*/ 0 h 507763"/>
              <a:gd name="connsiteX1" fmla="*/ 313554 w 666988"/>
              <a:gd name="connsiteY1" fmla="*/ 41520 h 507763"/>
              <a:gd name="connsiteX2" fmla="*/ 666958 w 666988"/>
              <a:gd name="connsiteY2" fmla="*/ 226528 h 507763"/>
              <a:gd name="connsiteX3" fmla="*/ 327608 w 666988"/>
              <a:gd name="connsiteY3" fmla="*/ 460875 h 507763"/>
              <a:gd name="connsiteX4" fmla="*/ 0 w 666988"/>
              <a:gd name="connsiteY4" fmla="*/ 507763 h 507763"/>
              <a:gd name="connsiteX5" fmla="*/ 0 w 666988"/>
              <a:gd name="connsiteY5" fmla="*/ 0 h 507763"/>
              <a:gd name="connsiteX0" fmla="*/ 0 w 666988"/>
              <a:gd name="connsiteY0" fmla="*/ 0 h 507763"/>
              <a:gd name="connsiteX1" fmla="*/ 313554 w 666988"/>
              <a:gd name="connsiteY1" fmla="*/ 41520 h 507763"/>
              <a:gd name="connsiteX2" fmla="*/ 666958 w 666988"/>
              <a:gd name="connsiteY2" fmla="*/ 239228 h 507763"/>
              <a:gd name="connsiteX3" fmla="*/ 327608 w 666988"/>
              <a:gd name="connsiteY3" fmla="*/ 460875 h 507763"/>
              <a:gd name="connsiteX4" fmla="*/ 0 w 666988"/>
              <a:gd name="connsiteY4" fmla="*/ 507763 h 507763"/>
              <a:gd name="connsiteX5" fmla="*/ 0 w 666988"/>
              <a:gd name="connsiteY5" fmla="*/ 0 h 507763"/>
              <a:gd name="connsiteX0" fmla="*/ 0 w 666988"/>
              <a:gd name="connsiteY0" fmla="*/ 0 h 507763"/>
              <a:gd name="connsiteX1" fmla="*/ 313554 w 666988"/>
              <a:gd name="connsiteY1" fmla="*/ 41520 h 507763"/>
              <a:gd name="connsiteX2" fmla="*/ 666958 w 666988"/>
              <a:gd name="connsiteY2" fmla="*/ 239228 h 507763"/>
              <a:gd name="connsiteX3" fmla="*/ 327608 w 666988"/>
              <a:gd name="connsiteY3" fmla="*/ 454525 h 507763"/>
              <a:gd name="connsiteX4" fmla="*/ 0 w 666988"/>
              <a:gd name="connsiteY4" fmla="*/ 507763 h 507763"/>
              <a:gd name="connsiteX5" fmla="*/ 0 w 666988"/>
              <a:gd name="connsiteY5" fmla="*/ 0 h 507763"/>
              <a:gd name="connsiteX0" fmla="*/ 0 w 667029"/>
              <a:gd name="connsiteY0" fmla="*/ 0 h 507763"/>
              <a:gd name="connsiteX1" fmla="*/ 305979 w 667029"/>
              <a:gd name="connsiteY1" fmla="*/ 22470 h 507763"/>
              <a:gd name="connsiteX2" fmla="*/ 666958 w 667029"/>
              <a:gd name="connsiteY2" fmla="*/ 239228 h 507763"/>
              <a:gd name="connsiteX3" fmla="*/ 327608 w 667029"/>
              <a:gd name="connsiteY3" fmla="*/ 454525 h 507763"/>
              <a:gd name="connsiteX4" fmla="*/ 0 w 667029"/>
              <a:gd name="connsiteY4" fmla="*/ 507763 h 507763"/>
              <a:gd name="connsiteX5" fmla="*/ 0 w 667029"/>
              <a:gd name="connsiteY5" fmla="*/ 0 h 507763"/>
              <a:gd name="connsiteX0" fmla="*/ 0 w 666963"/>
              <a:gd name="connsiteY0" fmla="*/ 0 h 507763"/>
              <a:gd name="connsiteX1" fmla="*/ 305979 w 666963"/>
              <a:gd name="connsiteY1" fmla="*/ 22470 h 507763"/>
              <a:gd name="connsiteX2" fmla="*/ 666958 w 666963"/>
              <a:gd name="connsiteY2" fmla="*/ 239228 h 507763"/>
              <a:gd name="connsiteX3" fmla="*/ 312460 w 666963"/>
              <a:gd name="connsiteY3" fmla="*/ 479925 h 507763"/>
              <a:gd name="connsiteX4" fmla="*/ 0 w 666963"/>
              <a:gd name="connsiteY4" fmla="*/ 507763 h 507763"/>
              <a:gd name="connsiteX5" fmla="*/ 0 w 666963"/>
              <a:gd name="connsiteY5" fmla="*/ 0 h 507763"/>
              <a:gd name="connsiteX0" fmla="*/ 0 w 666984"/>
              <a:gd name="connsiteY0" fmla="*/ 0 h 507763"/>
              <a:gd name="connsiteX1" fmla="*/ 305979 w 666984"/>
              <a:gd name="connsiteY1" fmla="*/ 22470 h 507763"/>
              <a:gd name="connsiteX2" fmla="*/ 666958 w 666984"/>
              <a:gd name="connsiteY2" fmla="*/ 239228 h 507763"/>
              <a:gd name="connsiteX3" fmla="*/ 292577 w 666984"/>
              <a:gd name="connsiteY3" fmla="*/ 477547 h 507763"/>
              <a:gd name="connsiteX4" fmla="*/ 0 w 666984"/>
              <a:gd name="connsiteY4" fmla="*/ 507763 h 507763"/>
              <a:gd name="connsiteX5" fmla="*/ 0 w 666984"/>
              <a:gd name="connsiteY5" fmla="*/ 0 h 507763"/>
              <a:gd name="connsiteX0" fmla="*/ 0 w 647107"/>
              <a:gd name="connsiteY0" fmla="*/ 0 h 507763"/>
              <a:gd name="connsiteX1" fmla="*/ 305979 w 647107"/>
              <a:gd name="connsiteY1" fmla="*/ 22470 h 507763"/>
              <a:gd name="connsiteX2" fmla="*/ 647075 w 647107"/>
              <a:gd name="connsiteY2" fmla="*/ 246374 h 507763"/>
              <a:gd name="connsiteX3" fmla="*/ 292577 w 647107"/>
              <a:gd name="connsiteY3" fmla="*/ 477547 h 507763"/>
              <a:gd name="connsiteX4" fmla="*/ 0 w 647107"/>
              <a:gd name="connsiteY4" fmla="*/ 507763 h 507763"/>
              <a:gd name="connsiteX5" fmla="*/ 0 w 647107"/>
              <a:gd name="connsiteY5" fmla="*/ 0 h 507763"/>
              <a:gd name="connsiteX0" fmla="*/ 0 w 649943"/>
              <a:gd name="connsiteY0" fmla="*/ 0 h 507763"/>
              <a:gd name="connsiteX1" fmla="*/ 305979 w 649943"/>
              <a:gd name="connsiteY1" fmla="*/ 22470 h 507763"/>
              <a:gd name="connsiteX2" fmla="*/ 649912 w 649943"/>
              <a:gd name="connsiteY2" fmla="*/ 253357 h 507763"/>
              <a:gd name="connsiteX3" fmla="*/ 292577 w 649943"/>
              <a:gd name="connsiteY3" fmla="*/ 477547 h 507763"/>
              <a:gd name="connsiteX4" fmla="*/ 0 w 649943"/>
              <a:gd name="connsiteY4" fmla="*/ 507763 h 507763"/>
              <a:gd name="connsiteX5" fmla="*/ 0 w 649943"/>
              <a:gd name="connsiteY5" fmla="*/ 0 h 507763"/>
              <a:gd name="connsiteX0" fmla="*/ 0 w 650000"/>
              <a:gd name="connsiteY0" fmla="*/ 0 h 507763"/>
              <a:gd name="connsiteX1" fmla="*/ 314491 w 650000"/>
              <a:gd name="connsiteY1" fmla="*/ 55047 h 507763"/>
              <a:gd name="connsiteX2" fmla="*/ 649912 w 650000"/>
              <a:gd name="connsiteY2" fmla="*/ 253357 h 507763"/>
              <a:gd name="connsiteX3" fmla="*/ 292577 w 650000"/>
              <a:gd name="connsiteY3" fmla="*/ 477547 h 507763"/>
              <a:gd name="connsiteX4" fmla="*/ 0 w 650000"/>
              <a:gd name="connsiteY4" fmla="*/ 507763 h 507763"/>
              <a:gd name="connsiteX5" fmla="*/ 0 w 650000"/>
              <a:gd name="connsiteY5" fmla="*/ 0 h 507763"/>
              <a:gd name="connsiteX0" fmla="*/ 0 w 649985"/>
              <a:gd name="connsiteY0" fmla="*/ 0 h 507763"/>
              <a:gd name="connsiteX1" fmla="*/ 314491 w 649985"/>
              <a:gd name="connsiteY1" fmla="*/ 55047 h 507763"/>
              <a:gd name="connsiteX2" fmla="*/ 649912 w 649985"/>
              <a:gd name="connsiteY2" fmla="*/ 253357 h 507763"/>
              <a:gd name="connsiteX3" fmla="*/ 292577 w 649985"/>
              <a:gd name="connsiteY3" fmla="*/ 477547 h 507763"/>
              <a:gd name="connsiteX4" fmla="*/ 0 w 649985"/>
              <a:gd name="connsiteY4" fmla="*/ 507763 h 507763"/>
              <a:gd name="connsiteX5" fmla="*/ 0 w 649985"/>
              <a:gd name="connsiteY5" fmla="*/ 0 h 507763"/>
              <a:gd name="connsiteX0" fmla="*/ 0 w 649985"/>
              <a:gd name="connsiteY0" fmla="*/ 0 h 507763"/>
              <a:gd name="connsiteX1" fmla="*/ 314491 w 649985"/>
              <a:gd name="connsiteY1" fmla="*/ 55047 h 507763"/>
              <a:gd name="connsiteX2" fmla="*/ 649912 w 649985"/>
              <a:gd name="connsiteY2" fmla="*/ 253357 h 507763"/>
              <a:gd name="connsiteX3" fmla="*/ 292577 w 649985"/>
              <a:gd name="connsiteY3" fmla="*/ 477547 h 507763"/>
              <a:gd name="connsiteX4" fmla="*/ 0 w 649985"/>
              <a:gd name="connsiteY4" fmla="*/ 507763 h 507763"/>
              <a:gd name="connsiteX5" fmla="*/ 0 w 649985"/>
              <a:gd name="connsiteY5" fmla="*/ 0 h 507763"/>
              <a:gd name="connsiteX0" fmla="*/ 0 w 650166"/>
              <a:gd name="connsiteY0" fmla="*/ 0 h 507763"/>
              <a:gd name="connsiteX1" fmla="*/ 331515 w 650166"/>
              <a:gd name="connsiteY1" fmla="*/ 59702 h 507763"/>
              <a:gd name="connsiteX2" fmla="*/ 649912 w 650166"/>
              <a:gd name="connsiteY2" fmla="*/ 253357 h 507763"/>
              <a:gd name="connsiteX3" fmla="*/ 292577 w 650166"/>
              <a:gd name="connsiteY3" fmla="*/ 477547 h 507763"/>
              <a:gd name="connsiteX4" fmla="*/ 0 w 650166"/>
              <a:gd name="connsiteY4" fmla="*/ 507763 h 507763"/>
              <a:gd name="connsiteX5" fmla="*/ 0 w 650166"/>
              <a:gd name="connsiteY5" fmla="*/ 0 h 507763"/>
              <a:gd name="connsiteX0" fmla="*/ 0 w 650241"/>
              <a:gd name="connsiteY0" fmla="*/ 0 h 507763"/>
              <a:gd name="connsiteX1" fmla="*/ 331515 w 650241"/>
              <a:gd name="connsiteY1" fmla="*/ 59702 h 507763"/>
              <a:gd name="connsiteX2" fmla="*/ 649912 w 650241"/>
              <a:gd name="connsiteY2" fmla="*/ 253357 h 507763"/>
              <a:gd name="connsiteX3" fmla="*/ 286902 w 650241"/>
              <a:gd name="connsiteY3" fmla="*/ 456605 h 507763"/>
              <a:gd name="connsiteX4" fmla="*/ 0 w 650241"/>
              <a:gd name="connsiteY4" fmla="*/ 507763 h 507763"/>
              <a:gd name="connsiteX5" fmla="*/ 0 w 650241"/>
              <a:gd name="connsiteY5" fmla="*/ 0 h 507763"/>
              <a:gd name="connsiteX0" fmla="*/ 0 w 650241"/>
              <a:gd name="connsiteY0" fmla="*/ 0 h 507763"/>
              <a:gd name="connsiteX1" fmla="*/ 331515 w 650241"/>
              <a:gd name="connsiteY1" fmla="*/ 59702 h 507763"/>
              <a:gd name="connsiteX2" fmla="*/ 649912 w 650241"/>
              <a:gd name="connsiteY2" fmla="*/ 253357 h 507763"/>
              <a:gd name="connsiteX3" fmla="*/ 286902 w 650241"/>
              <a:gd name="connsiteY3" fmla="*/ 456605 h 507763"/>
              <a:gd name="connsiteX4" fmla="*/ 0 w 650241"/>
              <a:gd name="connsiteY4" fmla="*/ 507763 h 507763"/>
              <a:gd name="connsiteX5" fmla="*/ 0 w 650241"/>
              <a:gd name="connsiteY5" fmla="*/ 0 h 507763"/>
              <a:gd name="connsiteX0" fmla="*/ 0 w 650241"/>
              <a:gd name="connsiteY0" fmla="*/ 0 h 507763"/>
              <a:gd name="connsiteX1" fmla="*/ 331515 w 650241"/>
              <a:gd name="connsiteY1" fmla="*/ 59702 h 507763"/>
              <a:gd name="connsiteX2" fmla="*/ 649912 w 650241"/>
              <a:gd name="connsiteY2" fmla="*/ 253357 h 507763"/>
              <a:gd name="connsiteX3" fmla="*/ 286902 w 650241"/>
              <a:gd name="connsiteY3" fmla="*/ 456605 h 507763"/>
              <a:gd name="connsiteX4" fmla="*/ 0 w 650241"/>
              <a:gd name="connsiteY4" fmla="*/ 507763 h 507763"/>
              <a:gd name="connsiteX5" fmla="*/ 0 w 650241"/>
              <a:gd name="connsiteY5" fmla="*/ 0 h 507763"/>
              <a:gd name="connsiteX0" fmla="*/ 0 w 650241"/>
              <a:gd name="connsiteY0" fmla="*/ 0 h 507763"/>
              <a:gd name="connsiteX1" fmla="*/ 331515 w 650241"/>
              <a:gd name="connsiteY1" fmla="*/ 59702 h 507763"/>
              <a:gd name="connsiteX2" fmla="*/ 649912 w 650241"/>
              <a:gd name="connsiteY2" fmla="*/ 253357 h 507763"/>
              <a:gd name="connsiteX3" fmla="*/ 286902 w 650241"/>
              <a:gd name="connsiteY3" fmla="*/ 456605 h 507763"/>
              <a:gd name="connsiteX4" fmla="*/ 0 w 650241"/>
              <a:gd name="connsiteY4" fmla="*/ 507763 h 507763"/>
              <a:gd name="connsiteX5" fmla="*/ 0 w 650241"/>
              <a:gd name="connsiteY5" fmla="*/ 0 h 507763"/>
              <a:gd name="connsiteX0" fmla="*/ 0 w 650241"/>
              <a:gd name="connsiteY0" fmla="*/ 0 h 507763"/>
              <a:gd name="connsiteX1" fmla="*/ 331515 w 650241"/>
              <a:gd name="connsiteY1" fmla="*/ 59702 h 507763"/>
              <a:gd name="connsiteX2" fmla="*/ 649912 w 650241"/>
              <a:gd name="connsiteY2" fmla="*/ 253357 h 507763"/>
              <a:gd name="connsiteX3" fmla="*/ 286902 w 650241"/>
              <a:gd name="connsiteY3" fmla="*/ 456605 h 507763"/>
              <a:gd name="connsiteX4" fmla="*/ 0 w 650241"/>
              <a:gd name="connsiteY4" fmla="*/ 507763 h 507763"/>
              <a:gd name="connsiteX5" fmla="*/ 0 w 650241"/>
              <a:gd name="connsiteY5" fmla="*/ 0 h 507763"/>
              <a:gd name="connsiteX0" fmla="*/ 0 w 650208"/>
              <a:gd name="connsiteY0" fmla="*/ 0 h 507763"/>
              <a:gd name="connsiteX1" fmla="*/ 331515 w 650208"/>
              <a:gd name="connsiteY1" fmla="*/ 59702 h 507763"/>
              <a:gd name="connsiteX2" fmla="*/ 649912 w 650208"/>
              <a:gd name="connsiteY2" fmla="*/ 253357 h 507763"/>
              <a:gd name="connsiteX3" fmla="*/ 286902 w 650208"/>
              <a:gd name="connsiteY3" fmla="*/ 456605 h 507763"/>
              <a:gd name="connsiteX4" fmla="*/ 0 w 650208"/>
              <a:gd name="connsiteY4" fmla="*/ 507763 h 507763"/>
              <a:gd name="connsiteX5" fmla="*/ 0 w 650208"/>
              <a:gd name="connsiteY5" fmla="*/ 0 h 507763"/>
              <a:gd name="connsiteX0" fmla="*/ 0 w 650208"/>
              <a:gd name="connsiteY0" fmla="*/ 0 h 507763"/>
              <a:gd name="connsiteX1" fmla="*/ 331515 w 650208"/>
              <a:gd name="connsiteY1" fmla="*/ 59702 h 507763"/>
              <a:gd name="connsiteX2" fmla="*/ 649912 w 650208"/>
              <a:gd name="connsiteY2" fmla="*/ 253357 h 507763"/>
              <a:gd name="connsiteX3" fmla="*/ 286902 w 650208"/>
              <a:gd name="connsiteY3" fmla="*/ 456605 h 507763"/>
              <a:gd name="connsiteX4" fmla="*/ 0 w 650208"/>
              <a:gd name="connsiteY4" fmla="*/ 507763 h 507763"/>
              <a:gd name="connsiteX5" fmla="*/ 0 w 650208"/>
              <a:gd name="connsiteY5" fmla="*/ 0 h 507763"/>
              <a:gd name="connsiteX0" fmla="*/ 0 w 650227"/>
              <a:gd name="connsiteY0" fmla="*/ 0 h 507763"/>
              <a:gd name="connsiteX1" fmla="*/ 331515 w 650227"/>
              <a:gd name="connsiteY1" fmla="*/ 59702 h 507763"/>
              <a:gd name="connsiteX2" fmla="*/ 649912 w 650227"/>
              <a:gd name="connsiteY2" fmla="*/ 253357 h 507763"/>
              <a:gd name="connsiteX3" fmla="*/ 286902 w 650227"/>
              <a:gd name="connsiteY3" fmla="*/ 456605 h 507763"/>
              <a:gd name="connsiteX4" fmla="*/ 0 w 650227"/>
              <a:gd name="connsiteY4" fmla="*/ 507763 h 507763"/>
              <a:gd name="connsiteX5" fmla="*/ 0 w 650227"/>
              <a:gd name="connsiteY5" fmla="*/ 0 h 507763"/>
              <a:gd name="connsiteX0" fmla="*/ 0 w 649928"/>
              <a:gd name="connsiteY0" fmla="*/ 0 h 507763"/>
              <a:gd name="connsiteX1" fmla="*/ 331515 w 649928"/>
              <a:gd name="connsiteY1" fmla="*/ 59702 h 507763"/>
              <a:gd name="connsiteX2" fmla="*/ 649912 w 649928"/>
              <a:gd name="connsiteY2" fmla="*/ 253357 h 507763"/>
              <a:gd name="connsiteX3" fmla="*/ 337977 w 649928"/>
              <a:gd name="connsiteY3" fmla="*/ 444970 h 507763"/>
              <a:gd name="connsiteX4" fmla="*/ 0 w 649928"/>
              <a:gd name="connsiteY4" fmla="*/ 507763 h 507763"/>
              <a:gd name="connsiteX5" fmla="*/ 0 w 649928"/>
              <a:gd name="connsiteY5" fmla="*/ 0 h 507763"/>
              <a:gd name="connsiteX0" fmla="*/ 0 w 649924"/>
              <a:gd name="connsiteY0" fmla="*/ 0 h 507763"/>
              <a:gd name="connsiteX1" fmla="*/ 331515 w 649924"/>
              <a:gd name="connsiteY1" fmla="*/ 59702 h 507763"/>
              <a:gd name="connsiteX2" fmla="*/ 649912 w 649924"/>
              <a:gd name="connsiteY2" fmla="*/ 253357 h 507763"/>
              <a:gd name="connsiteX3" fmla="*/ 337977 w 649924"/>
              <a:gd name="connsiteY3" fmla="*/ 444970 h 507763"/>
              <a:gd name="connsiteX4" fmla="*/ 0 w 649924"/>
              <a:gd name="connsiteY4" fmla="*/ 507763 h 507763"/>
              <a:gd name="connsiteX5" fmla="*/ 0 w 649924"/>
              <a:gd name="connsiteY5" fmla="*/ 0 h 507763"/>
              <a:gd name="connsiteX0" fmla="*/ 0 w 649924"/>
              <a:gd name="connsiteY0" fmla="*/ 0 h 507763"/>
              <a:gd name="connsiteX1" fmla="*/ 331515 w 649924"/>
              <a:gd name="connsiteY1" fmla="*/ 59702 h 507763"/>
              <a:gd name="connsiteX2" fmla="*/ 649912 w 649924"/>
              <a:gd name="connsiteY2" fmla="*/ 253357 h 507763"/>
              <a:gd name="connsiteX3" fmla="*/ 337977 w 649924"/>
              <a:gd name="connsiteY3" fmla="*/ 444970 h 507763"/>
              <a:gd name="connsiteX4" fmla="*/ 0 w 649924"/>
              <a:gd name="connsiteY4" fmla="*/ 507763 h 507763"/>
              <a:gd name="connsiteX5" fmla="*/ 0 w 649924"/>
              <a:gd name="connsiteY5" fmla="*/ 0 h 507763"/>
              <a:gd name="connsiteX0" fmla="*/ 0 w 649924"/>
              <a:gd name="connsiteY0" fmla="*/ 0 h 507763"/>
              <a:gd name="connsiteX1" fmla="*/ 331515 w 649924"/>
              <a:gd name="connsiteY1" fmla="*/ 59702 h 507763"/>
              <a:gd name="connsiteX2" fmla="*/ 649912 w 649924"/>
              <a:gd name="connsiteY2" fmla="*/ 253357 h 507763"/>
              <a:gd name="connsiteX3" fmla="*/ 337977 w 649924"/>
              <a:gd name="connsiteY3" fmla="*/ 444970 h 507763"/>
              <a:gd name="connsiteX4" fmla="*/ 0 w 649924"/>
              <a:gd name="connsiteY4" fmla="*/ 507763 h 507763"/>
              <a:gd name="connsiteX5" fmla="*/ 0 w 649924"/>
              <a:gd name="connsiteY5" fmla="*/ 0 h 507763"/>
              <a:gd name="connsiteX0" fmla="*/ 0 w 649924"/>
              <a:gd name="connsiteY0" fmla="*/ 0 h 507763"/>
              <a:gd name="connsiteX1" fmla="*/ 331515 w 649924"/>
              <a:gd name="connsiteY1" fmla="*/ 59702 h 507763"/>
              <a:gd name="connsiteX2" fmla="*/ 649912 w 649924"/>
              <a:gd name="connsiteY2" fmla="*/ 253357 h 507763"/>
              <a:gd name="connsiteX3" fmla="*/ 337977 w 649924"/>
              <a:gd name="connsiteY3" fmla="*/ 444970 h 507763"/>
              <a:gd name="connsiteX4" fmla="*/ 0 w 649924"/>
              <a:gd name="connsiteY4" fmla="*/ 507763 h 507763"/>
              <a:gd name="connsiteX5" fmla="*/ 0 w 649924"/>
              <a:gd name="connsiteY5" fmla="*/ 0 h 507763"/>
              <a:gd name="connsiteX0" fmla="*/ 0 w 649924"/>
              <a:gd name="connsiteY0" fmla="*/ 0 h 507763"/>
              <a:gd name="connsiteX1" fmla="*/ 331515 w 649924"/>
              <a:gd name="connsiteY1" fmla="*/ 59702 h 507763"/>
              <a:gd name="connsiteX2" fmla="*/ 649912 w 649924"/>
              <a:gd name="connsiteY2" fmla="*/ 253357 h 507763"/>
              <a:gd name="connsiteX3" fmla="*/ 337977 w 649924"/>
              <a:gd name="connsiteY3" fmla="*/ 444970 h 507763"/>
              <a:gd name="connsiteX4" fmla="*/ 0 w 649924"/>
              <a:gd name="connsiteY4" fmla="*/ 507763 h 507763"/>
              <a:gd name="connsiteX5" fmla="*/ 0 w 649924"/>
              <a:gd name="connsiteY5" fmla="*/ 0 h 507763"/>
              <a:gd name="connsiteX0" fmla="*/ 0 w 649924"/>
              <a:gd name="connsiteY0" fmla="*/ 0 h 507763"/>
              <a:gd name="connsiteX1" fmla="*/ 331515 w 649924"/>
              <a:gd name="connsiteY1" fmla="*/ 59702 h 507763"/>
              <a:gd name="connsiteX2" fmla="*/ 649912 w 649924"/>
              <a:gd name="connsiteY2" fmla="*/ 241724 h 507763"/>
              <a:gd name="connsiteX3" fmla="*/ 337977 w 649924"/>
              <a:gd name="connsiteY3" fmla="*/ 444970 h 507763"/>
              <a:gd name="connsiteX4" fmla="*/ 0 w 649924"/>
              <a:gd name="connsiteY4" fmla="*/ 507763 h 507763"/>
              <a:gd name="connsiteX5" fmla="*/ 0 w 649924"/>
              <a:gd name="connsiteY5" fmla="*/ 0 h 507763"/>
              <a:gd name="connsiteX0" fmla="*/ 0 w 647086"/>
              <a:gd name="connsiteY0" fmla="*/ 0 h 507763"/>
              <a:gd name="connsiteX1" fmla="*/ 331515 w 647086"/>
              <a:gd name="connsiteY1" fmla="*/ 59702 h 507763"/>
              <a:gd name="connsiteX2" fmla="*/ 647074 w 647086"/>
              <a:gd name="connsiteY2" fmla="*/ 246380 h 507763"/>
              <a:gd name="connsiteX3" fmla="*/ 337977 w 647086"/>
              <a:gd name="connsiteY3" fmla="*/ 444970 h 507763"/>
              <a:gd name="connsiteX4" fmla="*/ 0 w 647086"/>
              <a:gd name="connsiteY4" fmla="*/ 507763 h 507763"/>
              <a:gd name="connsiteX5" fmla="*/ 0 w 647086"/>
              <a:gd name="connsiteY5" fmla="*/ 0 h 507763"/>
              <a:gd name="connsiteX0" fmla="*/ 0 w 647086"/>
              <a:gd name="connsiteY0" fmla="*/ 0 h 507763"/>
              <a:gd name="connsiteX1" fmla="*/ 331515 w 647086"/>
              <a:gd name="connsiteY1" fmla="*/ 59702 h 507763"/>
              <a:gd name="connsiteX2" fmla="*/ 647074 w 647086"/>
              <a:gd name="connsiteY2" fmla="*/ 246380 h 507763"/>
              <a:gd name="connsiteX3" fmla="*/ 337977 w 647086"/>
              <a:gd name="connsiteY3" fmla="*/ 444970 h 507763"/>
              <a:gd name="connsiteX4" fmla="*/ 0 w 647086"/>
              <a:gd name="connsiteY4" fmla="*/ 507763 h 507763"/>
              <a:gd name="connsiteX5" fmla="*/ 0 w 647086"/>
              <a:gd name="connsiteY5" fmla="*/ 0 h 507763"/>
              <a:gd name="connsiteX0" fmla="*/ 0 w 647140"/>
              <a:gd name="connsiteY0" fmla="*/ 0 h 507763"/>
              <a:gd name="connsiteX1" fmla="*/ 357052 w 647140"/>
              <a:gd name="connsiteY1" fmla="*/ 62031 h 507763"/>
              <a:gd name="connsiteX2" fmla="*/ 647074 w 647140"/>
              <a:gd name="connsiteY2" fmla="*/ 246380 h 507763"/>
              <a:gd name="connsiteX3" fmla="*/ 337977 w 647140"/>
              <a:gd name="connsiteY3" fmla="*/ 444970 h 507763"/>
              <a:gd name="connsiteX4" fmla="*/ 0 w 647140"/>
              <a:gd name="connsiteY4" fmla="*/ 507763 h 507763"/>
              <a:gd name="connsiteX5" fmla="*/ 0 w 647140"/>
              <a:gd name="connsiteY5" fmla="*/ 0 h 507763"/>
              <a:gd name="connsiteX0" fmla="*/ 0 w 647137"/>
              <a:gd name="connsiteY0" fmla="*/ 0 h 507763"/>
              <a:gd name="connsiteX1" fmla="*/ 357052 w 647137"/>
              <a:gd name="connsiteY1" fmla="*/ 62031 h 507763"/>
              <a:gd name="connsiteX2" fmla="*/ 647074 w 647137"/>
              <a:gd name="connsiteY2" fmla="*/ 246380 h 507763"/>
              <a:gd name="connsiteX3" fmla="*/ 337977 w 647137"/>
              <a:gd name="connsiteY3" fmla="*/ 444970 h 507763"/>
              <a:gd name="connsiteX4" fmla="*/ 0 w 647137"/>
              <a:gd name="connsiteY4" fmla="*/ 507763 h 507763"/>
              <a:gd name="connsiteX5" fmla="*/ 0 w 647137"/>
              <a:gd name="connsiteY5" fmla="*/ 0 h 507763"/>
              <a:gd name="connsiteX0" fmla="*/ 0 w 647140"/>
              <a:gd name="connsiteY0" fmla="*/ 0 h 507763"/>
              <a:gd name="connsiteX1" fmla="*/ 357052 w 647140"/>
              <a:gd name="connsiteY1" fmla="*/ 62031 h 507763"/>
              <a:gd name="connsiteX2" fmla="*/ 647074 w 647140"/>
              <a:gd name="connsiteY2" fmla="*/ 246380 h 507763"/>
              <a:gd name="connsiteX3" fmla="*/ 337977 w 647140"/>
              <a:gd name="connsiteY3" fmla="*/ 444970 h 507763"/>
              <a:gd name="connsiteX4" fmla="*/ 0 w 647140"/>
              <a:gd name="connsiteY4" fmla="*/ 507763 h 507763"/>
              <a:gd name="connsiteX5" fmla="*/ 0 w 647140"/>
              <a:gd name="connsiteY5" fmla="*/ 0 h 507763"/>
              <a:gd name="connsiteX0" fmla="*/ 0 w 647140"/>
              <a:gd name="connsiteY0" fmla="*/ 0 h 507763"/>
              <a:gd name="connsiteX1" fmla="*/ 357052 w 647140"/>
              <a:gd name="connsiteY1" fmla="*/ 62031 h 507763"/>
              <a:gd name="connsiteX2" fmla="*/ 647074 w 647140"/>
              <a:gd name="connsiteY2" fmla="*/ 246380 h 507763"/>
              <a:gd name="connsiteX3" fmla="*/ 337977 w 647140"/>
              <a:gd name="connsiteY3" fmla="*/ 444970 h 507763"/>
              <a:gd name="connsiteX4" fmla="*/ 0 w 647140"/>
              <a:gd name="connsiteY4" fmla="*/ 507763 h 507763"/>
              <a:gd name="connsiteX5" fmla="*/ 0 w 647140"/>
              <a:gd name="connsiteY5" fmla="*/ 0 h 507763"/>
              <a:gd name="connsiteX0" fmla="*/ 0 w 647140"/>
              <a:gd name="connsiteY0" fmla="*/ 0 h 507763"/>
              <a:gd name="connsiteX1" fmla="*/ 357052 w 647140"/>
              <a:gd name="connsiteY1" fmla="*/ 62031 h 507763"/>
              <a:gd name="connsiteX2" fmla="*/ 647074 w 647140"/>
              <a:gd name="connsiteY2" fmla="*/ 246380 h 507763"/>
              <a:gd name="connsiteX3" fmla="*/ 337977 w 647140"/>
              <a:gd name="connsiteY3" fmla="*/ 444970 h 507763"/>
              <a:gd name="connsiteX4" fmla="*/ 0 w 647140"/>
              <a:gd name="connsiteY4" fmla="*/ 507763 h 507763"/>
              <a:gd name="connsiteX5" fmla="*/ 0 w 647140"/>
              <a:gd name="connsiteY5" fmla="*/ 0 h 507763"/>
              <a:gd name="connsiteX0" fmla="*/ 14187 w 647140"/>
              <a:gd name="connsiteY0" fmla="*/ 0 h 500780"/>
              <a:gd name="connsiteX1" fmla="*/ 357052 w 647140"/>
              <a:gd name="connsiteY1" fmla="*/ 55048 h 500780"/>
              <a:gd name="connsiteX2" fmla="*/ 647074 w 647140"/>
              <a:gd name="connsiteY2" fmla="*/ 239397 h 500780"/>
              <a:gd name="connsiteX3" fmla="*/ 337977 w 647140"/>
              <a:gd name="connsiteY3" fmla="*/ 437987 h 500780"/>
              <a:gd name="connsiteX4" fmla="*/ 0 w 647140"/>
              <a:gd name="connsiteY4" fmla="*/ 500780 h 500780"/>
              <a:gd name="connsiteX5" fmla="*/ 14187 w 647140"/>
              <a:gd name="connsiteY5" fmla="*/ 0 h 500780"/>
              <a:gd name="connsiteX0" fmla="*/ 14187 w 647140"/>
              <a:gd name="connsiteY0" fmla="*/ 0 h 500780"/>
              <a:gd name="connsiteX1" fmla="*/ 357052 w 647140"/>
              <a:gd name="connsiteY1" fmla="*/ 55048 h 500780"/>
              <a:gd name="connsiteX2" fmla="*/ 647074 w 647140"/>
              <a:gd name="connsiteY2" fmla="*/ 239397 h 500780"/>
              <a:gd name="connsiteX3" fmla="*/ 337977 w 647140"/>
              <a:gd name="connsiteY3" fmla="*/ 437987 h 500780"/>
              <a:gd name="connsiteX4" fmla="*/ 0 w 647140"/>
              <a:gd name="connsiteY4" fmla="*/ 500780 h 500780"/>
              <a:gd name="connsiteX5" fmla="*/ 14187 w 647140"/>
              <a:gd name="connsiteY5" fmla="*/ 0 h 500780"/>
              <a:gd name="connsiteX0" fmla="*/ 19861 w 647140"/>
              <a:gd name="connsiteY0" fmla="*/ 0 h 505432"/>
              <a:gd name="connsiteX1" fmla="*/ 357052 w 647140"/>
              <a:gd name="connsiteY1" fmla="*/ 59700 h 505432"/>
              <a:gd name="connsiteX2" fmla="*/ 647074 w 647140"/>
              <a:gd name="connsiteY2" fmla="*/ 244049 h 505432"/>
              <a:gd name="connsiteX3" fmla="*/ 337977 w 647140"/>
              <a:gd name="connsiteY3" fmla="*/ 442639 h 505432"/>
              <a:gd name="connsiteX4" fmla="*/ 0 w 647140"/>
              <a:gd name="connsiteY4" fmla="*/ 505432 h 505432"/>
              <a:gd name="connsiteX5" fmla="*/ 19861 w 647140"/>
              <a:gd name="connsiteY5" fmla="*/ 0 h 505432"/>
              <a:gd name="connsiteX0" fmla="*/ 14186 w 647140"/>
              <a:gd name="connsiteY0" fmla="*/ 0 h 507759"/>
              <a:gd name="connsiteX1" fmla="*/ 357052 w 647140"/>
              <a:gd name="connsiteY1" fmla="*/ 62027 h 507759"/>
              <a:gd name="connsiteX2" fmla="*/ 647074 w 647140"/>
              <a:gd name="connsiteY2" fmla="*/ 246376 h 507759"/>
              <a:gd name="connsiteX3" fmla="*/ 337977 w 647140"/>
              <a:gd name="connsiteY3" fmla="*/ 444966 h 507759"/>
              <a:gd name="connsiteX4" fmla="*/ 0 w 647140"/>
              <a:gd name="connsiteY4" fmla="*/ 507759 h 507759"/>
              <a:gd name="connsiteX5" fmla="*/ 14186 w 647140"/>
              <a:gd name="connsiteY5" fmla="*/ 0 h 507759"/>
              <a:gd name="connsiteX0" fmla="*/ 2836 w 635790"/>
              <a:gd name="connsiteY0" fmla="*/ 0 h 503107"/>
              <a:gd name="connsiteX1" fmla="*/ 345702 w 635790"/>
              <a:gd name="connsiteY1" fmla="*/ 62027 h 503107"/>
              <a:gd name="connsiteX2" fmla="*/ 635724 w 635790"/>
              <a:gd name="connsiteY2" fmla="*/ 246376 h 503107"/>
              <a:gd name="connsiteX3" fmla="*/ 326627 w 635790"/>
              <a:gd name="connsiteY3" fmla="*/ 444966 h 503107"/>
              <a:gd name="connsiteX4" fmla="*/ 0 w 635790"/>
              <a:gd name="connsiteY4" fmla="*/ 503107 h 503107"/>
              <a:gd name="connsiteX5" fmla="*/ 2836 w 635790"/>
              <a:gd name="connsiteY5" fmla="*/ 0 h 503107"/>
              <a:gd name="connsiteX0" fmla="*/ 2836 w 635744"/>
              <a:gd name="connsiteY0" fmla="*/ 0 h 503107"/>
              <a:gd name="connsiteX1" fmla="*/ 345702 w 635744"/>
              <a:gd name="connsiteY1" fmla="*/ 62027 h 503107"/>
              <a:gd name="connsiteX2" fmla="*/ 635724 w 635744"/>
              <a:gd name="connsiteY2" fmla="*/ 246376 h 503107"/>
              <a:gd name="connsiteX3" fmla="*/ 352165 w 635744"/>
              <a:gd name="connsiteY3" fmla="*/ 437985 h 503107"/>
              <a:gd name="connsiteX4" fmla="*/ 0 w 635744"/>
              <a:gd name="connsiteY4" fmla="*/ 503107 h 503107"/>
              <a:gd name="connsiteX5" fmla="*/ 2836 w 635744"/>
              <a:gd name="connsiteY5" fmla="*/ 0 h 503107"/>
              <a:gd name="connsiteX0" fmla="*/ 2836 w 635739"/>
              <a:gd name="connsiteY0" fmla="*/ 0 h 503107"/>
              <a:gd name="connsiteX1" fmla="*/ 345702 w 635739"/>
              <a:gd name="connsiteY1" fmla="*/ 62027 h 503107"/>
              <a:gd name="connsiteX2" fmla="*/ 635724 w 635739"/>
              <a:gd name="connsiteY2" fmla="*/ 246376 h 503107"/>
              <a:gd name="connsiteX3" fmla="*/ 352165 w 635739"/>
              <a:gd name="connsiteY3" fmla="*/ 437985 h 503107"/>
              <a:gd name="connsiteX4" fmla="*/ 0 w 635739"/>
              <a:gd name="connsiteY4" fmla="*/ 503107 h 503107"/>
              <a:gd name="connsiteX5" fmla="*/ 2836 w 635739"/>
              <a:gd name="connsiteY5" fmla="*/ 0 h 503107"/>
              <a:gd name="connsiteX0" fmla="*/ 2836 w 635739"/>
              <a:gd name="connsiteY0" fmla="*/ 0 h 503107"/>
              <a:gd name="connsiteX1" fmla="*/ 345702 w 635739"/>
              <a:gd name="connsiteY1" fmla="*/ 62027 h 503107"/>
              <a:gd name="connsiteX2" fmla="*/ 635724 w 635739"/>
              <a:gd name="connsiteY2" fmla="*/ 246376 h 503107"/>
              <a:gd name="connsiteX3" fmla="*/ 352165 w 635739"/>
              <a:gd name="connsiteY3" fmla="*/ 437985 h 503107"/>
              <a:gd name="connsiteX4" fmla="*/ 0 w 635739"/>
              <a:gd name="connsiteY4" fmla="*/ 503107 h 503107"/>
              <a:gd name="connsiteX5" fmla="*/ 2836 w 635739"/>
              <a:gd name="connsiteY5" fmla="*/ 0 h 503107"/>
              <a:gd name="connsiteX0" fmla="*/ 2836 w 635739"/>
              <a:gd name="connsiteY0" fmla="*/ 0 h 503107"/>
              <a:gd name="connsiteX1" fmla="*/ 345702 w 635739"/>
              <a:gd name="connsiteY1" fmla="*/ 62027 h 503107"/>
              <a:gd name="connsiteX2" fmla="*/ 635724 w 635739"/>
              <a:gd name="connsiteY2" fmla="*/ 246376 h 503107"/>
              <a:gd name="connsiteX3" fmla="*/ 352165 w 635739"/>
              <a:gd name="connsiteY3" fmla="*/ 437985 h 503107"/>
              <a:gd name="connsiteX4" fmla="*/ 0 w 635739"/>
              <a:gd name="connsiteY4" fmla="*/ 503107 h 503107"/>
              <a:gd name="connsiteX5" fmla="*/ 2836 w 635739"/>
              <a:gd name="connsiteY5" fmla="*/ 0 h 503107"/>
              <a:gd name="connsiteX0" fmla="*/ 2836 w 635739"/>
              <a:gd name="connsiteY0" fmla="*/ 0 h 503107"/>
              <a:gd name="connsiteX1" fmla="*/ 345702 w 635739"/>
              <a:gd name="connsiteY1" fmla="*/ 62027 h 503107"/>
              <a:gd name="connsiteX2" fmla="*/ 635724 w 635739"/>
              <a:gd name="connsiteY2" fmla="*/ 246376 h 503107"/>
              <a:gd name="connsiteX3" fmla="*/ 352165 w 635739"/>
              <a:gd name="connsiteY3" fmla="*/ 437985 h 503107"/>
              <a:gd name="connsiteX4" fmla="*/ 0 w 635739"/>
              <a:gd name="connsiteY4" fmla="*/ 503107 h 503107"/>
              <a:gd name="connsiteX5" fmla="*/ 2836 w 635739"/>
              <a:gd name="connsiteY5" fmla="*/ 0 h 503107"/>
              <a:gd name="connsiteX0" fmla="*/ 2836 w 635739"/>
              <a:gd name="connsiteY0" fmla="*/ 0 h 503107"/>
              <a:gd name="connsiteX1" fmla="*/ 345702 w 635739"/>
              <a:gd name="connsiteY1" fmla="*/ 62027 h 503107"/>
              <a:gd name="connsiteX2" fmla="*/ 635724 w 635739"/>
              <a:gd name="connsiteY2" fmla="*/ 246376 h 503107"/>
              <a:gd name="connsiteX3" fmla="*/ 352165 w 635739"/>
              <a:gd name="connsiteY3" fmla="*/ 437985 h 503107"/>
              <a:gd name="connsiteX4" fmla="*/ 0 w 635739"/>
              <a:gd name="connsiteY4" fmla="*/ 503107 h 503107"/>
              <a:gd name="connsiteX5" fmla="*/ 2836 w 635739"/>
              <a:gd name="connsiteY5" fmla="*/ 0 h 503107"/>
              <a:gd name="connsiteX0" fmla="*/ 2836 w 638575"/>
              <a:gd name="connsiteY0" fmla="*/ 0 h 503107"/>
              <a:gd name="connsiteX1" fmla="*/ 345702 w 638575"/>
              <a:gd name="connsiteY1" fmla="*/ 62027 h 503107"/>
              <a:gd name="connsiteX2" fmla="*/ 638561 w 638575"/>
              <a:gd name="connsiteY2" fmla="*/ 239397 h 503107"/>
              <a:gd name="connsiteX3" fmla="*/ 352165 w 638575"/>
              <a:gd name="connsiteY3" fmla="*/ 437985 h 503107"/>
              <a:gd name="connsiteX4" fmla="*/ 0 w 638575"/>
              <a:gd name="connsiteY4" fmla="*/ 503107 h 503107"/>
              <a:gd name="connsiteX5" fmla="*/ 2836 w 638575"/>
              <a:gd name="connsiteY5" fmla="*/ 0 h 503107"/>
              <a:gd name="connsiteX0" fmla="*/ 2836 w 638575"/>
              <a:gd name="connsiteY0" fmla="*/ 0 h 503107"/>
              <a:gd name="connsiteX1" fmla="*/ 345702 w 638575"/>
              <a:gd name="connsiteY1" fmla="*/ 62027 h 503107"/>
              <a:gd name="connsiteX2" fmla="*/ 638561 w 638575"/>
              <a:gd name="connsiteY2" fmla="*/ 239397 h 503107"/>
              <a:gd name="connsiteX3" fmla="*/ 352165 w 638575"/>
              <a:gd name="connsiteY3" fmla="*/ 437985 h 503107"/>
              <a:gd name="connsiteX4" fmla="*/ 0 w 638575"/>
              <a:gd name="connsiteY4" fmla="*/ 503107 h 503107"/>
              <a:gd name="connsiteX5" fmla="*/ 2836 w 638575"/>
              <a:gd name="connsiteY5" fmla="*/ 0 h 503107"/>
              <a:gd name="connsiteX0" fmla="*/ 2836 w 638575"/>
              <a:gd name="connsiteY0" fmla="*/ 0 h 503107"/>
              <a:gd name="connsiteX1" fmla="*/ 345702 w 638575"/>
              <a:gd name="connsiteY1" fmla="*/ 62027 h 503107"/>
              <a:gd name="connsiteX2" fmla="*/ 638561 w 638575"/>
              <a:gd name="connsiteY2" fmla="*/ 239397 h 503107"/>
              <a:gd name="connsiteX3" fmla="*/ 352165 w 638575"/>
              <a:gd name="connsiteY3" fmla="*/ 437985 h 503107"/>
              <a:gd name="connsiteX4" fmla="*/ 0 w 638575"/>
              <a:gd name="connsiteY4" fmla="*/ 503107 h 503107"/>
              <a:gd name="connsiteX5" fmla="*/ 2836 w 638575"/>
              <a:gd name="connsiteY5" fmla="*/ 0 h 503107"/>
              <a:gd name="connsiteX0" fmla="*/ 2836 w 638575"/>
              <a:gd name="connsiteY0" fmla="*/ 0 h 503107"/>
              <a:gd name="connsiteX1" fmla="*/ 345702 w 638575"/>
              <a:gd name="connsiteY1" fmla="*/ 62027 h 503107"/>
              <a:gd name="connsiteX2" fmla="*/ 638561 w 638575"/>
              <a:gd name="connsiteY2" fmla="*/ 239397 h 503107"/>
              <a:gd name="connsiteX3" fmla="*/ 352165 w 638575"/>
              <a:gd name="connsiteY3" fmla="*/ 437985 h 503107"/>
              <a:gd name="connsiteX4" fmla="*/ 0 w 638575"/>
              <a:gd name="connsiteY4" fmla="*/ 503107 h 503107"/>
              <a:gd name="connsiteX5" fmla="*/ 2836 w 638575"/>
              <a:gd name="connsiteY5" fmla="*/ 0 h 503107"/>
              <a:gd name="connsiteX0" fmla="*/ 2836 w 638575"/>
              <a:gd name="connsiteY0" fmla="*/ 0 h 503107"/>
              <a:gd name="connsiteX1" fmla="*/ 345702 w 638575"/>
              <a:gd name="connsiteY1" fmla="*/ 62027 h 503107"/>
              <a:gd name="connsiteX2" fmla="*/ 638561 w 638575"/>
              <a:gd name="connsiteY2" fmla="*/ 239397 h 503107"/>
              <a:gd name="connsiteX3" fmla="*/ 352165 w 638575"/>
              <a:gd name="connsiteY3" fmla="*/ 437985 h 503107"/>
              <a:gd name="connsiteX4" fmla="*/ 0 w 638575"/>
              <a:gd name="connsiteY4" fmla="*/ 503107 h 503107"/>
              <a:gd name="connsiteX5" fmla="*/ 2836 w 638575"/>
              <a:gd name="connsiteY5" fmla="*/ 0 h 503107"/>
              <a:gd name="connsiteX0" fmla="*/ 2836 w 638575"/>
              <a:gd name="connsiteY0" fmla="*/ 0 h 503107"/>
              <a:gd name="connsiteX1" fmla="*/ 345702 w 638575"/>
              <a:gd name="connsiteY1" fmla="*/ 62027 h 503107"/>
              <a:gd name="connsiteX2" fmla="*/ 638561 w 638575"/>
              <a:gd name="connsiteY2" fmla="*/ 239397 h 503107"/>
              <a:gd name="connsiteX3" fmla="*/ 352165 w 638575"/>
              <a:gd name="connsiteY3" fmla="*/ 437985 h 503107"/>
              <a:gd name="connsiteX4" fmla="*/ 0 w 638575"/>
              <a:gd name="connsiteY4" fmla="*/ 503107 h 503107"/>
              <a:gd name="connsiteX5" fmla="*/ 2836 w 638575"/>
              <a:gd name="connsiteY5" fmla="*/ 0 h 503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38575" h="503107">
                <a:moveTo>
                  <a:pt x="2836" y="0"/>
                </a:moveTo>
                <a:cubicBezTo>
                  <a:pt x="138722" y="20944"/>
                  <a:pt x="138872" y="10852"/>
                  <a:pt x="345702" y="62027"/>
                </a:cubicBezTo>
                <a:cubicBezTo>
                  <a:pt x="513117" y="106052"/>
                  <a:pt x="637484" y="176737"/>
                  <a:pt x="638561" y="239397"/>
                </a:cubicBezTo>
                <a:cubicBezTo>
                  <a:pt x="639638" y="302057"/>
                  <a:pt x="581984" y="377056"/>
                  <a:pt x="352165" y="437985"/>
                </a:cubicBezTo>
                <a:cubicBezTo>
                  <a:pt x="123167" y="493822"/>
                  <a:pt x="112659" y="482176"/>
                  <a:pt x="0" y="503107"/>
                </a:cubicBezTo>
                <a:cubicBezTo>
                  <a:pt x="945" y="335405"/>
                  <a:pt x="1891" y="167702"/>
                  <a:pt x="2836" y="0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chemeClr val="bg1"/>
            </a:solidFill>
            <a:miter lim="400000"/>
          </a:ln>
        </p:spPr>
        <p:txBody>
          <a:bodyPr lIns="50800" tIns="50800" rIns="50800" bIns="50800" rtlCol="0" anchor="ctr"/>
          <a:lstStyle/>
          <a:p>
            <a:pPr algn="l"/>
            <a:endParaRPr lang="en-US" sz="3200" b="0">
              <a:solidFill>
                <a:srgbClr val="FFFFFF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5" name="Flowchart: Delay 1">
            <a:extLst>
              <a:ext uri="{FF2B5EF4-FFF2-40B4-BE49-F238E27FC236}">
                <a16:creationId xmlns:a16="http://schemas.microsoft.com/office/drawing/2014/main" id="{29464779-E820-4650-BF32-56AF582EBEE0}"/>
              </a:ext>
            </a:extLst>
          </p:cNvPr>
          <p:cNvSpPr/>
          <p:nvPr/>
        </p:nvSpPr>
        <p:spPr>
          <a:xfrm rot="5400000">
            <a:off x="5410660" y="1100539"/>
            <a:ext cx="312294" cy="307631"/>
          </a:xfrm>
          <a:custGeom>
            <a:avLst/>
            <a:gdLst>
              <a:gd name="connsiteX0" fmla="*/ 0 w 832335"/>
              <a:gd name="connsiteY0" fmla="*/ 0 h 507763"/>
              <a:gd name="connsiteX1" fmla="*/ 416168 w 832335"/>
              <a:gd name="connsiteY1" fmla="*/ 0 h 507763"/>
              <a:gd name="connsiteX2" fmla="*/ 832336 w 832335"/>
              <a:gd name="connsiteY2" fmla="*/ 253882 h 507763"/>
              <a:gd name="connsiteX3" fmla="*/ 416168 w 832335"/>
              <a:gd name="connsiteY3" fmla="*/ 507764 h 507763"/>
              <a:gd name="connsiteX4" fmla="*/ 0 w 832335"/>
              <a:gd name="connsiteY4" fmla="*/ 507763 h 507763"/>
              <a:gd name="connsiteX5" fmla="*/ 0 w 832335"/>
              <a:gd name="connsiteY5" fmla="*/ 0 h 507763"/>
              <a:gd name="connsiteX0" fmla="*/ 0 w 832351"/>
              <a:gd name="connsiteY0" fmla="*/ 0 h 507764"/>
              <a:gd name="connsiteX1" fmla="*/ 404445 w 832351"/>
              <a:gd name="connsiteY1" fmla="*/ 35170 h 507764"/>
              <a:gd name="connsiteX2" fmla="*/ 832336 w 832351"/>
              <a:gd name="connsiteY2" fmla="*/ 253882 h 507764"/>
              <a:gd name="connsiteX3" fmla="*/ 416168 w 832351"/>
              <a:gd name="connsiteY3" fmla="*/ 507764 h 507764"/>
              <a:gd name="connsiteX4" fmla="*/ 0 w 832351"/>
              <a:gd name="connsiteY4" fmla="*/ 507763 h 507764"/>
              <a:gd name="connsiteX5" fmla="*/ 0 w 832351"/>
              <a:gd name="connsiteY5" fmla="*/ 0 h 507764"/>
              <a:gd name="connsiteX0" fmla="*/ 0 w 832351"/>
              <a:gd name="connsiteY0" fmla="*/ 0 h 507763"/>
              <a:gd name="connsiteX1" fmla="*/ 404445 w 832351"/>
              <a:gd name="connsiteY1" fmla="*/ 35170 h 507763"/>
              <a:gd name="connsiteX2" fmla="*/ 832336 w 832351"/>
              <a:gd name="connsiteY2" fmla="*/ 253882 h 507763"/>
              <a:gd name="connsiteX3" fmla="*/ 416168 w 832351"/>
              <a:gd name="connsiteY3" fmla="*/ 472595 h 507763"/>
              <a:gd name="connsiteX4" fmla="*/ 0 w 832351"/>
              <a:gd name="connsiteY4" fmla="*/ 507763 h 507763"/>
              <a:gd name="connsiteX5" fmla="*/ 0 w 832351"/>
              <a:gd name="connsiteY5" fmla="*/ 0 h 507763"/>
              <a:gd name="connsiteX0" fmla="*/ 0 w 750300"/>
              <a:gd name="connsiteY0" fmla="*/ 0 h 507763"/>
              <a:gd name="connsiteX1" fmla="*/ 404445 w 750300"/>
              <a:gd name="connsiteY1" fmla="*/ 35170 h 507763"/>
              <a:gd name="connsiteX2" fmla="*/ 750274 w 750300"/>
              <a:gd name="connsiteY2" fmla="*/ 277328 h 507763"/>
              <a:gd name="connsiteX3" fmla="*/ 416168 w 750300"/>
              <a:gd name="connsiteY3" fmla="*/ 472595 h 507763"/>
              <a:gd name="connsiteX4" fmla="*/ 0 w 750300"/>
              <a:gd name="connsiteY4" fmla="*/ 507763 h 507763"/>
              <a:gd name="connsiteX5" fmla="*/ 0 w 750300"/>
              <a:gd name="connsiteY5" fmla="*/ 0 h 507763"/>
              <a:gd name="connsiteX0" fmla="*/ 0 w 750319"/>
              <a:gd name="connsiteY0" fmla="*/ 0 h 507763"/>
              <a:gd name="connsiteX1" fmla="*/ 404445 w 750319"/>
              <a:gd name="connsiteY1" fmla="*/ 35170 h 507763"/>
              <a:gd name="connsiteX2" fmla="*/ 750274 w 750319"/>
              <a:gd name="connsiteY2" fmla="*/ 277328 h 507763"/>
              <a:gd name="connsiteX3" fmla="*/ 388202 w 750319"/>
              <a:gd name="connsiteY3" fmla="*/ 460872 h 507763"/>
              <a:gd name="connsiteX4" fmla="*/ 0 w 750319"/>
              <a:gd name="connsiteY4" fmla="*/ 507763 h 507763"/>
              <a:gd name="connsiteX5" fmla="*/ 0 w 750319"/>
              <a:gd name="connsiteY5" fmla="*/ 0 h 507763"/>
              <a:gd name="connsiteX0" fmla="*/ 0 w 720037"/>
              <a:gd name="connsiteY0" fmla="*/ 0 h 507763"/>
              <a:gd name="connsiteX1" fmla="*/ 404445 w 720037"/>
              <a:gd name="connsiteY1" fmla="*/ 35170 h 507763"/>
              <a:gd name="connsiteX2" fmla="*/ 719977 w 720037"/>
              <a:gd name="connsiteY2" fmla="*/ 245578 h 507763"/>
              <a:gd name="connsiteX3" fmla="*/ 388202 w 720037"/>
              <a:gd name="connsiteY3" fmla="*/ 460872 h 507763"/>
              <a:gd name="connsiteX4" fmla="*/ 0 w 720037"/>
              <a:gd name="connsiteY4" fmla="*/ 507763 h 507763"/>
              <a:gd name="connsiteX5" fmla="*/ 0 w 720037"/>
              <a:gd name="connsiteY5" fmla="*/ 0 h 507763"/>
              <a:gd name="connsiteX0" fmla="*/ 0 w 720893"/>
              <a:gd name="connsiteY0" fmla="*/ 0 h 507763"/>
              <a:gd name="connsiteX1" fmla="*/ 313554 w 720893"/>
              <a:gd name="connsiteY1" fmla="*/ 41520 h 507763"/>
              <a:gd name="connsiteX2" fmla="*/ 719977 w 720893"/>
              <a:gd name="connsiteY2" fmla="*/ 245578 h 507763"/>
              <a:gd name="connsiteX3" fmla="*/ 388202 w 720893"/>
              <a:gd name="connsiteY3" fmla="*/ 460872 h 507763"/>
              <a:gd name="connsiteX4" fmla="*/ 0 w 720893"/>
              <a:gd name="connsiteY4" fmla="*/ 507763 h 507763"/>
              <a:gd name="connsiteX5" fmla="*/ 0 w 720893"/>
              <a:gd name="connsiteY5" fmla="*/ 0 h 507763"/>
              <a:gd name="connsiteX0" fmla="*/ 0 w 668478"/>
              <a:gd name="connsiteY0" fmla="*/ 0 h 507763"/>
              <a:gd name="connsiteX1" fmla="*/ 313554 w 668478"/>
              <a:gd name="connsiteY1" fmla="*/ 41520 h 507763"/>
              <a:gd name="connsiteX2" fmla="*/ 666958 w 668478"/>
              <a:gd name="connsiteY2" fmla="*/ 226528 h 507763"/>
              <a:gd name="connsiteX3" fmla="*/ 388202 w 668478"/>
              <a:gd name="connsiteY3" fmla="*/ 460872 h 507763"/>
              <a:gd name="connsiteX4" fmla="*/ 0 w 668478"/>
              <a:gd name="connsiteY4" fmla="*/ 507763 h 507763"/>
              <a:gd name="connsiteX5" fmla="*/ 0 w 668478"/>
              <a:gd name="connsiteY5" fmla="*/ 0 h 507763"/>
              <a:gd name="connsiteX0" fmla="*/ 0 w 666994"/>
              <a:gd name="connsiteY0" fmla="*/ 0 h 507763"/>
              <a:gd name="connsiteX1" fmla="*/ 313554 w 666994"/>
              <a:gd name="connsiteY1" fmla="*/ 41520 h 507763"/>
              <a:gd name="connsiteX2" fmla="*/ 666958 w 666994"/>
              <a:gd name="connsiteY2" fmla="*/ 226528 h 507763"/>
              <a:gd name="connsiteX3" fmla="*/ 327608 w 666994"/>
              <a:gd name="connsiteY3" fmla="*/ 460875 h 507763"/>
              <a:gd name="connsiteX4" fmla="*/ 0 w 666994"/>
              <a:gd name="connsiteY4" fmla="*/ 507763 h 507763"/>
              <a:gd name="connsiteX5" fmla="*/ 0 w 666994"/>
              <a:gd name="connsiteY5" fmla="*/ 0 h 507763"/>
              <a:gd name="connsiteX0" fmla="*/ 0 w 666988"/>
              <a:gd name="connsiteY0" fmla="*/ 0 h 507763"/>
              <a:gd name="connsiteX1" fmla="*/ 313554 w 666988"/>
              <a:gd name="connsiteY1" fmla="*/ 41520 h 507763"/>
              <a:gd name="connsiteX2" fmla="*/ 666958 w 666988"/>
              <a:gd name="connsiteY2" fmla="*/ 226528 h 507763"/>
              <a:gd name="connsiteX3" fmla="*/ 327608 w 666988"/>
              <a:gd name="connsiteY3" fmla="*/ 460875 h 507763"/>
              <a:gd name="connsiteX4" fmla="*/ 0 w 666988"/>
              <a:gd name="connsiteY4" fmla="*/ 507763 h 507763"/>
              <a:gd name="connsiteX5" fmla="*/ 0 w 666988"/>
              <a:gd name="connsiteY5" fmla="*/ 0 h 507763"/>
              <a:gd name="connsiteX0" fmla="*/ 0 w 666988"/>
              <a:gd name="connsiteY0" fmla="*/ 0 h 507763"/>
              <a:gd name="connsiteX1" fmla="*/ 313554 w 666988"/>
              <a:gd name="connsiteY1" fmla="*/ 41520 h 507763"/>
              <a:gd name="connsiteX2" fmla="*/ 666958 w 666988"/>
              <a:gd name="connsiteY2" fmla="*/ 226528 h 507763"/>
              <a:gd name="connsiteX3" fmla="*/ 327608 w 666988"/>
              <a:gd name="connsiteY3" fmla="*/ 460875 h 507763"/>
              <a:gd name="connsiteX4" fmla="*/ 0 w 666988"/>
              <a:gd name="connsiteY4" fmla="*/ 507763 h 507763"/>
              <a:gd name="connsiteX5" fmla="*/ 0 w 666988"/>
              <a:gd name="connsiteY5" fmla="*/ 0 h 507763"/>
              <a:gd name="connsiteX0" fmla="*/ 0 w 666988"/>
              <a:gd name="connsiteY0" fmla="*/ 0 h 507763"/>
              <a:gd name="connsiteX1" fmla="*/ 313554 w 666988"/>
              <a:gd name="connsiteY1" fmla="*/ 41520 h 507763"/>
              <a:gd name="connsiteX2" fmla="*/ 666958 w 666988"/>
              <a:gd name="connsiteY2" fmla="*/ 239228 h 507763"/>
              <a:gd name="connsiteX3" fmla="*/ 327608 w 666988"/>
              <a:gd name="connsiteY3" fmla="*/ 460875 h 507763"/>
              <a:gd name="connsiteX4" fmla="*/ 0 w 666988"/>
              <a:gd name="connsiteY4" fmla="*/ 507763 h 507763"/>
              <a:gd name="connsiteX5" fmla="*/ 0 w 666988"/>
              <a:gd name="connsiteY5" fmla="*/ 0 h 507763"/>
              <a:gd name="connsiteX0" fmla="*/ 0 w 666988"/>
              <a:gd name="connsiteY0" fmla="*/ 0 h 507763"/>
              <a:gd name="connsiteX1" fmla="*/ 313554 w 666988"/>
              <a:gd name="connsiteY1" fmla="*/ 41520 h 507763"/>
              <a:gd name="connsiteX2" fmla="*/ 666958 w 666988"/>
              <a:gd name="connsiteY2" fmla="*/ 239228 h 507763"/>
              <a:gd name="connsiteX3" fmla="*/ 327608 w 666988"/>
              <a:gd name="connsiteY3" fmla="*/ 454525 h 507763"/>
              <a:gd name="connsiteX4" fmla="*/ 0 w 666988"/>
              <a:gd name="connsiteY4" fmla="*/ 507763 h 507763"/>
              <a:gd name="connsiteX5" fmla="*/ 0 w 666988"/>
              <a:gd name="connsiteY5" fmla="*/ 0 h 507763"/>
              <a:gd name="connsiteX0" fmla="*/ 0 w 667029"/>
              <a:gd name="connsiteY0" fmla="*/ 0 h 507763"/>
              <a:gd name="connsiteX1" fmla="*/ 305979 w 667029"/>
              <a:gd name="connsiteY1" fmla="*/ 22470 h 507763"/>
              <a:gd name="connsiteX2" fmla="*/ 666958 w 667029"/>
              <a:gd name="connsiteY2" fmla="*/ 239228 h 507763"/>
              <a:gd name="connsiteX3" fmla="*/ 327608 w 667029"/>
              <a:gd name="connsiteY3" fmla="*/ 454525 h 507763"/>
              <a:gd name="connsiteX4" fmla="*/ 0 w 667029"/>
              <a:gd name="connsiteY4" fmla="*/ 507763 h 507763"/>
              <a:gd name="connsiteX5" fmla="*/ 0 w 667029"/>
              <a:gd name="connsiteY5" fmla="*/ 0 h 507763"/>
              <a:gd name="connsiteX0" fmla="*/ 0 w 666963"/>
              <a:gd name="connsiteY0" fmla="*/ 0 h 507763"/>
              <a:gd name="connsiteX1" fmla="*/ 305979 w 666963"/>
              <a:gd name="connsiteY1" fmla="*/ 22470 h 507763"/>
              <a:gd name="connsiteX2" fmla="*/ 666958 w 666963"/>
              <a:gd name="connsiteY2" fmla="*/ 239228 h 507763"/>
              <a:gd name="connsiteX3" fmla="*/ 312460 w 666963"/>
              <a:gd name="connsiteY3" fmla="*/ 479925 h 507763"/>
              <a:gd name="connsiteX4" fmla="*/ 0 w 666963"/>
              <a:gd name="connsiteY4" fmla="*/ 507763 h 507763"/>
              <a:gd name="connsiteX5" fmla="*/ 0 w 666963"/>
              <a:gd name="connsiteY5" fmla="*/ 0 h 507763"/>
              <a:gd name="connsiteX0" fmla="*/ 0 w 666984"/>
              <a:gd name="connsiteY0" fmla="*/ 0 h 507763"/>
              <a:gd name="connsiteX1" fmla="*/ 305979 w 666984"/>
              <a:gd name="connsiteY1" fmla="*/ 22470 h 507763"/>
              <a:gd name="connsiteX2" fmla="*/ 666958 w 666984"/>
              <a:gd name="connsiteY2" fmla="*/ 239228 h 507763"/>
              <a:gd name="connsiteX3" fmla="*/ 292577 w 666984"/>
              <a:gd name="connsiteY3" fmla="*/ 477547 h 507763"/>
              <a:gd name="connsiteX4" fmla="*/ 0 w 666984"/>
              <a:gd name="connsiteY4" fmla="*/ 507763 h 507763"/>
              <a:gd name="connsiteX5" fmla="*/ 0 w 666984"/>
              <a:gd name="connsiteY5" fmla="*/ 0 h 507763"/>
              <a:gd name="connsiteX0" fmla="*/ 0 w 647107"/>
              <a:gd name="connsiteY0" fmla="*/ 0 h 507763"/>
              <a:gd name="connsiteX1" fmla="*/ 305979 w 647107"/>
              <a:gd name="connsiteY1" fmla="*/ 22470 h 507763"/>
              <a:gd name="connsiteX2" fmla="*/ 647075 w 647107"/>
              <a:gd name="connsiteY2" fmla="*/ 246374 h 507763"/>
              <a:gd name="connsiteX3" fmla="*/ 292577 w 647107"/>
              <a:gd name="connsiteY3" fmla="*/ 477547 h 507763"/>
              <a:gd name="connsiteX4" fmla="*/ 0 w 647107"/>
              <a:gd name="connsiteY4" fmla="*/ 507763 h 507763"/>
              <a:gd name="connsiteX5" fmla="*/ 0 w 647107"/>
              <a:gd name="connsiteY5" fmla="*/ 0 h 507763"/>
              <a:gd name="connsiteX0" fmla="*/ 0 w 649943"/>
              <a:gd name="connsiteY0" fmla="*/ 0 h 507763"/>
              <a:gd name="connsiteX1" fmla="*/ 305979 w 649943"/>
              <a:gd name="connsiteY1" fmla="*/ 22470 h 507763"/>
              <a:gd name="connsiteX2" fmla="*/ 649912 w 649943"/>
              <a:gd name="connsiteY2" fmla="*/ 253357 h 507763"/>
              <a:gd name="connsiteX3" fmla="*/ 292577 w 649943"/>
              <a:gd name="connsiteY3" fmla="*/ 477547 h 507763"/>
              <a:gd name="connsiteX4" fmla="*/ 0 w 649943"/>
              <a:gd name="connsiteY4" fmla="*/ 507763 h 507763"/>
              <a:gd name="connsiteX5" fmla="*/ 0 w 649943"/>
              <a:gd name="connsiteY5" fmla="*/ 0 h 507763"/>
              <a:gd name="connsiteX0" fmla="*/ 0 w 650000"/>
              <a:gd name="connsiteY0" fmla="*/ 0 h 507763"/>
              <a:gd name="connsiteX1" fmla="*/ 314491 w 650000"/>
              <a:gd name="connsiteY1" fmla="*/ 55047 h 507763"/>
              <a:gd name="connsiteX2" fmla="*/ 649912 w 650000"/>
              <a:gd name="connsiteY2" fmla="*/ 253357 h 507763"/>
              <a:gd name="connsiteX3" fmla="*/ 292577 w 650000"/>
              <a:gd name="connsiteY3" fmla="*/ 477547 h 507763"/>
              <a:gd name="connsiteX4" fmla="*/ 0 w 650000"/>
              <a:gd name="connsiteY4" fmla="*/ 507763 h 507763"/>
              <a:gd name="connsiteX5" fmla="*/ 0 w 650000"/>
              <a:gd name="connsiteY5" fmla="*/ 0 h 507763"/>
              <a:gd name="connsiteX0" fmla="*/ 0 w 649985"/>
              <a:gd name="connsiteY0" fmla="*/ 0 h 507763"/>
              <a:gd name="connsiteX1" fmla="*/ 314491 w 649985"/>
              <a:gd name="connsiteY1" fmla="*/ 55047 h 507763"/>
              <a:gd name="connsiteX2" fmla="*/ 649912 w 649985"/>
              <a:gd name="connsiteY2" fmla="*/ 253357 h 507763"/>
              <a:gd name="connsiteX3" fmla="*/ 292577 w 649985"/>
              <a:gd name="connsiteY3" fmla="*/ 477547 h 507763"/>
              <a:gd name="connsiteX4" fmla="*/ 0 w 649985"/>
              <a:gd name="connsiteY4" fmla="*/ 507763 h 507763"/>
              <a:gd name="connsiteX5" fmla="*/ 0 w 649985"/>
              <a:gd name="connsiteY5" fmla="*/ 0 h 507763"/>
              <a:gd name="connsiteX0" fmla="*/ 0 w 649985"/>
              <a:gd name="connsiteY0" fmla="*/ 0 h 507763"/>
              <a:gd name="connsiteX1" fmla="*/ 314491 w 649985"/>
              <a:gd name="connsiteY1" fmla="*/ 55047 h 507763"/>
              <a:gd name="connsiteX2" fmla="*/ 649912 w 649985"/>
              <a:gd name="connsiteY2" fmla="*/ 253357 h 507763"/>
              <a:gd name="connsiteX3" fmla="*/ 292577 w 649985"/>
              <a:gd name="connsiteY3" fmla="*/ 477547 h 507763"/>
              <a:gd name="connsiteX4" fmla="*/ 0 w 649985"/>
              <a:gd name="connsiteY4" fmla="*/ 507763 h 507763"/>
              <a:gd name="connsiteX5" fmla="*/ 0 w 649985"/>
              <a:gd name="connsiteY5" fmla="*/ 0 h 507763"/>
              <a:gd name="connsiteX0" fmla="*/ 0 w 650166"/>
              <a:gd name="connsiteY0" fmla="*/ 0 h 507763"/>
              <a:gd name="connsiteX1" fmla="*/ 331515 w 650166"/>
              <a:gd name="connsiteY1" fmla="*/ 59702 h 507763"/>
              <a:gd name="connsiteX2" fmla="*/ 649912 w 650166"/>
              <a:gd name="connsiteY2" fmla="*/ 253357 h 507763"/>
              <a:gd name="connsiteX3" fmla="*/ 292577 w 650166"/>
              <a:gd name="connsiteY3" fmla="*/ 477547 h 507763"/>
              <a:gd name="connsiteX4" fmla="*/ 0 w 650166"/>
              <a:gd name="connsiteY4" fmla="*/ 507763 h 507763"/>
              <a:gd name="connsiteX5" fmla="*/ 0 w 650166"/>
              <a:gd name="connsiteY5" fmla="*/ 0 h 507763"/>
              <a:gd name="connsiteX0" fmla="*/ 0 w 650241"/>
              <a:gd name="connsiteY0" fmla="*/ 0 h 507763"/>
              <a:gd name="connsiteX1" fmla="*/ 331515 w 650241"/>
              <a:gd name="connsiteY1" fmla="*/ 59702 h 507763"/>
              <a:gd name="connsiteX2" fmla="*/ 649912 w 650241"/>
              <a:gd name="connsiteY2" fmla="*/ 253357 h 507763"/>
              <a:gd name="connsiteX3" fmla="*/ 286902 w 650241"/>
              <a:gd name="connsiteY3" fmla="*/ 456605 h 507763"/>
              <a:gd name="connsiteX4" fmla="*/ 0 w 650241"/>
              <a:gd name="connsiteY4" fmla="*/ 507763 h 507763"/>
              <a:gd name="connsiteX5" fmla="*/ 0 w 650241"/>
              <a:gd name="connsiteY5" fmla="*/ 0 h 507763"/>
              <a:gd name="connsiteX0" fmla="*/ 0 w 650241"/>
              <a:gd name="connsiteY0" fmla="*/ 0 h 507763"/>
              <a:gd name="connsiteX1" fmla="*/ 331515 w 650241"/>
              <a:gd name="connsiteY1" fmla="*/ 59702 h 507763"/>
              <a:gd name="connsiteX2" fmla="*/ 649912 w 650241"/>
              <a:gd name="connsiteY2" fmla="*/ 253357 h 507763"/>
              <a:gd name="connsiteX3" fmla="*/ 286902 w 650241"/>
              <a:gd name="connsiteY3" fmla="*/ 456605 h 507763"/>
              <a:gd name="connsiteX4" fmla="*/ 0 w 650241"/>
              <a:gd name="connsiteY4" fmla="*/ 507763 h 507763"/>
              <a:gd name="connsiteX5" fmla="*/ 0 w 650241"/>
              <a:gd name="connsiteY5" fmla="*/ 0 h 507763"/>
              <a:gd name="connsiteX0" fmla="*/ 0 w 650241"/>
              <a:gd name="connsiteY0" fmla="*/ 0 h 507763"/>
              <a:gd name="connsiteX1" fmla="*/ 331515 w 650241"/>
              <a:gd name="connsiteY1" fmla="*/ 59702 h 507763"/>
              <a:gd name="connsiteX2" fmla="*/ 649912 w 650241"/>
              <a:gd name="connsiteY2" fmla="*/ 253357 h 507763"/>
              <a:gd name="connsiteX3" fmla="*/ 286902 w 650241"/>
              <a:gd name="connsiteY3" fmla="*/ 456605 h 507763"/>
              <a:gd name="connsiteX4" fmla="*/ 0 w 650241"/>
              <a:gd name="connsiteY4" fmla="*/ 507763 h 507763"/>
              <a:gd name="connsiteX5" fmla="*/ 0 w 650241"/>
              <a:gd name="connsiteY5" fmla="*/ 0 h 507763"/>
              <a:gd name="connsiteX0" fmla="*/ 0 w 650241"/>
              <a:gd name="connsiteY0" fmla="*/ 0 h 507763"/>
              <a:gd name="connsiteX1" fmla="*/ 331515 w 650241"/>
              <a:gd name="connsiteY1" fmla="*/ 59702 h 507763"/>
              <a:gd name="connsiteX2" fmla="*/ 649912 w 650241"/>
              <a:gd name="connsiteY2" fmla="*/ 253357 h 507763"/>
              <a:gd name="connsiteX3" fmla="*/ 286902 w 650241"/>
              <a:gd name="connsiteY3" fmla="*/ 456605 h 507763"/>
              <a:gd name="connsiteX4" fmla="*/ 0 w 650241"/>
              <a:gd name="connsiteY4" fmla="*/ 507763 h 507763"/>
              <a:gd name="connsiteX5" fmla="*/ 0 w 650241"/>
              <a:gd name="connsiteY5" fmla="*/ 0 h 507763"/>
              <a:gd name="connsiteX0" fmla="*/ 0 w 650241"/>
              <a:gd name="connsiteY0" fmla="*/ 0 h 507763"/>
              <a:gd name="connsiteX1" fmla="*/ 331515 w 650241"/>
              <a:gd name="connsiteY1" fmla="*/ 59702 h 507763"/>
              <a:gd name="connsiteX2" fmla="*/ 649912 w 650241"/>
              <a:gd name="connsiteY2" fmla="*/ 253357 h 507763"/>
              <a:gd name="connsiteX3" fmla="*/ 286902 w 650241"/>
              <a:gd name="connsiteY3" fmla="*/ 456605 h 507763"/>
              <a:gd name="connsiteX4" fmla="*/ 0 w 650241"/>
              <a:gd name="connsiteY4" fmla="*/ 507763 h 507763"/>
              <a:gd name="connsiteX5" fmla="*/ 0 w 650241"/>
              <a:gd name="connsiteY5" fmla="*/ 0 h 507763"/>
              <a:gd name="connsiteX0" fmla="*/ 0 w 650208"/>
              <a:gd name="connsiteY0" fmla="*/ 0 h 507763"/>
              <a:gd name="connsiteX1" fmla="*/ 331515 w 650208"/>
              <a:gd name="connsiteY1" fmla="*/ 59702 h 507763"/>
              <a:gd name="connsiteX2" fmla="*/ 649912 w 650208"/>
              <a:gd name="connsiteY2" fmla="*/ 253357 h 507763"/>
              <a:gd name="connsiteX3" fmla="*/ 286902 w 650208"/>
              <a:gd name="connsiteY3" fmla="*/ 456605 h 507763"/>
              <a:gd name="connsiteX4" fmla="*/ 0 w 650208"/>
              <a:gd name="connsiteY4" fmla="*/ 507763 h 507763"/>
              <a:gd name="connsiteX5" fmla="*/ 0 w 650208"/>
              <a:gd name="connsiteY5" fmla="*/ 0 h 507763"/>
              <a:gd name="connsiteX0" fmla="*/ 0 w 650208"/>
              <a:gd name="connsiteY0" fmla="*/ 0 h 507763"/>
              <a:gd name="connsiteX1" fmla="*/ 331515 w 650208"/>
              <a:gd name="connsiteY1" fmla="*/ 59702 h 507763"/>
              <a:gd name="connsiteX2" fmla="*/ 649912 w 650208"/>
              <a:gd name="connsiteY2" fmla="*/ 253357 h 507763"/>
              <a:gd name="connsiteX3" fmla="*/ 286902 w 650208"/>
              <a:gd name="connsiteY3" fmla="*/ 456605 h 507763"/>
              <a:gd name="connsiteX4" fmla="*/ 0 w 650208"/>
              <a:gd name="connsiteY4" fmla="*/ 507763 h 507763"/>
              <a:gd name="connsiteX5" fmla="*/ 0 w 650208"/>
              <a:gd name="connsiteY5" fmla="*/ 0 h 507763"/>
              <a:gd name="connsiteX0" fmla="*/ 0 w 650227"/>
              <a:gd name="connsiteY0" fmla="*/ 0 h 507763"/>
              <a:gd name="connsiteX1" fmla="*/ 331515 w 650227"/>
              <a:gd name="connsiteY1" fmla="*/ 59702 h 507763"/>
              <a:gd name="connsiteX2" fmla="*/ 649912 w 650227"/>
              <a:gd name="connsiteY2" fmla="*/ 253357 h 507763"/>
              <a:gd name="connsiteX3" fmla="*/ 286902 w 650227"/>
              <a:gd name="connsiteY3" fmla="*/ 456605 h 507763"/>
              <a:gd name="connsiteX4" fmla="*/ 0 w 650227"/>
              <a:gd name="connsiteY4" fmla="*/ 507763 h 507763"/>
              <a:gd name="connsiteX5" fmla="*/ 0 w 650227"/>
              <a:gd name="connsiteY5" fmla="*/ 0 h 507763"/>
              <a:gd name="connsiteX0" fmla="*/ 0 w 649928"/>
              <a:gd name="connsiteY0" fmla="*/ 0 h 507763"/>
              <a:gd name="connsiteX1" fmla="*/ 331515 w 649928"/>
              <a:gd name="connsiteY1" fmla="*/ 59702 h 507763"/>
              <a:gd name="connsiteX2" fmla="*/ 649912 w 649928"/>
              <a:gd name="connsiteY2" fmla="*/ 253357 h 507763"/>
              <a:gd name="connsiteX3" fmla="*/ 337977 w 649928"/>
              <a:gd name="connsiteY3" fmla="*/ 444970 h 507763"/>
              <a:gd name="connsiteX4" fmla="*/ 0 w 649928"/>
              <a:gd name="connsiteY4" fmla="*/ 507763 h 507763"/>
              <a:gd name="connsiteX5" fmla="*/ 0 w 649928"/>
              <a:gd name="connsiteY5" fmla="*/ 0 h 507763"/>
              <a:gd name="connsiteX0" fmla="*/ 0 w 649924"/>
              <a:gd name="connsiteY0" fmla="*/ 0 h 507763"/>
              <a:gd name="connsiteX1" fmla="*/ 331515 w 649924"/>
              <a:gd name="connsiteY1" fmla="*/ 59702 h 507763"/>
              <a:gd name="connsiteX2" fmla="*/ 649912 w 649924"/>
              <a:gd name="connsiteY2" fmla="*/ 253357 h 507763"/>
              <a:gd name="connsiteX3" fmla="*/ 337977 w 649924"/>
              <a:gd name="connsiteY3" fmla="*/ 444970 h 507763"/>
              <a:gd name="connsiteX4" fmla="*/ 0 w 649924"/>
              <a:gd name="connsiteY4" fmla="*/ 507763 h 507763"/>
              <a:gd name="connsiteX5" fmla="*/ 0 w 649924"/>
              <a:gd name="connsiteY5" fmla="*/ 0 h 507763"/>
              <a:gd name="connsiteX0" fmla="*/ 0 w 649924"/>
              <a:gd name="connsiteY0" fmla="*/ 0 h 507763"/>
              <a:gd name="connsiteX1" fmla="*/ 331515 w 649924"/>
              <a:gd name="connsiteY1" fmla="*/ 59702 h 507763"/>
              <a:gd name="connsiteX2" fmla="*/ 649912 w 649924"/>
              <a:gd name="connsiteY2" fmla="*/ 253357 h 507763"/>
              <a:gd name="connsiteX3" fmla="*/ 337977 w 649924"/>
              <a:gd name="connsiteY3" fmla="*/ 444970 h 507763"/>
              <a:gd name="connsiteX4" fmla="*/ 0 w 649924"/>
              <a:gd name="connsiteY4" fmla="*/ 507763 h 507763"/>
              <a:gd name="connsiteX5" fmla="*/ 0 w 649924"/>
              <a:gd name="connsiteY5" fmla="*/ 0 h 507763"/>
              <a:gd name="connsiteX0" fmla="*/ 0 w 649924"/>
              <a:gd name="connsiteY0" fmla="*/ 0 h 507763"/>
              <a:gd name="connsiteX1" fmla="*/ 331515 w 649924"/>
              <a:gd name="connsiteY1" fmla="*/ 59702 h 507763"/>
              <a:gd name="connsiteX2" fmla="*/ 649912 w 649924"/>
              <a:gd name="connsiteY2" fmla="*/ 253357 h 507763"/>
              <a:gd name="connsiteX3" fmla="*/ 337977 w 649924"/>
              <a:gd name="connsiteY3" fmla="*/ 444970 h 507763"/>
              <a:gd name="connsiteX4" fmla="*/ 0 w 649924"/>
              <a:gd name="connsiteY4" fmla="*/ 507763 h 507763"/>
              <a:gd name="connsiteX5" fmla="*/ 0 w 649924"/>
              <a:gd name="connsiteY5" fmla="*/ 0 h 507763"/>
              <a:gd name="connsiteX0" fmla="*/ 0 w 649924"/>
              <a:gd name="connsiteY0" fmla="*/ 0 h 507763"/>
              <a:gd name="connsiteX1" fmla="*/ 331515 w 649924"/>
              <a:gd name="connsiteY1" fmla="*/ 59702 h 507763"/>
              <a:gd name="connsiteX2" fmla="*/ 649912 w 649924"/>
              <a:gd name="connsiteY2" fmla="*/ 253357 h 507763"/>
              <a:gd name="connsiteX3" fmla="*/ 337977 w 649924"/>
              <a:gd name="connsiteY3" fmla="*/ 444970 h 507763"/>
              <a:gd name="connsiteX4" fmla="*/ 0 w 649924"/>
              <a:gd name="connsiteY4" fmla="*/ 507763 h 507763"/>
              <a:gd name="connsiteX5" fmla="*/ 0 w 649924"/>
              <a:gd name="connsiteY5" fmla="*/ 0 h 507763"/>
              <a:gd name="connsiteX0" fmla="*/ 0 w 649924"/>
              <a:gd name="connsiteY0" fmla="*/ 0 h 507763"/>
              <a:gd name="connsiteX1" fmla="*/ 331515 w 649924"/>
              <a:gd name="connsiteY1" fmla="*/ 59702 h 507763"/>
              <a:gd name="connsiteX2" fmla="*/ 649912 w 649924"/>
              <a:gd name="connsiteY2" fmla="*/ 253357 h 507763"/>
              <a:gd name="connsiteX3" fmla="*/ 337977 w 649924"/>
              <a:gd name="connsiteY3" fmla="*/ 444970 h 507763"/>
              <a:gd name="connsiteX4" fmla="*/ 0 w 649924"/>
              <a:gd name="connsiteY4" fmla="*/ 507763 h 507763"/>
              <a:gd name="connsiteX5" fmla="*/ 0 w 649924"/>
              <a:gd name="connsiteY5" fmla="*/ 0 h 507763"/>
              <a:gd name="connsiteX0" fmla="*/ 0 w 649924"/>
              <a:gd name="connsiteY0" fmla="*/ 0 h 507763"/>
              <a:gd name="connsiteX1" fmla="*/ 331515 w 649924"/>
              <a:gd name="connsiteY1" fmla="*/ 59702 h 507763"/>
              <a:gd name="connsiteX2" fmla="*/ 649912 w 649924"/>
              <a:gd name="connsiteY2" fmla="*/ 241724 h 507763"/>
              <a:gd name="connsiteX3" fmla="*/ 337977 w 649924"/>
              <a:gd name="connsiteY3" fmla="*/ 444970 h 507763"/>
              <a:gd name="connsiteX4" fmla="*/ 0 w 649924"/>
              <a:gd name="connsiteY4" fmla="*/ 507763 h 507763"/>
              <a:gd name="connsiteX5" fmla="*/ 0 w 649924"/>
              <a:gd name="connsiteY5" fmla="*/ 0 h 507763"/>
              <a:gd name="connsiteX0" fmla="*/ 0 w 647086"/>
              <a:gd name="connsiteY0" fmla="*/ 0 h 507763"/>
              <a:gd name="connsiteX1" fmla="*/ 331515 w 647086"/>
              <a:gd name="connsiteY1" fmla="*/ 59702 h 507763"/>
              <a:gd name="connsiteX2" fmla="*/ 647074 w 647086"/>
              <a:gd name="connsiteY2" fmla="*/ 246380 h 507763"/>
              <a:gd name="connsiteX3" fmla="*/ 337977 w 647086"/>
              <a:gd name="connsiteY3" fmla="*/ 444970 h 507763"/>
              <a:gd name="connsiteX4" fmla="*/ 0 w 647086"/>
              <a:gd name="connsiteY4" fmla="*/ 507763 h 507763"/>
              <a:gd name="connsiteX5" fmla="*/ 0 w 647086"/>
              <a:gd name="connsiteY5" fmla="*/ 0 h 507763"/>
              <a:gd name="connsiteX0" fmla="*/ 0 w 647086"/>
              <a:gd name="connsiteY0" fmla="*/ 0 h 507763"/>
              <a:gd name="connsiteX1" fmla="*/ 331515 w 647086"/>
              <a:gd name="connsiteY1" fmla="*/ 59702 h 507763"/>
              <a:gd name="connsiteX2" fmla="*/ 647074 w 647086"/>
              <a:gd name="connsiteY2" fmla="*/ 246380 h 507763"/>
              <a:gd name="connsiteX3" fmla="*/ 337977 w 647086"/>
              <a:gd name="connsiteY3" fmla="*/ 444970 h 507763"/>
              <a:gd name="connsiteX4" fmla="*/ 0 w 647086"/>
              <a:gd name="connsiteY4" fmla="*/ 507763 h 507763"/>
              <a:gd name="connsiteX5" fmla="*/ 0 w 647086"/>
              <a:gd name="connsiteY5" fmla="*/ 0 h 507763"/>
              <a:gd name="connsiteX0" fmla="*/ 0 w 647140"/>
              <a:gd name="connsiteY0" fmla="*/ 0 h 507763"/>
              <a:gd name="connsiteX1" fmla="*/ 357052 w 647140"/>
              <a:gd name="connsiteY1" fmla="*/ 62031 h 507763"/>
              <a:gd name="connsiteX2" fmla="*/ 647074 w 647140"/>
              <a:gd name="connsiteY2" fmla="*/ 246380 h 507763"/>
              <a:gd name="connsiteX3" fmla="*/ 337977 w 647140"/>
              <a:gd name="connsiteY3" fmla="*/ 444970 h 507763"/>
              <a:gd name="connsiteX4" fmla="*/ 0 w 647140"/>
              <a:gd name="connsiteY4" fmla="*/ 507763 h 507763"/>
              <a:gd name="connsiteX5" fmla="*/ 0 w 647140"/>
              <a:gd name="connsiteY5" fmla="*/ 0 h 507763"/>
              <a:gd name="connsiteX0" fmla="*/ 0 w 647137"/>
              <a:gd name="connsiteY0" fmla="*/ 0 h 507763"/>
              <a:gd name="connsiteX1" fmla="*/ 357052 w 647137"/>
              <a:gd name="connsiteY1" fmla="*/ 62031 h 507763"/>
              <a:gd name="connsiteX2" fmla="*/ 647074 w 647137"/>
              <a:gd name="connsiteY2" fmla="*/ 246380 h 507763"/>
              <a:gd name="connsiteX3" fmla="*/ 337977 w 647137"/>
              <a:gd name="connsiteY3" fmla="*/ 444970 h 507763"/>
              <a:gd name="connsiteX4" fmla="*/ 0 w 647137"/>
              <a:gd name="connsiteY4" fmla="*/ 507763 h 507763"/>
              <a:gd name="connsiteX5" fmla="*/ 0 w 647137"/>
              <a:gd name="connsiteY5" fmla="*/ 0 h 507763"/>
              <a:gd name="connsiteX0" fmla="*/ 0 w 647140"/>
              <a:gd name="connsiteY0" fmla="*/ 0 h 507763"/>
              <a:gd name="connsiteX1" fmla="*/ 357052 w 647140"/>
              <a:gd name="connsiteY1" fmla="*/ 62031 h 507763"/>
              <a:gd name="connsiteX2" fmla="*/ 647074 w 647140"/>
              <a:gd name="connsiteY2" fmla="*/ 246380 h 507763"/>
              <a:gd name="connsiteX3" fmla="*/ 337977 w 647140"/>
              <a:gd name="connsiteY3" fmla="*/ 444970 h 507763"/>
              <a:gd name="connsiteX4" fmla="*/ 0 w 647140"/>
              <a:gd name="connsiteY4" fmla="*/ 507763 h 507763"/>
              <a:gd name="connsiteX5" fmla="*/ 0 w 647140"/>
              <a:gd name="connsiteY5" fmla="*/ 0 h 507763"/>
              <a:gd name="connsiteX0" fmla="*/ 0 w 647140"/>
              <a:gd name="connsiteY0" fmla="*/ 0 h 507763"/>
              <a:gd name="connsiteX1" fmla="*/ 357052 w 647140"/>
              <a:gd name="connsiteY1" fmla="*/ 62031 h 507763"/>
              <a:gd name="connsiteX2" fmla="*/ 647074 w 647140"/>
              <a:gd name="connsiteY2" fmla="*/ 246380 h 507763"/>
              <a:gd name="connsiteX3" fmla="*/ 337977 w 647140"/>
              <a:gd name="connsiteY3" fmla="*/ 444970 h 507763"/>
              <a:gd name="connsiteX4" fmla="*/ 0 w 647140"/>
              <a:gd name="connsiteY4" fmla="*/ 507763 h 507763"/>
              <a:gd name="connsiteX5" fmla="*/ 0 w 647140"/>
              <a:gd name="connsiteY5" fmla="*/ 0 h 507763"/>
              <a:gd name="connsiteX0" fmla="*/ 0 w 647140"/>
              <a:gd name="connsiteY0" fmla="*/ 0 h 507763"/>
              <a:gd name="connsiteX1" fmla="*/ 357052 w 647140"/>
              <a:gd name="connsiteY1" fmla="*/ 62031 h 507763"/>
              <a:gd name="connsiteX2" fmla="*/ 647074 w 647140"/>
              <a:gd name="connsiteY2" fmla="*/ 246380 h 507763"/>
              <a:gd name="connsiteX3" fmla="*/ 337977 w 647140"/>
              <a:gd name="connsiteY3" fmla="*/ 444970 h 507763"/>
              <a:gd name="connsiteX4" fmla="*/ 0 w 647140"/>
              <a:gd name="connsiteY4" fmla="*/ 507763 h 507763"/>
              <a:gd name="connsiteX5" fmla="*/ 0 w 647140"/>
              <a:gd name="connsiteY5" fmla="*/ 0 h 507763"/>
              <a:gd name="connsiteX0" fmla="*/ 14187 w 647140"/>
              <a:gd name="connsiteY0" fmla="*/ 0 h 500780"/>
              <a:gd name="connsiteX1" fmla="*/ 357052 w 647140"/>
              <a:gd name="connsiteY1" fmla="*/ 55048 h 500780"/>
              <a:gd name="connsiteX2" fmla="*/ 647074 w 647140"/>
              <a:gd name="connsiteY2" fmla="*/ 239397 h 500780"/>
              <a:gd name="connsiteX3" fmla="*/ 337977 w 647140"/>
              <a:gd name="connsiteY3" fmla="*/ 437987 h 500780"/>
              <a:gd name="connsiteX4" fmla="*/ 0 w 647140"/>
              <a:gd name="connsiteY4" fmla="*/ 500780 h 500780"/>
              <a:gd name="connsiteX5" fmla="*/ 14187 w 647140"/>
              <a:gd name="connsiteY5" fmla="*/ 0 h 500780"/>
              <a:gd name="connsiteX0" fmla="*/ 14187 w 647140"/>
              <a:gd name="connsiteY0" fmla="*/ 0 h 500780"/>
              <a:gd name="connsiteX1" fmla="*/ 357052 w 647140"/>
              <a:gd name="connsiteY1" fmla="*/ 55048 h 500780"/>
              <a:gd name="connsiteX2" fmla="*/ 647074 w 647140"/>
              <a:gd name="connsiteY2" fmla="*/ 239397 h 500780"/>
              <a:gd name="connsiteX3" fmla="*/ 337977 w 647140"/>
              <a:gd name="connsiteY3" fmla="*/ 437987 h 500780"/>
              <a:gd name="connsiteX4" fmla="*/ 0 w 647140"/>
              <a:gd name="connsiteY4" fmla="*/ 500780 h 500780"/>
              <a:gd name="connsiteX5" fmla="*/ 14187 w 647140"/>
              <a:gd name="connsiteY5" fmla="*/ 0 h 500780"/>
              <a:gd name="connsiteX0" fmla="*/ 19861 w 647140"/>
              <a:gd name="connsiteY0" fmla="*/ 0 h 505432"/>
              <a:gd name="connsiteX1" fmla="*/ 357052 w 647140"/>
              <a:gd name="connsiteY1" fmla="*/ 59700 h 505432"/>
              <a:gd name="connsiteX2" fmla="*/ 647074 w 647140"/>
              <a:gd name="connsiteY2" fmla="*/ 244049 h 505432"/>
              <a:gd name="connsiteX3" fmla="*/ 337977 w 647140"/>
              <a:gd name="connsiteY3" fmla="*/ 442639 h 505432"/>
              <a:gd name="connsiteX4" fmla="*/ 0 w 647140"/>
              <a:gd name="connsiteY4" fmla="*/ 505432 h 505432"/>
              <a:gd name="connsiteX5" fmla="*/ 19861 w 647140"/>
              <a:gd name="connsiteY5" fmla="*/ 0 h 505432"/>
              <a:gd name="connsiteX0" fmla="*/ 14186 w 647140"/>
              <a:gd name="connsiteY0" fmla="*/ 0 h 507759"/>
              <a:gd name="connsiteX1" fmla="*/ 357052 w 647140"/>
              <a:gd name="connsiteY1" fmla="*/ 62027 h 507759"/>
              <a:gd name="connsiteX2" fmla="*/ 647074 w 647140"/>
              <a:gd name="connsiteY2" fmla="*/ 246376 h 507759"/>
              <a:gd name="connsiteX3" fmla="*/ 337977 w 647140"/>
              <a:gd name="connsiteY3" fmla="*/ 444966 h 507759"/>
              <a:gd name="connsiteX4" fmla="*/ 0 w 647140"/>
              <a:gd name="connsiteY4" fmla="*/ 507759 h 507759"/>
              <a:gd name="connsiteX5" fmla="*/ 14186 w 647140"/>
              <a:gd name="connsiteY5" fmla="*/ 0 h 507759"/>
              <a:gd name="connsiteX0" fmla="*/ 2836 w 635790"/>
              <a:gd name="connsiteY0" fmla="*/ 0 h 503107"/>
              <a:gd name="connsiteX1" fmla="*/ 345702 w 635790"/>
              <a:gd name="connsiteY1" fmla="*/ 62027 h 503107"/>
              <a:gd name="connsiteX2" fmla="*/ 635724 w 635790"/>
              <a:gd name="connsiteY2" fmla="*/ 246376 h 503107"/>
              <a:gd name="connsiteX3" fmla="*/ 326627 w 635790"/>
              <a:gd name="connsiteY3" fmla="*/ 444966 h 503107"/>
              <a:gd name="connsiteX4" fmla="*/ 0 w 635790"/>
              <a:gd name="connsiteY4" fmla="*/ 503107 h 503107"/>
              <a:gd name="connsiteX5" fmla="*/ 2836 w 635790"/>
              <a:gd name="connsiteY5" fmla="*/ 0 h 503107"/>
              <a:gd name="connsiteX0" fmla="*/ 2836 w 635744"/>
              <a:gd name="connsiteY0" fmla="*/ 0 h 503107"/>
              <a:gd name="connsiteX1" fmla="*/ 345702 w 635744"/>
              <a:gd name="connsiteY1" fmla="*/ 62027 h 503107"/>
              <a:gd name="connsiteX2" fmla="*/ 635724 w 635744"/>
              <a:gd name="connsiteY2" fmla="*/ 246376 h 503107"/>
              <a:gd name="connsiteX3" fmla="*/ 352165 w 635744"/>
              <a:gd name="connsiteY3" fmla="*/ 437985 h 503107"/>
              <a:gd name="connsiteX4" fmla="*/ 0 w 635744"/>
              <a:gd name="connsiteY4" fmla="*/ 503107 h 503107"/>
              <a:gd name="connsiteX5" fmla="*/ 2836 w 635744"/>
              <a:gd name="connsiteY5" fmla="*/ 0 h 503107"/>
              <a:gd name="connsiteX0" fmla="*/ 2836 w 635739"/>
              <a:gd name="connsiteY0" fmla="*/ 0 h 503107"/>
              <a:gd name="connsiteX1" fmla="*/ 345702 w 635739"/>
              <a:gd name="connsiteY1" fmla="*/ 62027 h 503107"/>
              <a:gd name="connsiteX2" fmla="*/ 635724 w 635739"/>
              <a:gd name="connsiteY2" fmla="*/ 246376 h 503107"/>
              <a:gd name="connsiteX3" fmla="*/ 352165 w 635739"/>
              <a:gd name="connsiteY3" fmla="*/ 437985 h 503107"/>
              <a:gd name="connsiteX4" fmla="*/ 0 w 635739"/>
              <a:gd name="connsiteY4" fmla="*/ 503107 h 503107"/>
              <a:gd name="connsiteX5" fmla="*/ 2836 w 635739"/>
              <a:gd name="connsiteY5" fmla="*/ 0 h 503107"/>
              <a:gd name="connsiteX0" fmla="*/ 2836 w 635739"/>
              <a:gd name="connsiteY0" fmla="*/ 0 h 503107"/>
              <a:gd name="connsiteX1" fmla="*/ 345702 w 635739"/>
              <a:gd name="connsiteY1" fmla="*/ 62027 h 503107"/>
              <a:gd name="connsiteX2" fmla="*/ 635724 w 635739"/>
              <a:gd name="connsiteY2" fmla="*/ 246376 h 503107"/>
              <a:gd name="connsiteX3" fmla="*/ 352165 w 635739"/>
              <a:gd name="connsiteY3" fmla="*/ 437985 h 503107"/>
              <a:gd name="connsiteX4" fmla="*/ 0 w 635739"/>
              <a:gd name="connsiteY4" fmla="*/ 503107 h 503107"/>
              <a:gd name="connsiteX5" fmla="*/ 2836 w 635739"/>
              <a:gd name="connsiteY5" fmla="*/ 0 h 503107"/>
              <a:gd name="connsiteX0" fmla="*/ 2836 w 635739"/>
              <a:gd name="connsiteY0" fmla="*/ 0 h 503107"/>
              <a:gd name="connsiteX1" fmla="*/ 345702 w 635739"/>
              <a:gd name="connsiteY1" fmla="*/ 62027 h 503107"/>
              <a:gd name="connsiteX2" fmla="*/ 635724 w 635739"/>
              <a:gd name="connsiteY2" fmla="*/ 246376 h 503107"/>
              <a:gd name="connsiteX3" fmla="*/ 352165 w 635739"/>
              <a:gd name="connsiteY3" fmla="*/ 437985 h 503107"/>
              <a:gd name="connsiteX4" fmla="*/ 0 w 635739"/>
              <a:gd name="connsiteY4" fmla="*/ 503107 h 503107"/>
              <a:gd name="connsiteX5" fmla="*/ 2836 w 635739"/>
              <a:gd name="connsiteY5" fmla="*/ 0 h 503107"/>
              <a:gd name="connsiteX0" fmla="*/ 2836 w 635739"/>
              <a:gd name="connsiteY0" fmla="*/ 0 h 503107"/>
              <a:gd name="connsiteX1" fmla="*/ 345702 w 635739"/>
              <a:gd name="connsiteY1" fmla="*/ 62027 h 503107"/>
              <a:gd name="connsiteX2" fmla="*/ 635724 w 635739"/>
              <a:gd name="connsiteY2" fmla="*/ 246376 h 503107"/>
              <a:gd name="connsiteX3" fmla="*/ 352165 w 635739"/>
              <a:gd name="connsiteY3" fmla="*/ 437985 h 503107"/>
              <a:gd name="connsiteX4" fmla="*/ 0 w 635739"/>
              <a:gd name="connsiteY4" fmla="*/ 503107 h 503107"/>
              <a:gd name="connsiteX5" fmla="*/ 2836 w 635739"/>
              <a:gd name="connsiteY5" fmla="*/ 0 h 503107"/>
              <a:gd name="connsiteX0" fmla="*/ 2836 w 635739"/>
              <a:gd name="connsiteY0" fmla="*/ 0 h 503107"/>
              <a:gd name="connsiteX1" fmla="*/ 345702 w 635739"/>
              <a:gd name="connsiteY1" fmla="*/ 62027 h 503107"/>
              <a:gd name="connsiteX2" fmla="*/ 635724 w 635739"/>
              <a:gd name="connsiteY2" fmla="*/ 246376 h 503107"/>
              <a:gd name="connsiteX3" fmla="*/ 352165 w 635739"/>
              <a:gd name="connsiteY3" fmla="*/ 437985 h 503107"/>
              <a:gd name="connsiteX4" fmla="*/ 0 w 635739"/>
              <a:gd name="connsiteY4" fmla="*/ 503107 h 503107"/>
              <a:gd name="connsiteX5" fmla="*/ 2836 w 635739"/>
              <a:gd name="connsiteY5" fmla="*/ 0 h 503107"/>
              <a:gd name="connsiteX0" fmla="*/ 2836 w 638575"/>
              <a:gd name="connsiteY0" fmla="*/ 0 h 503107"/>
              <a:gd name="connsiteX1" fmla="*/ 345702 w 638575"/>
              <a:gd name="connsiteY1" fmla="*/ 62027 h 503107"/>
              <a:gd name="connsiteX2" fmla="*/ 638561 w 638575"/>
              <a:gd name="connsiteY2" fmla="*/ 239397 h 503107"/>
              <a:gd name="connsiteX3" fmla="*/ 352165 w 638575"/>
              <a:gd name="connsiteY3" fmla="*/ 437985 h 503107"/>
              <a:gd name="connsiteX4" fmla="*/ 0 w 638575"/>
              <a:gd name="connsiteY4" fmla="*/ 503107 h 503107"/>
              <a:gd name="connsiteX5" fmla="*/ 2836 w 638575"/>
              <a:gd name="connsiteY5" fmla="*/ 0 h 503107"/>
              <a:gd name="connsiteX0" fmla="*/ 2836 w 638575"/>
              <a:gd name="connsiteY0" fmla="*/ 0 h 503107"/>
              <a:gd name="connsiteX1" fmla="*/ 345702 w 638575"/>
              <a:gd name="connsiteY1" fmla="*/ 62027 h 503107"/>
              <a:gd name="connsiteX2" fmla="*/ 638561 w 638575"/>
              <a:gd name="connsiteY2" fmla="*/ 239397 h 503107"/>
              <a:gd name="connsiteX3" fmla="*/ 352165 w 638575"/>
              <a:gd name="connsiteY3" fmla="*/ 437985 h 503107"/>
              <a:gd name="connsiteX4" fmla="*/ 0 w 638575"/>
              <a:gd name="connsiteY4" fmla="*/ 503107 h 503107"/>
              <a:gd name="connsiteX5" fmla="*/ 2836 w 638575"/>
              <a:gd name="connsiteY5" fmla="*/ 0 h 503107"/>
              <a:gd name="connsiteX0" fmla="*/ 2836 w 638575"/>
              <a:gd name="connsiteY0" fmla="*/ 0 h 503107"/>
              <a:gd name="connsiteX1" fmla="*/ 345702 w 638575"/>
              <a:gd name="connsiteY1" fmla="*/ 62027 h 503107"/>
              <a:gd name="connsiteX2" fmla="*/ 638561 w 638575"/>
              <a:gd name="connsiteY2" fmla="*/ 239397 h 503107"/>
              <a:gd name="connsiteX3" fmla="*/ 352165 w 638575"/>
              <a:gd name="connsiteY3" fmla="*/ 437985 h 503107"/>
              <a:gd name="connsiteX4" fmla="*/ 0 w 638575"/>
              <a:gd name="connsiteY4" fmla="*/ 503107 h 503107"/>
              <a:gd name="connsiteX5" fmla="*/ 2836 w 638575"/>
              <a:gd name="connsiteY5" fmla="*/ 0 h 503107"/>
              <a:gd name="connsiteX0" fmla="*/ 2836 w 638575"/>
              <a:gd name="connsiteY0" fmla="*/ 0 h 503107"/>
              <a:gd name="connsiteX1" fmla="*/ 345702 w 638575"/>
              <a:gd name="connsiteY1" fmla="*/ 62027 h 503107"/>
              <a:gd name="connsiteX2" fmla="*/ 638561 w 638575"/>
              <a:gd name="connsiteY2" fmla="*/ 239397 h 503107"/>
              <a:gd name="connsiteX3" fmla="*/ 352165 w 638575"/>
              <a:gd name="connsiteY3" fmla="*/ 437985 h 503107"/>
              <a:gd name="connsiteX4" fmla="*/ 0 w 638575"/>
              <a:gd name="connsiteY4" fmla="*/ 503107 h 503107"/>
              <a:gd name="connsiteX5" fmla="*/ 2836 w 638575"/>
              <a:gd name="connsiteY5" fmla="*/ 0 h 503107"/>
              <a:gd name="connsiteX0" fmla="*/ 2836 w 638575"/>
              <a:gd name="connsiteY0" fmla="*/ 0 h 503107"/>
              <a:gd name="connsiteX1" fmla="*/ 345702 w 638575"/>
              <a:gd name="connsiteY1" fmla="*/ 62027 h 503107"/>
              <a:gd name="connsiteX2" fmla="*/ 638561 w 638575"/>
              <a:gd name="connsiteY2" fmla="*/ 239397 h 503107"/>
              <a:gd name="connsiteX3" fmla="*/ 352165 w 638575"/>
              <a:gd name="connsiteY3" fmla="*/ 437985 h 503107"/>
              <a:gd name="connsiteX4" fmla="*/ 0 w 638575"/>
              <a:gd name="connsiteY4" fmla="*/ 503107 h 503107"/>
              <a:gd name="connsiteX5" fmla="*/ 2836 w 638575"/>
              <a:gd name="connsiteY5" fmla="*/ 0 h 503107"/>
              <a:gd name="connsiteX0" fmla="*/ 2836 w 638575"/>
              <a:gd name="connsiteY0" fmla="*/ 0 h 503107"/>
              <a:gd name="connsiteX1" fmla="*/ 345702 w 638575"/>
              <a:gd name="connsiteY1" fmla="*/ 62027 h 503107"/>
              <a:gd name="connsiteX2" fmla="*/ 638561 w 638575"/>
              <a:gd name="connsiteY2" fmla="*/ 239397 h 503107"/>
              <a:gd name="connsiteX3" fmla="*/ 352165 w 638575"/>
              <a:gd name="connsiteY3" fmla="*/ 437985 h 503107"/>
              <a:gd name="connsiteX4" fmla="*/ 0 w 638575"/>
              <a:gd name="connsiteY4" fmla="*/ 503107 h 503107"/>
              <a:gd name="connsiteX5" fmla="*/ 2836 w 638575"/>
              <a:gd name="connsiteY5" fmla="*/ 0 h 503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38575" h="503107">
                <a:moveTo>
                  <a:pt x="2836" y="0"/>
                </a:moveTo>
                <a:cubicBezTo>
                  <a:pt x="138722" y="20944"/>
                  <a:pt x="138872" y="10852"/>
                  <a:pt x="345702" y="62027"/>
                </a:cubicBezTo>
                <a:cubicBezTo>
                  <a:pt x="513117" y="106052"/>
                  <a:pt x="637484" y="176737"/>
                  <a:pt x="638561" y="239397"/>
                </a:cubicBezTo>
                <a:cubicBezTo>
                  <a:pt x="639638" y="302057"/>
                  <a:pt x="581984" y="377056"/>
                  <a:pt x="352165" y="437985"/>
                </a:cubicBezTo>
                <a:cubicBezTo>
                  <a:pt x="123167" y="493822"/>
                  <a:pt x="112659" y="482176"/>
                  <a:pt x="0" y="503107"/>
                </a:cubicBezTo>
                <a:cubicBezTo>
                  <a:pt x="945" y="335405"/>
                  <a:pt x="1891" y="167702"/>
                  <a:pt x="2836" y="0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chemeClr val="bg1"/>
            </a:solidFill>
            <a:miter lim="400000"/>
          </a:ln>
        </p:spPr>
        <p:txBody>
          <a:bodyPr lIns="50800" tIns="50800" rIns="50800" bIns="50800" rtlCol="0" anchor="ctr"/>
          <a:lstStyle/>
          <a:p>
            <a:pPr algn="l"/>
            <a:endParaRPr lang="en-US" sz="3200" b="0">
              <a:solidFill>
                <a:srgbClr val="FFFFFF"/>
              </a:solidFill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FC5CABF-F7A6-41C7-B552-4AB3BEAFEEBC}"/>
              </a:ext>
            </a:extLst>
          </p:cNvPr>
          <p:cNvSpPr txBox="1"/>
          <p:nvPr/>
        </p:nvSpPr>
        <p:spPr>
          <a:xfrm>
            <a:off x="5566807" y="805992"/>
            <a:ext cx="4027846" cy="56425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3000" b="1" i="1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Arial" panose="020B0604020202020204" pitchFamily="34" charset="0"/>
                <a:cs typeface="Arial" panose="020B0604020202020204" pitchFamily="34" charset="0"/>
                <a:sym typeface="Helvetica Neue"/>
              </a:rPr>
              <a:t>Tencent Media Lab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9ED87BF-74A7-061B-B725-B56660492C9C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t>1</a:t>
            </a:fld>
            <a:endParaRPr lang="en-US" dirty="0"/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6" name="矩形"/>
          <p:cNvSpPr/>
          <p:nvPr/>
        </p:nvSpPr>
        <p:spPr>
          <a:xfrm>
            <a:off x="-7164" y="-8467"/>
            <a:ext cx="24391164" cy="13732935"/>
          </a:xfrm>
          <a:prstGeom prst="rect">
            <a:avLst/>
          </a:prstGeom>
          <a:solidFill>
            <a:srgbClr val="0060F0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3200"/>
          </a:p>
        </p:txBody>
      </p:sp>
      <p:sp>
        <p:nvSpPr>
          <p:cNvPr id="8" name="THANKS">
            <a:extLst>
              <a:ext uri="{FF2B5EF4-FFF2-40B4-BE49-F238E27FC236}">
                <a16:creationId xmlns:a16="http://schemas.microsoft.com/office/drawing/2014/main" id="{DF955D2B-0C07-48FB-B0DB-DD0E090BB881}"/>
              </a:ext>
            </a:extLst>
          </p:cNvPr>
          <p:cNvSpPr txBox="1"/>
          <p:nvPr/>
        </p:nvSpPr>
        <p:spPr>
          <a:xfrm>
            <a:off x="8119292" y="4787676"/>
            <a:ext cx="8128893" cy="34142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799" tIns="50799" rIns="50799" bIns="50799" anchor="ctr">
            <a:spAutoFit/>
          </a:bodyPr>
          <a:lstStyle>
            <a:lvl1pPr algn="l" defTabSz="457200">
              <a:lnSpc>
                <a:spcPct val="80000"/>
              </a:lnSpc>
              <a:defRPr sz="16000" b="0">
                <a:latin typeface="+mn-lt"/>
                <a:ea typeface="+mn-ea"/>
                <a:cs typeface="+mn-cs"/>
                <a:sym typeface="腾讯体 W7"/>
              </a:defRPr>
            </a:lvl1pPr>
          </a:lstStyle>
          <a:p>
            <a:pPr algn="ctr">
              <a:spcBef>
                <a:spcPts val="1200"/>
              </a:spcBef>
              <a:spcAft>
                <a:spcPts val="1200"/>
              </a:spcAft>
            </a:pPr>
            <a:r>
              <a:rPr lang="en-US" altLang="zh-CN" sz="13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Thanks!</a:t>
            </a:r>
          </a:p>
          <a:p>
            <a:pPr algn="ctr">
              <a:spcBef>
                <a:spcPts val="1200"/>
              </a:spcBef>
              <a:spcAft>
                <a:spcPts val="1200"/>
              </a:spcAft>
            </a:pPr>
            <a:r>
              <a:rPr lang="en-US" altLang="zh-CN" sz="1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Q&amp;A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2128ADD-1727-5532-BCF4-039CD5643E16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8945845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0" name="标题文本"/>
          <p:cNvSpPr txBox="1"/>
          <p:nvPr/>
        </p:nvSpPr>
        <p:spPr>
          <a:xfrm>
            <a:off x="1016744" y="1012518"/>
            <a:ext cx="7340077" cy="11375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 algn="l" defTabSz="457200">
              <a:lnSpc>
                <a:spcPct val="120000"/>
              </a:lnSpc>
              <a:defRPr sz="6000" b="0">
                <a:latin typeface="+mn-lt"/>
                <a:ea typeface="+mn-ea"/>
                <a:cs typeface="+mn-cs"/>
                <a:sym typeface="腾讯体 W7"/>
              </a:defRPr>
            </a:lvl1pPr>
          </a:lstStyle>
          <a:p>
            <a:pPr eaLnBrk="1" hangingPunct="1"/>
            <a:r>
              <a:rPr lang="en-US" altLang="zh-CN" sz="6600" b="1" dirty="0">
                <a:solidFill>
                  <a:schemeClr val="accent1">
                    <a:hueOff val="848127"/>
                    <a:lumOff val="-2947"/>
                  </a:schemeClr>
                </a:solidFill>
              </a:rPr>
              <a:t>Problem statement</a:t>
            </a:r>
          </a:p>
        </p:txBody>
      </p:sp>
      <p:sp>
        <p:nvSpPr>
          <p:cNvPr id="61" name="矩形 32">
            <a:extLst>
              <a:ext uri="{FF2B5EF4-FFF2-40B4-BE49-F238E27FC236}">
                <a16:creationId xmlns:a16="http://schemas.microsoft.com/office/drawing/2014/main" id="{4EC2BFAE-E595-4551-9BD7-87660D2266EB}"/>
              </a:ext>
            </a:extLst>
          </p:cNvPr>
          <p:cNvSpPr/>
          <p:nvPr/>
        </p:nvSpPr>
        <p:spPr>
          <a:xfrm>
            <a:off x="521080" y="863910"/>
            <a:ext cx="11160000" cy="28800"/>
          </a:xfrm>
          <a:prstGeom prst="rect">
            <a:avLst/>
          </a:prstGeom>
          <a:gradFill>
            <a:gsLst>
              <a:gs pos="0">
                <a:srgbClr val="59C5D9"/>
              </a:gs>
              <a:gs pos="100000">
                <a:srgbClr val="2B71F6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280DD769-15D8-31BA-4901-C7D5DB78101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2074558"/>
              </p:ext>
            </p:extLst>
          </p:nvPr>
        </p:nvGraphicFramePr>
        <p:xfrm>
          <a:off x="521080" y="2631110"/>
          <a:ext cx="16189877" cy="4448557"/>
        </p:xfrm>
        <a:graphic>
          <a:graphicData uri="http://schemas.openxmlformats.org/drawingml/2006/table">
            <a:tbl>
              <a:tblPr firstRow="1" firstCol="1" bandRow="1"/>
              <a:tblGrid>
                <a:gridCol w="1929918">
                  <a:extLst>
                    <a:ext uri="{9D8B030D-6E8A-4147-A177-3AD203B41FA5}">
                      <a16:colId xmlns:a16="http://schemas.microsoft.com/office/drawing/2014/main" val="4170490292"/>
                    </a:ext>
                  </a:extLst>
                </a:gridCol>
                <a:gridCol w="2037137">
                  <a:extLst>
                    <a:ext uri="{9D8B030D-6E8A-4147-A177-3AD203B41FA5}">
                      <a16:colId xmlns:a16="http://schemas.microsoft.com/office/drawing/2014/main" val="2527781779"/>
                    </a:ext>
                  </a:extLst>
                </a:gridCol>
                <a:gridCol w="2037137">
                  <a:extLst>
                    <a:ext uri="{9D8B030D-6E8A-4147-A177-3AD203B41FA5}">
                      <a16:colId xmlns:a16="http://schemas.microsoft.com/office/drawing/2014/main" val="402961907"/>
                    </a:ext>
                  </a:extLst>
                </a:gridCol>
                <a:gridCol w="2037137">
                  <a:extLst>
                    <a:ext uri="{9D8B030D-6E8A-4147-A177-3AD203B41FA5}">
                      <a16:colId xmlns:a16="http://schemas.microsoft.com/office/drawing/2014/main" val="340485465"/>
                    </a:ext>
                  </a:extLst>
                </a:gridCol>
                <a:gridCol w="2037137">
                  <a:extLst>
                    <a:ext uri="{9D8B030D-6E8A-4147-A177-3AD203B41FA5}">
                      <a16:colId xmlns:a16="http://schemas.microsoft.com/office/drawing/2014/main" val="2364469199"/>
                    </a:ext>
                  </a:extLst>
                </a:gridCol>
                <a:gridCol w="2037137">
                  <a:extLst>
                    <a:ext uri="{9D8B030D-6E8A-4147-A177-3AD203B41FA5}">
                      <a16:colId xmlns:a16="http://schemas.microsoft.com/office/drawing/2014/main" val="2323410897"/>
                    </a:ext>
                  </a:extLst>
                </a:gridCol>
                <a:gridCol w="2037137">
                  <a:extLst>
                    <a:ext uri="{9D8B030D-6E8A-4147-A177-3AD203B41FA5}">
                      <a16:colId xmlns:a16="http://schemas.microsoft.com/office/drawing/2014/main" val="815590821"/>
                    </a:ext>
                  </a:extLst>
                </a:gridCol>
                <a:gridCol w="2037137">
                  <a:extLst>
                    <a:ext uri="{9D8B030D-6E8A-4147-A177-3AD203B41FA5}">
                      <a16:colId xmlns:a16="http://schemas.microsoft.com/office/drawing/2014/main" val="2279395502"/>
                    </a:ext>
                  </a:extLst>
                </a:gridCol>
              </a:tblGrid>
              <a:tr h="794771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4000" dirty="0">
                        <a:effectLst/>
                        <a:latin typeface="Times New Roman" panose="02020603050405020304" pitchFamily="18" charset="0"/>
                        <a:ea typeface="Yu Mincho" panose="02020400000000000000" pitchFamily="18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00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VTM16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00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ECM1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00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ECM2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00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ECM3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00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ECM4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00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…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00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ECM9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31439"/>
                  </a:ext>
                </a:extLst>
              </a:tr>
              <a:tr h="792982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00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Class 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00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8.8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00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14.9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15.0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0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Yu Mincho" panose="02020400000000000000" pitchFamily="18" charset="-128"/>
                          <a:cs typeface="+mn-cs"/>
                          <a:sym typeface="Helvetica Neue Light"/>
                        </a:rPr>
                        <a:t>16.1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0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Yu Mincho" panose="02020400000000000000" pitchFamily="18" charset="-128"/>
                          <a:cs typeface="+mn-cs"/>
                          <a:sym typeface="Helvetica Neue Light"/>
                        </a:rPr>
                        <a:t>18.1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4000" b="0" i="0" u="none" strike="noStrike" cap="none" spc="0" baseline="0" dirty="0">
                        <a:solidFill>
                          <a:schemeClr val="tx1"/>
                        </a:solidFill>
                        <a:effectLst/>
                        <a:uFillTx/>
                        <a:latin typeface="Times New Roman" panose="02020603050405020304" pitchFamily="18" charset="0"/>
                        <a:ea typeface="Yu Mincho" panose="02020400000000000000" pitchFamily="18" charset="-128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40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Yu Mincho" panose="02020400000000000000" pitchFamily="18" charset="-128"/>
                          <a:cs typeface="+mn-cs"/>
                          <a:sym typeface="Helvetica Neue Light"/>
                        </a:rPr>
                        <a:t>25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4566781"/>
                  </a:ext>
                </a:extLst>
              </a:tr>
              <a:tr h="712248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00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Class B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2.8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00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6.1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00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6.2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0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Yu Mincho" panose="02020400000000000000" pitchFamily="18" charset="-128"/>
                          <a:cs typeface="+mn-cs"/>
                          <a:sym typeface="Helvetica Neue Light"/>
                        </a:rPr>
                        <a:t>7.0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0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Yu Mincho" panose="02020400000000000000" pitchFamily="18" charset="-128"/>
                          <a:cs typeface="+mn-cs"/>
                          <a:sym typeface="Helvetica Neue Light"/>
                        </a:rPr>
                        <a:t>8.1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4000" b="0" i="0" u="none" strike="noStrike" cap="none" spc="0" baseline="0" dirty="0">
                        <a:solidFill>
                          <a:schemeClr val="tx1"/>
                        </a:solidFill>
                        <a:effectLst/>
                        <a:uFillTx/>
                        <a:latin typeface="Times New Roman" panose="02020603050405020304" pitchFamily="18" charset="0"/>
                        <a:ea typeface="Yu Mincho" panose="02020400000000000000" pitchFamily="18" charset="-128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40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Yu Mincho" panose="02020400000000000000" pitchFamily="18" charset="-128"/>
                          <a:cs typeface="+mn-cs"/>
                          <a:sym typeface="Helvetica Neue Light"/>
                        </a:rPr>
                        <a:t>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1485819"/>
                  </a:ext>
                </a:extLst>
              </a:tr>
              <a:tr h="721503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00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Class C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00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1.0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00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3.3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00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3.5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0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Yu Mincho" panose="02020400000000000000" pitchFamily="18" charset="-128"/>
                          <a:cs typeface="+mn-cs"/>
                          <a:sym typeface="Helvetica Neue Light"/>
                        </a:rPr>
                        <a:t>3.6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0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Yu Mincho" panose="02020400000000000000" pitchFamily="18" charset="-128"/>
                          <a:cs typeface="+mn-cs"/>
                          <a:sym typeface="Helvetica Neue Light"/>
                        </a:rPr>
                        <a:t>4.4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4000" b="0" i="0" u="none" strike="noStrike" cap="none" spc="0" baseline="0" dirty="0">
                        <a:solidFill>
                          <a:schemeClr val="tx1"/>
                        </a:solidFill>
                        <a:effectLst/>
                        <a:uFillTx/>
                        <a:latin typeface="Times New Roman" panose="02020603050405020304" pitchFamily="18" charset="0"/>
                        <a:ea typeface="Yu Mincho" panose="02020400000000000000" pitchFamily="18" charset="-128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40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Yu Mincho" panose="02020400000000000000" pitchFamily="18" charset="-128"/>
                          <a:cs typeface="+mn-cs"/>
                          <a:sym typeface="Helvetica Neue Light"/>
                        </a:rPr>
                        <a:t>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2376721"/>
                  </a:ext>
                </a:extLst>
              </a:tr>
              <a:tr h="634071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00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Class 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0.6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2.8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00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2.9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0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Yu Mincho" panose="02020400000000000000" pitchFamily="18" charset="-128"/>
                          <a:cs typeface="+mn-cs"/>
                          <a:sym typeface="Helvetica Neue Light"/>
                        </a:rPr>
                        <a:t>3.0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0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Yu Mincho" panose="02020400000000000000" pitchFamily="18" charset="-128"/>
                          <a:cs typeface="+mn-cs"/>
                          <a:sym typeface="Helvetica Neue Light"/>
                        </a:rPr>
                        <a:t>3.7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4000" b="0" i="0" u="none" strike="noStrike" cap="none" spc="0" baseline="0" dirty="0">
                        <a:solidFill>
                          <a:schemeClr val="tx1"/>
                        </a:solidFill>
                        <a:effectLst/>
                        <a:uFillTx/>
                        <a:latin typeface="Times New Roman" panose="02020603050405020304" pitchFamily="18" charset="0"/>
                        <a:ea typeface="Yu Mincho" panose="02020400000000000000" pitchFamily="18" charset="-128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825542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  <a:defRPr/>
                      </a:pPr>
                      <a:r>
                        <a:rPr lang="en-US" sz="40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Yu Mincho" panose="02020400000000000000" pitchFamily="18" charset="-128"/>
                          <a:cs typeface="+mn-cs"/>
                          <a:sym typeface="Helvetica Neue Light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8263614"/>
                  </a:ext>
                </a:extLst>
              </a:tr>
              <a:tr h="792982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00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Class F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000" dirty="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2.6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5.7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000">
                          <a:effectLst/>
                          <a:latin typeface="Times New Roman" panose="02020603050405020304" pitchFamily="18" charset="0"/>
                          <a:ea typeface="Yu Mincho" panose="02020400000000000000" pitchFamily="18" charset="-128"/>
                        </a:rPr>
                        <a:t>5.9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000" b="0" i="0" u="none" strike="noStrike" cap="none" spc="0" baseline="0"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Yu Mincho" panose="02020400000000000000" pitchFamily="18" charset="-128"/>
                          <a:cs typeface="+mn-cs"/>
                          <a:sym typeface="Helvetica Neue Light"/>
                        </a:rPr>
                        <a:t>6.8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40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Yu Mincho" panose="02020400000000000000" pitchFamily="18" charset="-128"/>
                          <a:cs typeface="+mn-cs"/>
                          <a:sym typeface="Helvetica Neue Light"/>
                        </a:rPr>
                        <a:t>7.8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4000" b="0" i="0" u="none" strike="noStrike" cap="none" spc="0" baseline="0" dirty="0">
                        <a:solidFill>
                          <a:schemeClr val="tx1"/>
                        </a:solidFill>
                        <a:effectLst/>
                        <a:uFillTx/>
                        <a:latin typeface="Times New Roman" panose="02020603050405020304" pitchFamily="18" charset="0"/>
                        <a:ea typeface="Yu Mincho" panose="02020400000000000000" pitchFamily="18" charset="-128"/>
                        <a:cs typeface="+mn-cs"/>
                        <a:sym typeface="Helvetica Neue Light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4000" b="0" i="0" u="none" strike="noStrike" cap="none" spc="0" baseline="0" dirty="0">
                          <a:solidFill>
                            <a:schemeClr val="tx1"/>
                          </a:solidFill>
                          <a:effectLst/>
                          <a:uFillTx/>
                          <a:latin typeface="Times New Roman" panose="02020603050405020304" pitchFamily="18" charset="0"/>
                          <a:ea typeface="Yu Mincho" panose="02020400000000000000" pitchFamily="18" charset="-128"/>
                          <a:cs typeface="+mn-cs"/>
                          <a:sym typeface="Helvetica Neue Light"/>
                        </a:rPr>
                        <a:t>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6373897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3C5BCE8A-FCE9-9047-51B7-8839CD3FC9E3}"/>
              </a:ext>
            </a:extLst>
          </p:cNvPr>
          <p:cNvSpPr txBox="1"/>
          <p:nvPr/>
        </p:nvSpPr>
        <p:spPr>
          <a:xfrm>
            <a:off x="3146388" y="7337475"/>
            <a:ext cx="11544940" cy="56425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3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RA ECM </a:t>
            </a:r>
            <a:r>
              <a:rPr lang="en-US" b="0" dirty="0"/>
              <a:t>memory consumption (GiB, </a:t>
            </a:r>
            <a:r>
              <a:rPr lang="en-CA" b="0" dirty="0" err="1"/>
              <a:t>VmPeak</a:t>
            </a:r>
            <a:r>
              <a:rPr lang="en-US" b="0" dirty="0"/>
              <a:t>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8C58888-11C5-578C-F897-F636D5A1EBB3}"/>
              </a:ext>
            </a:extLst>
          </p:cNvPr>
          <p:cNvSpPr txBox="1"/>
          <p:nvPr/>
        </p:nvSpPr>
        <p:spPr>
          <a:xfrm>
            <a:off x="521080" y="8865985"/>
            <a:ext cx="23274491" cy="3426579"/>
          </a:xfrm>
          <a:prstGeom prst="rect">
            <a:avLst/>
          </a:prstGeom>
          <a:noFill/>
          <a:ln w="28575" cap="flat">
            <a:solidFill>
              <a:srgbClr val="FF0000"/>
            </a:solidFill>
            <a:prstDash val="lgDashDot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457200" marR="0" indent="-457200" algn="l" defTabSz="8255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en-US" sz="3600" b="0" dirty="0"/>
              <a:t>ECM memory consumption has been continuously growing and reached ~25 GiB in ECM9</a:t>
            </a:r>
          </a:p>
          <a:p>
            <a:pPr marL="457200" marR="0" indent="-457200" algn="l" defTabSz="8255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en-US" sz="3600" b="0" dirty="0"/>
              <a:t>Such level of memory consumption may have negative effect on ECM development</a:t>
            </a:r>
          </a:p>
          <a:p>
            <a:pPr marL="457200" marR="0" indent="-457200" algn="l" defTabSz="8255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en-US" sz="3600" b="0" dirty="0"/>
              <a:t>AhG6 says: “It is encouraged to care about memory allocation when developing and integrating tools into ECM”</a:t>
            </a:r>
          </a:p>
          <a:p>
            <a:pPr marL="457200" marR="0" indent="-457200" algn="l" defTabSz="8255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en-US" sz="3600" b="0" dirty="0"/>
              <a:t>There are two late contributions targeted to address this problem: JVET-AE0257 and JVET-AE0278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1761EA-A96E-897F-B69E-975600DFFF44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4510961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0" name="标题文本"/>
          <p:cNvSpPr txBox="1"/>
          <p:nvPr/>
        </p:nvSpPr>
        <p:spPr>
          <a:xfrm>
            <a:off x="1016744" y="1012518"/>
            <a:ext cx="3706331" cy="11375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 algn="l" defTabSz="457200">
              <a:lnSpc>
                <a:spcPct val="120000"/>
              </a:lnSpc>
              <a:defRPr sz="6000" b="0">
                <a:latin typeface="+mn-lt"/>
                <a:ea typeface="+mn-ea"/>
                <a:cs typeface="+mn-cs"/>
                <a:sym typeface="腾讯体 W7"/>
              </a:defRPr>
            </a:lvl1pPr>
          </a:lstStyle>
          <a:p>
            <a:pPr eaLnBrk="1" hangingPunct="1"/>
            <a:r>
              <a:rPr lang="en-US" altLang="zh-CN" sz="6600" b="1" dirty="0">
                <a:solidFill>
                  <a:schemeClr val="accent1">
                    <a:hueOff val="848127"/>
                    <a:lumOff val="-2947"/>
                  </a:schemeClr>
                </a:solidFill>
              </a:rPr>
              <a:t>Content</a:t>
            </a:r>
          </a:p>
        </p:txBody>
      </p:sp>
      <p:sp>
        <p:nvSpPr>
          <p:cNvPr id="61" name="矩形 32">
            <a:extLst>
              <a:ext uri="{FF2B5EF4-FFF2-40B4-BE49-F238E27FC236}">
                <a16:creationId xmlns:a16="http://schemas.microsoft.com/office/drawing/2014/main" id="{4EC2BFAE-E595-4551-9BD7-87660D2266EB}"/>
              </a:ext>
            </a:extLst>
          </p:cNvPr>
          <p:cNvSpPr/>
          <p:nvPr/>
        </p:nvSpPr>
        <p:spPr>
          <a:xfrm>
            <a:off x="521080" y="863910"/>
            <a:ext cx="11160000" cy="28800"/>
          </a:xfrm>
          <a:prstGeom prst="rect">
            <a:avLst/>
          </a:prstGeom>
          <a:gradFill>
            <a:gsLst>
              <a:gs pos="0">
                <a:srgbClr val="59C5D9"/>
              </a:gs>
              <a:gs pos="100000">
                <a:srgbClr val="2B71F6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182439D-647B-3FE4-8883-5047AB66B1C3}"/>
              </a:ext>
            </a:extLst>
          </p:cNvPr>
          <p:cNvSpPr txBox="1"/>
          <p:nvPr/>
        </p:nvSpPr>
        <p:spPr>
          <a:xfrm>
            <a:off x="1016744" y="2333412"/>
            <a:ext cx="17382574" cy="502701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742950" marR="0" indent="-742950" algn="l" defTabSz="825500" rtl="0" fontAlgn="auto" latinLnBrk="0" hangingPunct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arenR"/>
              <a:tabLst/>
            </a:pPr>
            <a:r>
              <a:rPr kumimoji="0" lang="en-US" sz="4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ECM memory consumption study (informative)</a:t>
            </a:r>
            <a:br>
              <a:rPr kumimoji="0" lang="en-US" sz="4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kumimoji="0" lang="en-US" sz="4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- ECM measurement tool</a:t>
            </a:r>
            <a:br>
              <a:rPr kumimoji="0" lang="en-US" sz="4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kumimoji="0" lang="en-US" sz="4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/>
                <a:ea typeface="Helvetica Neue"/>
                <a:cs typeface="Helvetica Neue"/>
                <a:sym typeface="Helvetica Neue"/>
              </a:rPr>
              <a:t>- ECM memory consumption breakdown</a:t>
            </a:r>
          </a:p>
          <a:p>
            <a:pPr marL="742950" marR="0" indent="-742950" algn="l" defTabSz="825500" rtl="0" fontAlgn="auto" latinLnBrk="0" hangingPunct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arenR"/>
              <a:tabLst/>
            </a:pPr>
            <a:r>
              <a:rPr lang="en-US" sz="4000" b="0" dirty="0"/>
              <a:t>SW modification to reduce memory consumption (SW proposal)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037F3B-6503-2A8E-055E-2293D864D956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2940729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0" name="标题文本"/>
          <p:cNvSpPr txBox="1"/>
          <p:nvPr/>
        </p:nvSpPr>
        <p:spPr>
          <a:xfrm>
            <a:off x="1016744" y="1012518"/>
            <a:ext cx="15092599" cy="11375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 algn="l" defTabSz="457200">
              <a:lnSpc>
                <a:spcPct val="120000"/>
              </a:lnSpc>
              <a:defRPr sz="6000" b="0">
                <a:latin typeface="+mn-lt"/>
                <a:ea typeface="+mn-ea"/>
                <a:cs typeface="+mn-cs"/>
                <a:sym typeface="腾讯体 W7"/>
              </a:defRPr>
            </a:lvl1pPr>
          </a:lstStyle>
          <a:p>
            <a:pPr eaLnBrk="1" hangingPunct="1"/>
            <a:r>
              <a:rPr lang="en-US" altLang="zh-CN" sz="6600" b="1" dirty="0">
                <a:solidFill>
                  <a:schemeClr val="accent1">
                    <a:hueOff val="848127"/>
                    <a:lumOff val="-2947"/>
                  </a:schemeClr>
                </a:solidFill>
              </a:rPr>
              <a:t>ECM Memory Consumption Measurement </a:t>
            </a:r>
          </a:p>
        </p:txBody>
      </p:sp>
      <p:sp>
        <p:nvSpPr>
          <p:cNvPr id="61" name="矩形 32">
            <a:extLst>
              <a:ext uri="{FF2B5EF4-FFF2-40B4-BE49-F238E27FC236}">
                <a16:creationId xmlns:a16="http://schemas.microsoft.com/office/drawing/2014/main" id="{4EC2BFAE-E595-4551-9BD7-87660D2266EB}"/>
              </a:ext>
            </a:extLst>
          </p:cNvPr>
          <p:cNvSpPr/>
          <p:nvPr/>
        </p:nvSpPr>
        <p:spPr>
          <a:xfrm>
            <a:off x="521080" y="863910"/>
            <a:ext cx="11160000" cy="28800"/>
          </a:xfrm>
          <a:prstGeom prst="rect">
            <a:avLst/>
          </a:prstGeom>
          <a:gradFill>
            <a:gsLst>
              <a:gs pos="0">
                <a:srgbClr val="59C5D9"/>
              </a:gs>
              <a:gs pos="100000">
                <a:srgbClr val="2B71F6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8BC1F314-93C0-25C7-E634-0AF150A8DF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5198862"/>
              </p:ext>
            </p:extLst>
          </p:nvPr>
        </p:nvGraphicFramePr>
        <p:xfrm>
          <a:off x="437322" y="2597976"/>
          <a:ext cx="16936280" cy="8366168"/>
        </p:xfrm>
        <a:graphic>
          <a:graphicData uri="http://schemas.openxmlformats.org/drawingml/2006/table">
            <a:tbl>
              <a:tblPr firstRow="1" firstCol="1" bandRow="1"/>
              <a:tblGrid>
                <a:gridCol w="1693628">
                  <a:extLst>
                    <a:ext uri="{9D8B030D-6E8A-4147-A177-3AD203B41FA5}">
                      <a16:colId xmlns:a16="http://schemas.microsoft.com/office/drawing/2014/main" val="4033351607"/>
                    </a:ext>
                  </a:extLst>
                </a:gridCol>
                <a:gridCol w="1693628">
                  <a:extLst>
                    <a:ext uri="{9D8B030D-6E8A-4147-A177-3AD203B41FA5}">
                      <a16:colId xmlns:a16="http://schemas.microsoft.com/office/drawing/2014/main" val="2222280357"/>
                    </a:ext>
                  </a:extLst>
                </a:gridCol>
                <a:gridCol w="1693628">
                  <a:extLst>
                    <a:ext uri="{9D8B030D-6E8A-4147-A177-3AD203B41FA5}">
                      <a16:colId xmlns:a16="http://schemas.microsoft.com/office/drawing/2014/main" val="1545368006"/>
                    </a:ext>
                  </a:extLst>
                </a:gridCol>
                <a:gridCol w="1693628">
                  <a:extLst>
                    <a:ext uri="{9D8B030D-6E8A-4147-A177-3AD203B41FA5}">
                      <a16:colId xmlns:a16="http://schemas.microsoft.com/office/drawing/2014/main" val="1810351589"/>
                    </a:ext>
                  </a:extLst>
                </a:gridCol>
                <a:gridCol w="1693628">
                  <a:extLst>
                    <a:ext uri="{9D8B030D-6E8A-4147-A177-3AD203B41FA5}">
                      <a16:colId xmlns:a16="http://schemas.microsoft.com/office/drawing/2014/main" val="4278254592"/>
                    </a:ext>
                  </a:extLst>
                </a:gridCol>
                <a:gridCol w="1693628">
                  <a:extLst>
                    <a:ext uri="{9D8B030D-6E8A-4147-A177-3AD203B41FA5}">
                      <a16:colId xmlns:a16="http://schemas.microsoft.com/office/drawing/2014/main" val="57019593"/>
                    </a:ext>
                  </a:extLst>
                </a:gridCol>
                <a:gridCol w="1693628">
                  <a:extLst>
                    <a:ext uri="{9D8B030D-6E8A-4147-A177-3AD203B41FA5}">
                      <a16:colId xmlns:a16="http://schemas.microsoft.com/office/drawing/2014/main" val="2150107349"/>
                    </a:ext>
                  </a:extLst>
                </a:gridCol>
                <a:gridCol w="1693628">
                  <a:extLst>
                    <a:ext uri="{9D8B030D-6E8A-4147-A177-3AD203B41FA5}">
                      <a16:colId xmlns:a16="http://schemas.microsoft.com/office/drawing/2014/main" val="4038095900"/>
                    </a:ext>
                  </a:extLst>
                </a:gridCol>
                <a:gridCol w="1693628">
                  <a:extLst>
                    <a:ext uri="{9D8B030D-6E8A-4147-A177-3AD203B41FA5}">
                      <a16:colId xmlns:a16="http://schemas.microsoft.com/office/drawing/2014/main" val="710798619"/>
                    </a:ext>
                  </a:extLst>
                </a:gridCol>
                <a:gridCol w="1693628">
                  <a:extLst>
                    <a:ext uri="{9D8B030D-6E8A-4147-A177-3AD203B41FA5}">
                      <a16:colId xmlns:a16="http://schemas.microsoft.com/office/drawing/2014/main" val="1221419934"/>
                    </a:ext>
                  </a:extLst>
                </a:gridCol>
              </a:tblGrid>
              <a:tr h="680011">
                <a:tc>
                  <a:txBody>
                    <a:bodyPr/>
                    <a:lstStyle/>
                    <a:p>
                      <a:endParaRPr lang="en-US" sz="3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 b="1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AI</a:t>
                      </a:r>
                      <a:endParaRPr lang="en-US" sz="4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RA</a:t>
                      </a:r>
                      <a:endParaRPr lang="en-US" sz="4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 b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LDB</a:t>
                      </a:r>
                      <a:endParaRPr lang="en-US" sz="4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6696748"/>
                  </a:ext>
                </a:extLst>
              </a:tr>
              <a:tr h="680011">
                <a:tc>
                  <a:txBody>
                    <a:bodyPr/>
                    <a:lstStyle/>
                    <a:p>
                      <a:endParaRPr lang="en-US" sz="3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ECM9 run 1</a:t>
                      </a:r>
                      <a:endParaRPr lang="en-US" sz="4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ECM9 run 2</a:t>
                      </a:r>
                      <a:endParaRPr lang="en-US" sz="4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diff</a:t>
                      </a:r>
                      <a:endParaRPr lang="en-US" sz="4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ECM9 run 1</a:t>
                      </a:r>
                      <a:endParaRPr lang="en-US" sz="4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ECM9 run 2</a:t>
                      </a:r>
                      <a:endParaRPr lang="en-US" sz="4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diff</a:t>
                      </a:r>
                      <a:endParaRPr lang="en-US" sz="4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ECM9 run 1</a:t>
                      </a:r>
                      <a:endParaRPr lang="en-US" sz="4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ECM9 run 2</a:t>
                      </a:r>
                      <a:endParaRPr lang="en-US" sz="4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diff</a:t>
                      </a:r>
                      <a:endParaRPr lang="en-US" sz="4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9560478"/>
                  </a:ext>
                </a:extLst>
              </a:tr>
              <a:tr h="680011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Tango2</a:t>
                      </a:r>
                      <a:endParaRPr lang="en-US" sz="4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11.4</a:t>
                      </a:r>
                      <a:endParaRPr lang="en-US" sz="4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11.4</a:t>
                      </a:r>
                      <a:endParaRPr lang="en-US" sz="4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0</a:t>
                      </a:r>
                      <a:endParaRPr lang="en-US" sz="4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23.2</a:t>
                      </a:r>
                      <a:endParaRPr lang="en-US" sz="4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23.2</a:t>
                      </a:r>
                      <a:endParaRPr lang="en-US" sz="4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0</a:t>
                      </a:r>
                      <a:endParaRPr lang="en-US" sz="4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3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3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3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6228361"/>
                  </a:ext>
                </a:extLst>
              </a:tr>
              <a:tr h="680011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FoodMarket4</a:t>
                      </a:r>
                      <a:endParaRPr lang="en-US" sz="4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11.5</a:t>
                      </a:r>
                      <a:endParaRPr lang="en-US" sz="4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11.5</a:t>
                      </a:r>
                      <a:endParaRPr lang="en-US" sz="4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0</a:t>
                      </a:r>
                      <a:endParaRPr lang="en-US" sz="4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23.2</a:t>
                      </a:r>
                      <a:endParaRPr lang="en-US" sz="4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23.2</a:t>
                      </a:r>
                      <a:endParaRPr lang="en-US" sz="4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0</a:t>
                      </a:r>
                      <a:endParaRPr lang="en-US" sz="4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3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3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3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433864"/>
                  </a:ext>
                </a:extLst>
              </a:tr>
              <a:tr h="680011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Campfire</a:t>
                      </a:r>
                      <a:endParaRPr lang="en-US" sz="4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11.5</a:t>
                      </a:r>
                      <a:endParaRPr lang="en-US" sz="4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11.5</a:t>
                      </a:r>
                      <a:endParaRPr lang="en-US" sz="4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0</a:t>
                      </a:r>
                      <a:endParaRPr lang="en-US" sz="4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21.6</a:t>
                      </a:r>
                      <a:endParaRPr lang="en-US" sz="4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21.6</a:t>
                      </a:r>
                      <a:endParaRPr lang="en-US" sz="4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0</a:t>
                      </a:r>
                      <a:endParaRPr lang="en-US" sz="4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3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3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3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5600963"/>
                  </a:ext>
                </a:extLst>
              </a:tr>
              <a:tr h="680011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CatRobot</a:t>
                      </a:r>
                      <a:endParaRPr lang="en-US" sz="4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11.4</a:t>
                      </a:r>
                      <a:endParaRPr lang="en-US" sz="4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11.4</a:t>
                      </a:r>
                      <a:endParaRPr lang="en-US" sz="4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0</a:t>
                      </a:r>
                      <a:endParaRPr lang="en-US" sz="4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23.1</a:t>
                      </a:r>
                      <a:endParaRPr lang="en-US" sz="4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23.1</a:t>
                      </a:r>
                      <a:endParaRPr lang="en-US" sz="4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0</a:t>
                      </a:r>
                      <a:endParaRPr lang="en-US" sz="4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3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3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3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6861075"/>
                  </a:ext>
                </a:extLst>
              </a:tr>
              <a:tr h="680011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DaylightRoad2</a:t>
                      </a:r>
                      <a:endParaRPr lang="en-US" sz="4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11.4</a:t>
                      </a:r>
                      <a:endParaRPr lang="en-US" sz="4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11.4</a:t>
                      </a:r>
                      <a:endParaRPr lang="en-US" sz="4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0</a:t>
                      </a:r>
                      <a:endParaRPr lang="en-US" sz="4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23.5</a:t>
                      </a:r>
                      <a:endParaRPr lang="en-US" sz="4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23.5</a:t>
                      </a:r>
                      <a:endParaRPr lang="en-US" sz="4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0</a:t>
                      </a:r>
                      <a:endParaRPr lang="en-US" sz="4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3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3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3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4271493"/>
                  </a:ext>
                </a:extLst>
              </a:tr>
              <a:tr h="680011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ParkRunning3</a:t>
                      </a:r>
                      <a:endParaRPr lang="en-US" sz="4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11.5</a:t>
                      </a:r>
                      <a:endParaRPr lang="en-US" sz="4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11.5</a:t>
                      </a:r>
                      <a:endParaRPr lang="en-US" sz="4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0</a:t>
                      </a:r>
                      <a:endParaRPr lang="en-US" sz="4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23.3</a:t>
                      </a:r>
                      <a:endParaRPr lang="en-US" sz="4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23.3</a:t>
                      </a:r>
                      <a:endParaRPr lang="en-US" sz="4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0</a:t>
                      </a:r>
                      <a:endParaRPr lang="en-US" sz="4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3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32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3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7998432"/>
                  </a:ext>
                </a:extLst>
              </a:tr>
              <a:tr h="680011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MarketPlace</a:t>
                      </a:r>
                      <a:endParaRPr lang="en-US" sz="4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9.8</a:t>
                      </a:r>
                      <a:endParaRPr lang="en-US" sz="4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9.8</a:t>
                      </a:r>
                      <a:endParaRPr lang="en-US" sz="4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0</a:t>
                      </a:r>
                      <a:endParaRPr lang="en-US" sz="4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12.9</a:t>
                      </a:r>
                      <a:endParaRPr lang="en-US" sz="4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12.9</a:t>
                      </a:r>
                      <a:endParaRPr lang="en-US" sz="4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0</a:t>
                      </a:r>
                      <a:endParaRPr lang="en-US" sz="4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11</a:t>
                      </a:r>
                      <a:endParaRPr lang="en-US" sz="4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11</a:t>
                      </a:r>
                      <a:endParaRPr lang="en-US" sz="4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0</a:t>
                      </a:r>
                      <a:endParaRPr lang="en-US" sz="4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4892593"/>
                  </a:ext>
                </a:extLst>
              </a:tr>
              <a:tr h="680011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RitualDance</a:t>
                      </a:r>
                      <a:endParaRPr lang="en-US" sz="4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9.8</a:t>
                      </a:r>
                      <a:endParaRPr lang="en-US" sz="4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9.8</a:t>
                      </a:r>
                      <a:endParaRPr lang="en-US" sz="4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0</a:t>
                      </a:r>
                      <a:endParaRPr lang="en-US" sz="4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12.9</a:t>
                      </a:r>
                      <a:endParaRPr lang="en-US" sz="4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12.9</a:t>
                      </a:r>
                      <a:endParaRPr lang="en-US" sz="4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0</a:t>
                      </a:r>
                      <a:endParaRPr lang="en-US" sz="4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11</a:t>
                      </a:r>
                      <a:endParaRPr lang="en-US" sz="4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11</a:t>
                      </a:r>
                      <a:endParaRPr lang="en-US" sz="4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0</a:t>
                      </a:r>
                      <a:endParaRPr lang="en-US" sz="4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6952147"/>
                  </a:ext>
                </a:extLst>
              </a:tr>
              <a:tr h="680011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Cactus</a:t>
                      </a:r>
                      <a:endParaRPr lang="en-US" sz="4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9.8</a:t>
                      </a:r>
                      <a:endParaRPr lang="en-US" sz="4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9.8</a:t>
                      </a:r>
                      <a:endParaRPr lang="en-US" sz="4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0</a:t>
                      </a:r>
                      <a:endParaRPr lang="en-US" sz="4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12.9</a:t>
                      </a:r>
                      <a:endParaRPr lang="en-US" sz="4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12.8</a:t>
                      </a:r>
                      <a:endParaRPr lang="en-US" sz="4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0.1</a:t>
                      </a:r>
                      <a:endParaRPr lang="en-US" sz="4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11</a:t>
                      </a:r>
                      <a:endParaRPr lang="en-US" sz="4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11</a:t>
                      </a:r>
                      <a:endParaRPr lang="en-US" sz="4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0</a:t>
                      </a:r>
                      <a:endParaRPr lang="en-US" sz="4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0211978"/>
                  </a:ext>
                </a:extLst>
              </a:tr>
              <a:tr h="680011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BasketballDrive</a:t>
                      </a:r>
                      <a:endParaRPr lang="en-US" sz="4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9.8</a:t>
                      </a:r>
                      <a:endParaRPr lang="en-US" sz="4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9.8</a:t>
                      </a:r>
                      <a:endParaRPr lang="en-US" sz="4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0</a:t>
                      </a:r>
                      <a:endParaRPr lang="en-US" sz="4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12.8</a:t>
                      </a:r>
                      <a:endParaRPr lang="en-US" sz="4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12.8</a:t>
                      </a:r>
                      <a:endParaRPr lang="en-US" sz="4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0</a:t>
                      </a:r>
                      <a:endParaRPr lang="en-US" sz="4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11</a:t>
                      </a:r>
                      <a:endParaRPr lang="en-US" sz="40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11</a:t>
                      </a:r>
                      <a:endParaRPr lang="en-US" sz="4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0</a:t>
                      </a:r>
                      <a:endParaRPr lang="en-US" sz="4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8848979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A59296E4-2763-E189-41C5-37843D170473}"/>
              </a:ext>
            </a:extLst>
          </p:cNvPr>
          <p:cNvSpPr txBox="1"/>
          <p:nvPr/>
        </p:nvSpPr>
        <p:spPr>
          <a:xfrm>
            <a:off x="17845549" y="2596365"/>
            <a:ext cx="5968608" cy="5642570"/>
          </a:xfrm>
          <a:prstGeom prst="rect">
            <a:avLst/>
          </a:prstGeom>
          <a:noFill/>
          <a:ln w="28575" cap="flat">
            <a:solidFill>
              <a:srgbClr val="FF0000"/>
            </a:solidFill>
            <a:prstDash val="lgDashDot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457200" indent="-457200" algn="l">
              <a:lnSpc>
                <a:spcPct val="150000"/>
              </a:lnSpc>
              <a:buFont typeface="Arial" panose="020B0604020202020204" pitchFamily="34" charset="0"/>
              <a:buChar char="•"/>
              <a:defRPr sz="4000" b="0"/>
            </a:lvl1pPr>
          </a:lstStyle>
          <a:p>
            <a:pPr marL="0" indent="0">
              <a:buNone/>
            </a:pPr>
            <a:r>
              <a:rPr lang="en-US" dirty="0"/>
              <a:t>Observations</a:t>
            </a:r>
          </a:p>
          <a:p>
            <a:r>
              <a:rPr lang="en-US" dirty="0"/>
              <a:t>ECM measurement tool is stable (</a:t>
            </a:r>
            <a:r>
              <a:rPr lang="en-US" b="0" dirty="0" err="1"/>
              <a:t>VmPeak</a:t>
            </a:r>
            <a:r>
              <a:rPr lang="en-US" dirty="0"/>
              <a:t>)</a:t>
            </a:r>
          </a:p>
          <a:p>
            <a:r>
              <a:rPr lang="en-US" dirty="0"/>
              <a:t>RA 4K is a worst case</a:t>
            </a:r>
          </a:p>
          <a:p>
            <a:r>
              <a:rPr lang="en-US" dirty="0"/>
              <a:t>Big difference between 4K and HD in RA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99AC4F7-92A3-330A-2475-352C33CEFFA7}"/>
              </a:ext>
            </a:extLst>
          </p:cNvPr>
          <p:cNvSpPr txBox="1"/>
          <p:nvPr/>
        </p:nvSpPr>
        <p:spPr>
          <a:xfrm>
            <a:off x="865669" y="11257421"/>
            <a:ext cx="15920499" cy="55399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en-US" b="0" dirty="0"/>
              <a:t>ECM9 Memory Consumption Measurement (GiB), </a:t>
            </a:r>
            <a:r>
              <a:rPr lang="en-US" b="0" dirty="0" err="1"/>
              <a:t>VmPeak</a:t>
            </a:r>
            <a:r>
              <a:rPr lang="en-US" b="0" dirty="0"/>
              <a:t>, CTC, QP37, RAS0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E5752D3-98DD-5269-CB6C-DCF866BB1052}"/>
              </a:ext>
            </a:extLst>
          </p:cNvPr>
          <p:cNvSpPr txBox="1"/>
          <p:nvPr/>
        </p:nvSpPr>
        <p:spPr>
          <a:xfrm>
            <a:off x="102343" y="12915700"/>
            <a:ext cx="3777893" cy="55399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en-US" b="0" dirty="0"/>
              <a:t>*full data is attached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9B9DDF0D-B1AC-6AAC-EF89-F1AE3FBF833D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1754988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0" name="标题文本"/>
          <p:cNvSpPr txBox="1"/>
          <p:nvPr/>
        </p:nvSpPr>
        <p:spPr>
          <a:xfrm>
            <a:off x="1016744" y="1012518"/>
            <a:ext cx="19919040" cy="11375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 algn="l" defTabSz="457200">
              <a:lnSpc>
                <a:spcPct val="120000"/>
              </a:lnSpc>
              <a:defRPr sz="6000" b="0">
                <a:latin typeface="+mn-lt"/>
                <a:ea typeface="+mn-ea"/>
                <a:cs typeface="+mn-cs"/>
                <a:sym typeface="腾讯体 W7"/>
              </a:defRPr>
            </a:lvl1pPr>
          </a:lstStyle>
          <a:p>
            <a:pPr eaLnBrk="1" hangingPunct="1"/>
            <a:r>
              <a:rPr lang="en-US" altLang="zh-CN" sz="6600" b="1" dirty="0">
                <a:solidFill>
                  <a:schemeClr val="accent1">
                    <a:hueOff val="848127"/>
                    <a:lumOff val="-2947"/>
                  </a:schemeClr>
                </a:solidFill>
              </a:rPr>
              <a:t>ECM Memory Consumption Measurement (cont’d) </a:t>
            </a:r>
          </a:p>
        </p:txBody>
      </p:sp>
      <p:sp>
        <p:nvSpPr>
          <p:cNvPr id="61" name="矩形 32">
            <a:extLst>
              <a:ext uri="{FF2B5EF4-FFF2-40B4-BE49-F238E27FC236}">
                <a16:creationId xmlns:a16="http://schemas.microsoft.com/office/drawing/2014/main" id="{4EC2BFAE-E595-4551-9BD7-87660D2266EB}"/>
              </a:ext>
            </a:extLst>
          </p:cNvPr>
          <p:cNvSpPr/>
          <p:nvPr/>
        </p:nvSpPr>
        <p:spPr>
          <a:xfrm>
            <a:off x="521080" y="863910"/>
            <a:ext cx="11160000" cy="28800"/>
          </a:xfrm>
          <a:prstGeom prst="rect">
            <a:avLst/>
          </a:prstGeom>
          <a:gradFill>
            <a:gsLst>
              <a:gs pos="0">
                <a:srgbClr val="59C5D9"/>
              </a:gs>
              <a:gs pos="100000">
                <a:srgbClr val="2B71F6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59296E4-2763-E189-41C5-37843D170473}"/>
              </a:ext>
            </a:extLst>
          </p:cNvPr>
          <p:cNvSpPr txBox="1"/>
          <p:nvPr/>
        </p:nvSpPr>
        <p:spPr>
          <a:xfrm>
            <a:off x="17734231" y="2596365"/>
            <a:ext cx="5968608" cy="5642570"/>
          </a:xfrm>
          <a:prstGeom prst="rect">
            <a:avLst/>
          </a:prstGeom>
          <a:noFill/>
          <a:ln w="28575" cap="flat">
            <a:solidFill>
              <a:srgbClr val="FF0000"/>
            </a:solidFill>
            <a:prstDash val="lgDashDot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457200" indent="-457200" algn="l">
              <a:lnSpc>
                <a:spcPct val="150000"/>
              </a:lnSpc>
              <a:buFont typeface="Arial" panose="020B0604020202020204" pitchFamily="34" charset="0"/>
              <a:buChar char="•"/>
              <a:defRPr sz="4000" b="0"/>
            </a:lvl1pPr>
          </a:lstStyle>
          <a:p>
            <a:pPr marL="0" indent="0">
              <a:buNone/>
            </a:pPr>
            <a:r>
              <a:rPr lang="en-US" dirty="0"/>
              <a:t>The maximal difference between max and min QPs is around 0.2 GiB which can be considered as negligible for current analysis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99AC4F7-92A3-330A-2475-352C33CEFFA7}"/>
              </a:ext>
            </a:extLst>
          </p:cNvPr>
          <p:cNvSpPr txBox="1"/>
          <p:nvPr/>
        </p:nvSpPr>
        <p:spPr>
          <a:xfrm>
            <a:off x="752525" y="10842636"/>
            <a:ext cx="15920499" cy="55399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en-US" b="0" dirty="0"/>
              <a:t>ECM9 Memory Consumption Measurement (GiB), </a:t>
            </a:r>
            <a:r>
              <a:rPr lang="en-US" b="0" dirty="0" err="1"/>
              <a:t>VmPeak</a:t>
            </a:r>
            <a:r>
              <a:rPr lang="en-US" b="0" dirty="0"/>
              <a:t>, CTC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EC3F2CD0-5724-D055-FECF-7B3F9D3E90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3586839"/>
              </p:ext>
            </p:extLst>
          </p:nvPr>
        </p:nvGraphicFramePr>
        <p:xfrm>
          <a:off x="521079" y="2596365"/>
          <a:ext cx="16383392" cy="7773359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8454606">
                  <a:extLst>
                    <a:ext uri="{9D8B030D-6E8A-4147-A177-3AD203B41FA5}">
                      <a16:colId xmlns:a16="http://schemas.microsoft.com/office/drawing/2014/main" val="4172990117"/>
                    </a:ext>
                  </a:extLst>
                </a:gridCol>
                <a:gridCol w="1698433">
                  <a:extLst>
                    <a:ext uri="{9D8B030D-6E8A-4147-A177-3AD203B41FA5}">
                      <a16:colId xmlns:a16="http://schemas.microsoft.com/office/drawing/2014/main" val="3472319480"/>
                    </a:ext>
                  </a:extLst>
                </a:gridCol>
                <a:gridCol w="1963555">
                  <a:extLst>
                    <a:ext uri="{9D8B030D-6E8A-4147-A177-3AD203B41FA5}">
                      <a16:colId xmlns:a16="http://schemas.microsoft.com/office/drawing/2014/main" val="1903941110"/>
                    </a:ext>
                  </a:extLst>
                </a:gridCol>
                <a:gridCol w="4266798">
                  <a:extLst>
                    <a:ext uri="{9D8B030D-6E8A-4147-A177-3AD203B41FA5}">
                      <a16:colId xmlns:a16="http://schemas.microsoft.com/office/drawing/2014/main" val="1608991717"/>
                    </a:ext>
                  </a:extLst>
                </a:gridCol>
              </a:tblGrid>
              <a:tr h="560303">
                <a:tc>
                  <a:txBody>
                    <a:bodyPr/>
                    <a:lstStyle/>
                    <a:p>
                      <a:endParaRPr lang="en-US" sz="36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>
                          <a:effectLst/>
                        </a:rPr>
                        <a:t>AI</a:t>
                      </a:r>
                      <a:endParaRPr lang="en-US" sz="4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>
                          <a:effectLst/>
                        </a:rPr>
                        <a:t>RA</a:t>
                      </a:r>
                      <a:endParaRPr lang="en-US" sz="4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>
                          <a:effectLst/>
                        </a:rPr>
                        <a:t>LDB</a:t>
                      </a:r>
                      <a:endParaRPr lang="en-US" sz="4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89004009"/>
                  </a:ext>
                </a:extLst>
              </a:tr>
              <a:tr h="601088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dirty="0">
                          <a:effectLst/>
                        </a:rPr>
                        <a:t>MarketPlace_1920x1080_60fps_10bit_420_qp22</a:t>
                      </a:r>
                      <a:endParaRPr lang="en-US" sz="4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u="none" dirty="0">
                          <a:effectLst/>
                        </a:rPr>
                        <a:t>9.8</a:t>
                      </a:r>
                      <a:endParaRPr lang="en-US" sz="4400" u="none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800" u="none" dirty="0">
                          <a:effectLst/>
                        </a:rPr>
                        <a:t>12.9</a:t>
                      </a:r>
                      <a:endParaRPr lang="en-US" sz="4400" u="none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dirty="0">
                          <a:effectLst/>
                        </a:rPr>
                        <a:t>11.1</a:t>
                      </a:r>
                      <a:endParaRPr lang="en-US" sz="4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478093756"/>
                  </a:ext>
                </a:extLst>
              </a:tr>
              <a:tr h="601088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>
                          <a:effectLst/>
                        </a:rPr>
                        <a:t>MarketPlace_1920x1080_60fps_10bit_420_qp27</a:t>
                      </a:r>
                      <a:endParaRPr lang="en-US" sz="4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u="none">
                          <a:effectLst/>
                        </a:rPr>
                        <a:t>9.8</a:t>
                      </a:r>
                      <a:endParaRPr lang="en-US" sz="4400" u="none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800" u="none" dirty="0">
                          <a:effectLst/>
                        </a:rPr>
                        <a:t>12.9</a:t>
                      </a:r>
                      <a:endParaRPr lang="en-US" sz="4400" u="none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>
                          <a:effectLst/>
                        </a:rPr>
                        <a:t>11.1</a:t>
                      </a:r>
                      <a:endParaRPr lang="en-US" sz="4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790316497"/>
                  </a:ext>
                </a:extLst>
              </a:tr>
              <a:tr h="601088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>
                          <a:effectLst/>
                        </a:rPr>
                        <a:t>MarketPlace_1920x1080_60fps_10bit_420_qp32</a:t>
                      </a:r>
                      <a:endParaRPr lang="en-US" sz="4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u="none" dirty="0">
                          <a:effectLst/>
                        </a:rPr>
                        <a:t>9.8</a:t>
                      </a:r>
                      <a:endParaRPr lang="en-US" sz="4400" u="none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800" u="none" dirty="0">
                          <a:effectLst/>
                        </a:rPr>
                        <a:t>12.9</a:t>
                      </a:r>
                      <a:endParaRPr lang="en-US" sz="4400" u="none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>
                          <a:effectLst/>
                        </a:rPr>
                        <a:t>11</a:t>
                      </a:r>
                      <a:endParaRPr lang="en-US" sz="4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4262135574"/>
                  </a:ext>
                </a:extLst>
              </a:tr>
              <a:tr h="601088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>
                          <a:effectLst/>
                        </a:rPr>
                        <a:t>MarketPlace_1920x1080_60fps_10bit_420_qp37</a:t>
                      </a:r>
                      <a:endParaRPr lang="en-US" sz="4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u="none" dirty="0">
                          <a:effectLst/>
                        </a:rPr>
                        <a:t>9.8</a:t>
                      </a:r>
                      <a:endParaRPr lang="en-US" sz="4400" u="none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800" u="none" dirty="0">
                          <a:effectLst/>
                        </a:rPr>
                        <a:t>12.9</a:t>
                      </a:r>
                      <a:endParaRPr lang="en-US" sz="4400" u="none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>
                          <a:effectLst/>
                        </a:rPr>
                        <a:t>11</a:t>
                      </a:r>
                      <a:endParaRPr lang="en-US" sz="4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022858154"/>
                  </a:ext>
                </a:extLst>
              </a:tr>
              <a:tr h="601088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>
                          <a:effectLst/>
                        </a:rPr>
                        <a:t>RitualDance_1920x1080_60fps_10bit_420_qp22</a:t>
                      </a:r>
                      <a:endParaRPr lang="en-US" sz="4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u="none">
                          <a:effectLst/>
                        </a:rPr>
                        <a:t>9.9</a:t>
                      </a:r>
                      <a:endParaRPr lang="en-US" sz="4400" u="none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800" u="none">
                          <a:effectLst/>
                        </a:rPr>
                        <a:t>12.9</a:t>
                      </a:r>
                      <a:endParaRPr lang="en-US" sz="4400" u="none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dirty="0">
                          <a:effectLst/>
                        </a:rPr>
                        <a:t>11.1</a:t>
                      </a:r>
                      <a:endParaRPr lang="en-US" sz="4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102132052"/>
                  </a:ext>
                </a:extLst>
              </a:tr>
              <a:tr h="601088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>
                          <a:effectLst/>
                        </a:rPr>
                        <a:t>RitualDance_1920x1080_60fps_10bit_420_qp27</a:t>
                      </a:r>
                      <a:endParaRPr lang="en-US" sz="4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u="none" dirty="0">
                          <a:effectLst/>
                        </a:rPr>
                        <a:t>9.8</a:t>
                      </a:r>
                      <a:endParaRPr lang="en-US" sz="4400" u="none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800" u="none">
                          <a:effectLst/>
                        </a:rPr>
                        <a:t>12.9</a:t>
                      </a:r>
                      <a:endParaRPr lang="en-US" sz="4400" u="none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dirty="0">
                          <a:effectLst/>
                        </a:rPr>
                        <a:t>11.1</a:t>
                      </a:r>
                      <a:endParaRPr lang="en-US" sz="4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061084330"/>
                  </a:ext>
                </a:extLst>
              </a:tr>
              <a:tr h="601088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>
                          <a:effectLst/>
                        </a:rPr>
                        <a:t>RitualDance_1920x1080_60fps_10bit_420_qp32</a:t>
                      </a:r>
                      <a:endParaRPr lang="en-US" sz="4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u="none" dirty="0">
                          <a:effectLst/>
                        </a:rPr>
                        <a:t>9.8</a:t>
                      </a:r>
                      <a:endParaRPr lang="en-US" sz="4400" u="none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800" u="none" dirty="0">
                          <a:effectLst/>
                        </a:rPr>
                        <a:t>12.8</a:t>
                      </a:r>
                      <a:endParaRPr lang="en-US" sz="4400" u="none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dirty="0">
                          <a:effectLst/>
                        </a:rPr>
                        <a:t>11</a:t>
                      </a:r>
                      <a:endParaRPr lang="en-US" sz="4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4103978361"/>
                  </a:ext>
                </a:extLst>
              </a:tr>
              <a:tr h="601088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>
                          <a:effectLst/>
                        </a:rPr>
                        <a:t>RitualDance_1920x1080_60fps_10bit_420_qp37</a:t>
                      </a:r>
                      <a:endParaRPr lang="en-US" sz="4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u="none" dirty="0">
                          <a:effectLst/>
                        </a:rPr>
                        <a:t>9.8</a:t>
                      </a:r>
                      <a:endParaRPr lang="en-US" sz="4400" u="none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800" u="none" dirty="0">
                          <a:effectLst/>
                        </a:rPr>
                        <a:t>12.9</a:t>
                      </a:r>
                      <a:endParaRPr lang="en-US" sz="4400" u="none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>
                          <a:effectLst/>
                        </a:rPr>
                        <a:t>11</a:t>
                      </a:r>
                      <a:endParaRPr lang="en-US" sz="4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657750466"/>
                  </a:ext>
                </a:extLst>
              </a:tr>
              <a:tr h="601088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>
                          <a:effectLst/>
                        </a:rPr>
                        <a:t>Cactus_1920x1080_50_qp22</a:t>
                      </a:r>
                      <a:endParaRPr lang="en-US" sz="4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u="none" dirty="0">
                          <a:effectLst/>
                        </a:rPr>
                        <a:t>9.9</a:t>
                      </a:r>
                      <a:endParaRPr lang="en-US" sz="4400" u="none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800" u="none">
                          <a:effectLst/>
                        </a:rPr>
                        <a:t>12.9</a:t>
                      </a:r>
                      <a:endParaRPr lang="en-US" sz="4400" u="none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dirty="0">
                          <a:effectLst/>
                        </a:rPr>
                        <a:t>11.1</a:t>
                      </a:r>
                      <a:endParaRPr lang="en-US" sz="4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820326616"/>
                  </a:ext>
                </a:extLst>
              </a:tr>
              <a:tr h="601088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>
                          <a:effectLst/>
                        </a:rPr>
                        <a:t>Cactus_1920x1080_50_qp27</a:t>
                      </a:r>
                      <a:endParaRPr lang="en-US" sz="4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u="none" dirty="0">
                          <a:effectLst/>
                        </a:rPr>
                        <a:t>9.8</a:t>
                      </a:r>
                      <a:endParaRPr lang="en-US" sz="4400" u="none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800" u="none" dirty="0">
                          <a:effectLst/>
                        </a:rPr>
                        <a:t>12.9</a:t>
                      </a:r>
                      <a:endParaRPr lang="en-US" sz="4400" u="none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>
                          <a:effectLst/>
                        </a:rPr>
                        <a:t>11.2</a:t>
                      </a:r>
                      <a:endParaRPr lang="en-US" sz="4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097849681"/>
                  </a:ext>
                </a:extLst>
              </a:tr>
              <a:tr h="601088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>
                          <a:effectLst/>
                        </a:rPr>
                        <a:t>Cactus_1920x1080_50_qp32</a:t>
                      </a:r>
                      <a:endParaRPr lang="en-US" sz="4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u="none" dirty="0">
                          <a:effectLst/>
                        </a:rPr>
                        <a:t>9.8</a:t>
                      </a:r>
                      <a:endParaRPr lang="en-US" sz="4400" u="none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u="none" dirty="0">
                          <a:effectLst/>
                        </a:rPr>
                        <a:t>12.8</a:t>
                      </a:r>
                      <a:endParaRPr lang="en-US" sz="4400" u="none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dirty="0">
                          <a:effectLst/>
                        </a:rPr>
                        <a:t>11.1</a:t>
                      </a:r>
                      <a:endParaRPr lang="en-US" sz="4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614616174"/>
                  </a:ext>
                </a:extLst>
              </a:tr>
              <a:tr h="601088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>
                          <a:effectLst/>
                        </a:rPr>
                        <a:t>Cactus_1920x1080_50_qp37</a:t>
                      </a:r>
                      <a:endParaRPr lang="en-US" sz="4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u="none" dirty="0">
                          <a:effectLst/>
                        </a:rPr>
                        <a:t>9.8</a:t>
                      </a:r>
                      <a:endParaRPr lang="en-US" sz="4400" u="none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u="none" dirty="0">
                          <a:effectLst/>
                        </a:rPr>
                        <a:t>12.9</a:t>
                      </a:r>
                      <a:endParaRPr lang="en-US" sz="4400" u="none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dirty="0">
                          <a:effectLst/>
                        </a:rPr>
                        <a:t>11</a:t>
                      </a:r>
                      <a:endParaRPr lang="en-US" sz="4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725820382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060B5E8D-1B14-F7BD-B2B2-0E3AD182D45F}"/>
              </a:ext>
            </a:extLst>
          </p:cNvPr>
          <p:cNvSpPr txBox="1"/>
          <p:nvPr/>
        </p:nvSpPr>
        <p:spPr>
          <a:xfrm>
            <a:off x="165954" y="12915700"/>
            <a:ext cx="3777893" cy="55399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en-US" b="0" dirty="0"/>
              <a:t>*full data is attached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56E4950-A362-EEE9-1B25-FFAC99869F2E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0831522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0" name="标题文本"/>
          <p:cNvSpPr txBox="1"/>
          <p:nvPr/>
        </p:nvSpPr>
        <p:spPr>
          <a:xfrm>
            <a:off x="1016744" y="1012518"/>
            <a:ext cx="19919040" cy="11375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 algn="l" defTabSz="457200">
              <a:lnSpc>
                <a:spcPct val="120000"/>
              </a:lnSpc>
              <a:defRPr sz="6000" b="0">
                <a:latin typeface="+mn-lt"/>
                <a:ea typeface="+mn-ea"/>
                <a:cs typeface="+mn-cs"/>
                <a:sym typeface="腾讯体 W7"/>
              </a:defRPr>
            </a:lvl1pPr>
          </a:lstStyle>
          <a:p>
            <a:pPr eaLnBrk="1" hangingPunct="1"/>
            <a:r>
              <a:rPr lang="en-US" altLang="zh-CN" sz="6600" b="1" dirty="0">
                <a:solidFill>
                  <a:schemeClr val="accent1">
                    <a:hueOff val="848127"/>
                    <a:lumOff val="-2947"/>
                  </a:schemeClr>
                </a:solidFill>
              </a:rPr>
              <a:t>ECM Memory Consumption Breakdown</a:t>
            </a:r>
          </a:p>
        </p:txBody>
      </p:sp>
      <p:sp>
        <p:nvSpPr>
          <p:cNvPr id="61" name="矩形 32">
            <a:extLst>
              <a:ext uri="{FF2B5EF4-FFF2-40B4-BE49-F238E27FC236}">
                <a16:creationId xmlns:a16="http://schemas.microsoft.com/office/drawing/2014/main" id="{4EC2BFAE-E595-4551-9BD7-87660D2266EB}"/>
              </a:ext>
            </a:extLst>
          </p:cNvPr>
          <p:cNvSpPr/>
          <p:nvPr/>
        </p:nvSpPr>
        <p:spPr>
          <a:xfrm>
            <a:off x="521080" y="863910"/>
            <a:ext cx="11160000" cy="28800"/>
          </a:xfrm>
          <a:prstGeom prst="rect">
            <a:avLst/>
          </a:prstGeom>
          <a:gradFill>
            <a:gsLst>
              <a:gs pos="0">
                <a:srgbClr val="59C5D9"/>
              </a:gs>
              <a:gs pos="100000">
                <a:srgbClr val="2B71F6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8F523B1-50B8-4692-794B-AD1FC9631A8B}"/>
              </a:ext>
            </a:extLst>
          </p:cNvPr>
          <p:cNvSpPr txBox="1"/>
          <p:nvPr/>
        </p:nvSpPr>
        <p:spPr>
          <a:xfrm>
            <a:off x="1016744" y="2484427"/>
            <a:ext cx="12484572" cy="341632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n-CA" sz="3600" b="0" dirty="0"/>
              <a:t>Setup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CA" sz="3600" b="0" dirty="0"/>
              <a:t>Test sequence: FoodMarket4 (4K, worst case)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CA" sz="3600" b="0" dirty="0" err="1"/>
              <a:t>Cfg</a:t>
            </a:r>
            <a:r>
              <a:rPr lang="en-CA" sz="3600" b="0" dirty="0"/>
              <a:t>: RA (worst case)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CA" sz="3600" b="0" dirty="0"/>
              <a:t>QP: 63 (to speed up profiling process)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CA" sz="3600" b="0" dirty="0"/>
              <a:t>Frames number: 33 (one full GOP)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CA" sz="3600" b="0" dirty="0"/>
              <a:t>Environment: </a:t>
            </a:r>
            <a:r>
              <a:rPr lang="en-CA" sz="3600" b="0" dirty="0">
                <a:solidFill>
                  <a:srgbClr val="FF0000"/>
                </a:solidFill>
              </a:rPr>
              <a:t>Visual Studio memory profiler under Win 11</a:t>
            </a:r>
            <a:endParaRPr lang="en-US" sz="3600" b="0" dirty="0">
              <a:solidFill>
                <a:srgbClr val="FF0000"/>
              </a:solidFill>
            </a:endParaRP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7AC22AAD-3FFF-431D-1AEE-330F8F54201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04712655"/>
              </p:ext>
            </p:extLst>
          </p:nvPr>
        </p:nvGraphicFramePr>
        <p:xfrm>
          <a:off x="1016743" y="6403145"/>
          <a:ext cx="9735709" cy="65904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57BA7B48-5A3E-68A8-6EDB-B2B7750D4BA2}"/>
              </a:ext>
            </a:extLst>
          </p:cNvPr>
          <p:cNvSpPr txBox="1"/>
          <p:nvPr/>
        </p:nvSpPr>
        <p:spPr>
          <a:xfrm>
            <a:off x="2496347" y="12779042"/>
            <a:ext cx="6776499" cy="55399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n-US" b="0" dirty="0"/>
              <a:t>Total enc memory consumption (GiB)</a:t>
            </a:r>
          </a:p>
        </p:txBody>
      </p:sp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DA7DE7E2-0B17-4598-9B03-020DE0A23D2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10912634"/>
              </p:ext>
            </p:extLst>
          </p:nvPr>
        </p:nvGraphicFramePr>
        <p:xfrm>
          <a:off x="13362829" y="6403144"/>
          <a:ext cx="9075752" cy="66528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32A6EF5A-6C67-06C9-A3B3-C2816C9F2357}"/>
              </a:ext>
            </a:extLst>
          </p:cNvPr>
          <p:cNvSpPr txBox="1"/>
          <p:nvPr/>
        </p:nvSpPr>
        <p:spPr>
          <a:xfrm>
            <a:off x="14637688" y="12716627"/>
            <a:ext cx="6776499" cy="55399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algn="l"/>
            <a:r>
              <a:rPr lang="en-US" b="0" dirty="0" err="1"/>
              <a:t>m_cEncLib</a:t>
            </a:r>
            <a:r>
              <a:rPr lang="en-US" b="0" dirty="0"/>
              <a:t> object consumption (GiB)</a:t>
            </a:r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CB17FC75-2E05-A403-1679-687E3524AE93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2820699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0" name="标题文本"/>
          <p:cNvSpPr txBox="1"/>
          <p:nvPr/>
        </p:nvSpPr>
        <p:spPr>
          <a:xfrm>
            <a:off x="1016744" y="1012518"/>
            <a:ext cx="17008863" cy="11375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 algn="l" defTabSz="457200">
              <a:lnSpc>
                <a:spcPct val="120000"/>
              </a:lnSpc>
              <a:defRPr sz="6000" b="0">
                <a:latin typeface="+mn-lt"/>
                <a:ea typeface="+mn-ea"/>
                <a:cs typeface="+mn-cs"/>
                <a:sym typeface="腾讯体 W7"/>
              </a:defRPr>
            </a:lvl1pPr>
          </a:lstStyle>
          <a:p>
            <a:pPr eaLnBrk="1" hangingPunct="1"/>
            <a:r>
              <a:rPr lang="en-US" altLang="zh-CN" sz="6600" b="1" dirty="0">
                <a:solidFill>
                  <a:schemeClr val="accent1">
                    <a:hueOff val="848127"/>
                    <a:lumOff val="-2947"/>
                  </a:schemeClr>
                </a:solidFill>
              </a:rPr>
              <a:t>ECM Memory Consumption Breakdown (cont’d)</a:t>
            </a:r>
          </a:p>
        </p:txBody>
      </p:sp>
      <p:sp>
        <p:nvSpPr>
          <p:cNvPr id="61" name="矩形 32">
            <a:extLst>
              <a:ext uri="{FF2B5EF4-FFF2-40B4-BE49-F238E27FC236}">
                <a16:creationId xmlns:a16="http://schemas.microsoft.com/office/drawing/2014/main" id="{4EC2BFAE-E595-4551-9BD7-87660D2266EB}"/>
              </a:ext>
            </a:extLst>
          </p:cNvPr>
          <p:cNvSpPr/>
          <p:nvPr/>
        </p:nvSpPr>
        <p:spPr>
          <a:xfrm>
            <a:off x="521080" y="863910"/>
            <a:ext cx="11160000" cy="28800"/>
          </a:xfrm>
          <a:prstGeom prst="rect">
            <a:avLst/>
          </a:prstGeom>
          <a:gradFill>
            <a:gsLst>
              <a:gs pos="0">
                <a:srgbClr val="59C5D9"/>
              </a:gs>
              <a:gs pos="100000">
                <a:srgbClr val="2B71F6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7AC22AAD-3FFF-431D-1AEE-330F8F54201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95074419"/>
              </p:ext>
            </p:extLst>
          </p:nvPr>
        </p:nvGraphicFramePr>
        <p:xfrm>
          <a:off x="420396" y="2562665"/>
          <a:ext cx="7350320" cy="55745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DA7DE7E2-0B17-4598-9B03-020DE0A23D2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1840912"/>
              </p:ext>
            </p:extLst>
          </p:nvPr>
        </p:nvGraphicFramePr>
        <p:xfrm>
          <a:off x="752060" y="7929796"/>
          <a:ext cx="6690361" cy="56828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E55001B-9E9F-49F9-0878-A35E1FB4D532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t>7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7BA2E14-219F-C6B4-15BC-BCD3D81170FF}"/>
              </a:ext>
            </a:extLst>
          </p:cNvPr>
          <p:cNvSpPr txBox="1"/>
          <p:nvPr/>
        </p:nvSpPr>
        <p:spPr>
          <a:xfrm>
            <a:off x="8923200" y="2732976"/>
            <a:ext cx="15678136" cy="5642570"/>
          </a:xfrm>
          <a:prstGeom prst="rect">
            <a:avLst/>
          </a:prstGeom>
          <a:noFill/>
          <a:ln w="28575" cap="flat">
            <a:noFill/>
            <a:prstDash val="lgDashDot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457200" indent="-457200" algn="l">
              <a:lnSpc>
                <a:spcPct val="150000"/>
              </a:lnSpc>
              <a:buFont typeface="Arial" panose="020B0604020202020204" pitchFamily="34" charset="0"/>
              <a:buChar char="•"/>
              <a:defRPr sz="4000" b="0"/>
            </a:lvl1pPr>
          </a:lstStyle>
          <a:p>
            <a:pPr marL="0" indent="0">
              <a:buNone/>
            </a:pPr>
            <a:r>
              <a:rPr lang="en-US" dirty="0"/>
              <a:t>The following modules were identified as most memory consuming</a:t>
            </a:r>
          </a:p>
          <a:p>
            <a:r>
              <a:rPr lang="en-US" dirty="0"/>
              <a:t>ALF ~60%</a:t>
            </a:r>
          </a:p>
          <a:p>
            <a:pPr marL="0" indent="0">
              <a:buNone/>
            </a:pPr>
            <a:r>
              <a:rPr lang="en-US" dirty="0"/>
              <a:t>	- Mostly by </a:t>
            </a:r>
            <a:r>
              <a:rPr lang="en-US" dirty="0" err="1"/>
              <a:t>cov</a:t>
            </a:r>
            <a:r>
              <a:rPr lang="en-US" dirty="0"/>
              <a:t> matrices</a:t>
            </a:r>
          </a:p>
          <a:p>
            <a:r>
              <a:rPr lang="en-US" dirty="0"/>
              <a:t>Picture buffers (Picture objects, EPB, DPB) ~25%</a:t>
            </a:r>
          </a:p>
          <a:p>
            <a:r>
              <a:rPr lang="en-US" dirty="0"/>
              <a:t>Reuse CU routines ~7%</a:t>
            </a:r>
          </a:p>
          <a:p>
            <a:r>
              <a:rPr lang="en-US" dirty="0"/>
              <a:t>Other ~8%</a:t>
            </a:r>
          </a:p>
        </p:txBody>
      </p:sp>
    </p:spTree>
    <p:extLst>
      <p:ext uri="{BB962C8B-B14F-4D97-AF65-F5344CB8AC3E}">
        <p14:creationId xmlns:p14="http://schemas.microsoft.com/office/powerpoint/2010/main" val="844590645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0" name="标题文本"/>
          <p:cNvSpPr txBox="1"/>
          <p:nvPr/>
        </p:nvSpPr>
        <p:spPr>
          <a:xfrm>
            <a:off x="1016745" y="527881"/>
            <a:ext cx="9784606" cy="11375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>
            <a:lvl1pPr algn="l" defTabSz="457200">
              <a:lnSpc>
                <a:spcPct val="120000"/>
              </a:lnSpc>
              <a:defRPr sz="6000" b="0">
                <a:latin typeface="+mn-lt"/>
                <a:ea typeface="+mn-ea"/>
                <a:cs typeface="+mn-cs"/>
                <a:sym typeface="腾讯体 W7"/>
              </a:defRPr>
            </a:lvl1pPr>
          </a:lstStyle>
          <a:p>
            <a:pPr eaLnBrk="1" hangingPunct="1"/>
            <a:r>
              <a:rPr lang="en-US" altLang="zh-CN" sz="6600" b="1" dirty="0">
                <a:solidFill>
                  <a:schemeClr val="accent1">
                    <a:hueOff val="848127"/>
                    <a:lumOff val="-2947"/>
                  </a:schemeClr>
                </a:solidFill>
              </a:rPr>
              <a:t>Proposed SW improvement</a:t>
            </a:r>
          </a:p>
        </p:txBody>
      </p:sp>
      <p:sp>
        <p:nvSpPr>
          <p:cNvPr id="61" name="矩形 32">
            <a:extLst>
              <a:ext uri="{FF2B5EF4-FFF2-40B4-BE49-F238E27FC236}">
                <a16:creationId xmlns:a16="http://schemas.microsoft.com/office/drawing/2014/main" id="{4EC2BFAE-E595-4551-9BD7-87660D2266EB}"/>
              </a:ext>
            </a:extLst>
          </p:cNvPr>
          <p:cNvSpPr/>
          <p:nvPr/>
        </p:nvSpPr>
        <p:spPr>
          <a:xfrm>
            <a:off x="521080" y="635114"/>
            <a:ext cx="11160000" cy="28800"/>
          </a:xfrm>
          <a:prstGeom prst="rect">
            <a:avLst/>
          </a:prstGeom>
          <a:gradFill>
            <a:gsLst>
              <a:gs pos="0">
                <a:srgbClr val="59C5D9"/>
              </a:gs>
              <a:gs pos="100000">
                <a:srgbClr val="2B71F6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E55001B-9E9F-49F9-0878-A35E1FB4D532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>
          <a:xfrm>
            <a:off x="23541879" y="12876961"/>
            <a:ext cx="434413" cy="471924"/>
          </a:xfrm>
        </p:spPr>
        <p:txBody>
          <a:bodyPr/>
          <a:lstStyle/>
          <a:p>
            <a:fld id="{86CB4B4D-7CA3-9044-876B-883B54F8677D}" type="slidenum">
              <a:rPr lang="en-US" smtClean="0"/>
              <a:t>8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7BA2E14-219F-C6B4-15BC-BCD3D81170FF}"/>
              </a:ext>
            </a:extLst>
          </p:cNvPr>
          <p:cNvSpPr txBox="1"/>
          <p:nvPr/>
        </p:nvSpPr>
        <p:spPr>
          <a:xfrm>
            <a:off x="1016743" y="1529403"/>
            <a:ext cx="23155222" cy="4257576"/>
          </a:xfrm>
          <a:prstGeom prst="rect">
            <a:avLst/>
          </a:prstGeom>
          <a:noFill/>
          <a:ln w="28575" cap="flat">
            <a:noFill/>
            <a:prstDash val="lgDashDot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457200" indent="-457200" algn="l">
              <a:lnSpc>
                <a:spcPct val="150000"/>
              </a:lnSpc>
              <a:buFont typeface="Arial" panose="020B0604020202020204" pitchFamily="34" charset="0"/>
              <a:buChar char="•"/>
              <a:defRPr sz="4000" b="0"/>
            </a:lvl1pPr>
          </a:lstStyle>
          <a:p>
            <a:r>
              <a:rPr lang="en-US" sz="3600" dirty="0"/>
              <a:t>It was observed that ECM Picture object always allocates memory for a picture buffer called PIC_RECON_WRAP, which is related to </a:t>
            </a:r>
            <a:r>
              <a:rPr lang="en-US" sz="3600" strike="sngStrike" dirty="0">
                <a:solidFill>
                  <a:srgbClr val="FF0000"/>
                </a:solidFill>
              </a:rPr>
              <a:t>GDR </a:t>
            </a:r>
            <a:r>
              <a:rPr lang="en-US" sz="3600" dirty="0">
                <a:solidFill>
                  <a:srgbClr val="FF0000"/>
                </a:solidFill>
              </a:rPr>
              <a:t>wrap-around MC for inter prediction (360 specific coding tool)</a:t>
            </a:r>
            <a:r>
              <a:rPr lang="en-US" sz="3600" dirty="0"/>
              <a:t>, and is not used under CTC</a:t>
            </a:r>
          </a:p>
          <a:p>
            <a:r>
              <a:rPr lang="en-US" sz="3600" dirty="0"/>
              <a:t>It is proposed to make this allocation depending on </a:t>
            </a:r>
            <a:r>
              <a:rPr lang="en-US" sz="3600" strike="sngStrike" dirty="0">
                <a:solidFill>
                  <a:srgbClr val="FF0000"/>
                </a:solidFill>
              </a:rPr>
              <a:t>GDR </a:t>
            </a:r>
            <a:r>
              <a:rPr lang="en-US" sz="3600" dirty="0">
                <a:solidFill>
                  <a:srgbClr val="FF0000"/>
                </a:solidFill>
              </a:rPr>
              <a:t>wrap-around MC for inter prediction</a:t>
            </a:r>
            <a:r>
              <a:rPr lang="en-US" sz="3600" dirty="0"/>
              <a:t> </a:t>
            </a:r>
            <a:r>
              <a:rPr lang="en-US" sz="3600" dirty="0" err="1"/>
              <a:t>sps</a:t>
            </a:r>
            <a:r>
              <a:rPr lang="en-US" sz="3600" dirty="0"/>
              <a:t> control flag to avoid unnecessary memory allocation under CTC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0A8571E-77C8-251B-E982-09E715081B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3972996"/>
              </p:ext>
            </p:extLst>
          </p:nvPr>
        </p:nvGraphicFramePr>
        <p:xfrm>
          <a:off x="1315979" y="6130728"/>
          <a:ext cx="13307058" cy="5406444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669412">
                  <a:extLst>
                    <a:ext uri="{9D8B030D-6E8A-4147-A177-3AD203B41FA5}">
                      <a16:colId xmlns:a16="http://schemas.microsoft.com/office/drawing/2014/main" val="3035132745"/>
                    </a:ext>
                  </a:extLst>
                </a:gridCol>
                <a:gridCol w="1588145">
                  <a:extLst>
                    <a:ext uri="{9D8B030D-6E8A-4147-A177-3AD203B41FA5}">
                      <a16:colId xmlns:a16="http://schemas.microsoft.com/office/drawing/2014/main" val="2960983137"/>
                    </a:ext>
                  </a:extLst>
                </a:gridCol>
                <a:gridCol w="2124778">
                  <a:extLst>
                    <a:ext uri="{9D8B030D-6E8A-4147-A177-3AD203B41FA5}">
                      <a16:colId xmlns:a16="http://schemas.microsoft.com/office/drawing/2014/main" val="1120381841"/>
                    </a:ext>
                  </a:extLst>
                </a:gridCol>
                <a:gridCol w="1105900">
                  <a:extLst>
                    <a:ext uri="{9D8B030D-6E8A-4147-A177-3AD203B41FA5}">
                      <a16:colId xmlns:a16="http://schemas.microsoft.com/office/drawing/2014/main" val="840589965"/>
                    </a:ext>
                  </a:extLst>
                </a:gridCol>
                <a:gridCol w="1588145">
                  <a:extLst>
                    <a:ext uri="{9D8B030D-6E8A-4147-A177-3AD203B41FA5}">
                      <a16:colId xmlns:a16="http://schemas.microsoft.com/office/drawing/2014/main" val="2413809907"/>
                    </a:ext>
                  </a:extLst>
                </a:gridCol>
                <a:gridCol w="2124778">
                  <a:extLst>
                    <a:ext uri="{9D8B030D-6E8A-4147-A177-3AD203B41FA5}">
                      <a16:colId xmlns:a16="http://schemas.microsoft.com/office/drawing/2014/main" val="2611530224"/>
                    </a:ext>
                  </a:extLst>
                </a:gridCol>
                <a:gridCol w="1105900">
                  <a:extLst>
                    <a:ext uri="{9D8B030D-6E8A-4147-A177-3AD203B41FA5}">
                      <a16:colId xmlns:a16="http://schemas.microsoft.com/office/drawing/2014/main" val="16095505"/>
                    </a:ext>
                  </a:extLst>
                </a:gridCol>
              </a:tblGrid>
              <a:tr h="699702">
                <a:tc>
                  <a:txBody>
                    <a:bodyPr/>
                    <a:lstStyle/>
                    <a:p>
                      <a:endParaRPr lang="en-US" sz="4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 dirty="0">
                          <a:effectLst/>
                        </a:rPr>
                        <a:t>AI</a:t>
                      </a:r>
                      <a:endParaRPr lang="en-US" sz="5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 sz="4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 sz="4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 dirty="0">
                          <a:effectLst/>
                        </a:rPr>
                        <a:t>RA</a:t>
                      </a:r>
                      <a:endParaRPr lang="en-US" sz="5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 sz="4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 sz="44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19877147"/>
                  </a:ext>
                </a:extLst>
              </a:tr>
              <a:tr h="699702">
                <a:tc>
                  <a:txBody>
                    <a:bodyPr/>
                    <a:lstStyle/>
                    <a:p>
                      <a:endParaRPr lang="en-US" sz="44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>
                          <a:effectLst/>
                        </a:rPr>
                        <a:t>ECM9 </a:t>
                      </a:r>
                      <a:endParaRPr lang="en-US" sz="5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Proposed</a:t>
                      </a:r>
                      <a:endParaRPr lang="en-US" sz="5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>
                          <a:effectLst/>
                        </a:rPr>
                        <a:t>diff</a:t>
                      </a:r>
                      <a:endParaRPr lang="en-US" sz="5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>
                          <a:effectLst/>
                        </a:rPr>
                        <a:t>ECM9</a:t>
                      </a:r>
                      <a:endParaRPr lang="en-US" sz="5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 dirty="0">
                          <a:effectLst/>
                        </a:rPr>
                        <a:t>Proposed</a:t>
                      </a:r>
                      <a:endParaRPr lang="en-US" sz="5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>
                          <a:effectLst/>
                        </a:rPr>
                        <a:t>diff</a:t>
                      </a:r>
                      <a:endParaRPr lang="en-US" sz="5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18153692"/>
                  </a:ext>
                </a:extLst>
              </a:tr>
              <a:tr h="667840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 dirty="0">
                          <a:effectLst/>
                        </a:rPr>
                        <a:t>Tango2</a:t>
                      </a:r>
                      <a:endParaRPr lang="en-US" sz="5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>
                          <a:effectLst/>
                        </a:rPr>
                        <a:t>11.4</a:t>
                      </a:r>
                      <a:endParaRPr lang="en-US" sz="5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>
                          <a:effectLst/>
                        </a:rPr>
                        <a:t>11.3</a:t>
                      </a:r>
                      <a:endParaRPr lang="en-US" sz="5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 dirty="0">
                          <a:effectLst/>
                        </a:rPr>
                        <a:t>0.1</a:t>
                      </a:r>
                      <a:endParaRPr lang="en-US" sz="5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>
                          <a:effectLst/>
                        </a:rPr>
                        <a:t>23.2</a:t>
                      </a:r>
                      <a:endParaRPr lang="en-US" sz="5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 dirty="0">
                          <a:effectLst/>
                        </a:rPr>
                        <a:t>21.2</a:t>
                      </a:r>
                      <a:endParaRPr lang="en-US" sz="5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>
                          <a:effectLst/>
                        </a:rPr>
                        <a:t>2</a:t>
                      </a:r>
                      <a:endParaRPr lang="en-US" sz="5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54689156"/>
                  </a:ext>
                </a:extLst>
              </a:tr>
              <a:tr h="667840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>
                          <a:effectLst/>
                        </a:rPr>
                        <a:t>FoodMarket4</a:t>
                      </a:r>
                      <a:endParaRPr lang="en-US" sz="5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>
                          <a:effectLst/>
                        </a:rPr>
                        <a:t>11.5</a:t>
                      </a:r>
                      <a:endParaRPr lang="en-US" sz="5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>
                          <a:effectLst/>
                        </a:rPr>
                        <a:t>11.4</a:t>
                      </a:r>
                      <a:endParaRPr lang="en-US" sz="5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 dirty="0">
                          <a:effectLst/>
                        </a:rPr>
                        <a:t>0.1</a:t>
                      </a:r>
                      <a:endParaRPr lang="en-US" sz="5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>
                          <a:effectLst/>
                        </a:rPr>
                        <a:t>23.2</a:t>
                      </a:r>
                      <a:endParaRPr lang="en-US" sz="5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>
                          <a:effectLst/>
                        </a:rPr>
                        <a:t>21.2</a:t>
                      </a:r>
                      <a:endParaRPr lang="en-US" sz="5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>
                          <a:effectLst/>
                        </a:rPr>
                        <a:t>2</a:t>
                      </a:r>
                      <a:endParaRPr lang="en-US" sz="5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68998316"/>
                  </a:ext>
                </a:extLst>
              </a:tr>
              <a:tr h="667840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>
                          <a:effectLst/>
                        </a:rPr>
                        <a:t>Campfire</a:t>
                      </a:r>
                      <a:endParaRPr lang="en-US" sz="5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>
                          <a:effectLst/>
                        </a:rPr>
                        <a:t>11.5</a:t>
                      </a:r>
                      <a:endParaRPr lang="en-US" sz="5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>
                          <a:effectLst/>
                        </a:rPr>
                        <a:t>11.5</a:t>
                      </a:r>
                      <a:endParaRPr lang="en-US" sz="5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 dirty="0">
                          <a:effectLst/>
                        </a:rPr>
                        <a:t>0</a:t>
                      </a:r>
                      <a:endParaRPr lang="en-US" sz="5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 dirty="0">
                          <a:effectLst/>
                        </a:rPr>
                        <a:t>21.6</a:t>
                      </a:r>
                      <a:endParaRPr lang="en-US" sz="5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 dirty="0">
                          <a:effectLst/>
                        </a:rPr>
                        <a:t>20</a:t>
                      </a:r>
                      <a:endParaRPr lang="en-US" sz="5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>
                          <a:effectLst/>
                        </a:rPr>
                        <a:t>1.6</a:t>
                      </a:r>
                      <a:endParaRPr lang="en-US" sz="5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0322616"/>
                  </a:ext>
                </a:extLst>
              </a:tr>
              <a:tr h="667840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>
                          <a:effectLst/>
                        </a:rPr>
                        <a:t>CatRobot</a:t>
                      </a:r>
                      <a:endParaRPr lang="en-US" sz="5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>
                          <a:effectLst/>
                        </a:rPr>
                        <a:t>11.4</a:t>
                      </a:r>
                      <a:endParaRPr lang="en-US" sz="5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>
                          <a:effectLst/>
                        </a:rPr>
                        <a:t>11.4</a:t>
                      </a:r>
                      <a:endParaRPr lang="en-US" sz="5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 dirty="0">
                          <a:effectLst/>
                        </a:rPr>
                        <a:t>0</a:t>
                      </a:r>
                      <a:endParaRPr lang="en-US" sz="5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>
                          <a:effectLst/>
                        </a:rPr>
                        <a:t>23.1</a:t>
                      </a:r>
                      <a:endParaRPr lang="en-US" sz="5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 dirty="0">
                          <a:effectLst/>
                        </a:rPr>
                        <a:t>21.3</a:t>
                      </a:r>
                      <a:endParaRPr lang="en-US" sz="5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>
                          <a:effectLst/>
                        </a:rPr>
                        <a:t>1.8</a:t>
                      </a:r>
                      <a:endParaRPr lang="en-US" sz="5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60222983"/>
                  </a:ext>
                </a:extLst>
              </a:tr>
              <a:tr h="667840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>
                          <a:effectLst/>
                        </a:rPr>
                        <a:t>DaylightRoad2</a:t>
                      </a:r>
                      <a:endParaRPr lang="en-US" sz="5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>
                          <a:effectLst/>
                        </a:rPr>
                        <a:t>11.4</a:t>
                      </a:r>
                      <a:endParaRPr lang="en-US" sz="5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>
                          <a:effectLst/>
                        </a:rPr>
                        <a:t>11.4</a:t>
                      </a:r>
                      <a:endParaRPr lang="en-US" sz="5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 dirty="0">
                          <a:effectLst/>
                        </a:rPr>
                        <a:t>0</a:t>
                      </a:r>
                      <a:endParaRPr lang="en-US" sz="5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>
                          <a:effectLst/>
                        </a:rPr>
                        <a:t>23.5</a:t>
                      </a:r>
                      <a:endParaRPr lang="en-US" sz="5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 dirty="0">
                          <a:effectLst/>
                        </a:rPr>
                        <a:t>21.5</a:t>
                      </a:r>
                      <a:endParaRPr lang="en-US" sz="5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>
                          <a:effectLst/>
                        </a:rPr>
                        <a:t>2</a:t>
                      </a:r>
                      <a:endParaRPr lang="en-US" sz="5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98131662"/>
                  </a:ext>
                </a:extLst>
              </a:tr>
              <a:tr h="667840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>
                          <a:effectLst/>
                        </a:rPr>
                        <a:t>ParkRunning3</a:t>
                      </a:r>
                      <a:endParaRPr lang="en-US" sz="5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>
                          <a:effectLst/>
                        </a:rPr>
                        <a:t>11.5</a:t>
                      </a:r>
                      <a:endParaRPr lang="en-US" sz="5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>
                          <a:effectLst/>
                        </a:rPr>
                        <a:t>11.3</a:t>
                      </a:r>
                      <a:endParaRPr lang="en-US" sz="5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 dirty="0">
                          <a:effectLst/>
                        </a:rPr>
                        <a:t>0.2</a:t>
                      </a:r>
                      <a:endParaRPr lang="en-US" sz="5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>
                          <a:effectLst/>
                        </a:rPr>
                        <a:t>23.3</a:t>
                      </a:r>
                      <a:endParaRPr lang="en-US" sz="5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 dirty="0">
                          <a:effectLst/>
                        </a:rPr>
                        <a:t>21.7</a:t>
                      </a:r>
                      <a:endParaRPr lang="en-US" sz="5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3600" dirty="0">
                          <a:effectLst/>
                        </a:rPr>
                        <a:t>1.6</a:t>
                      </a:r>
                      <a:endParaRPr lang="en-US" sz="5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53423608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948841D4-F03B-9262-57D4-90E652559DD0}"/>
              </a:ext>
            </a:extLst>
          </p:cNvPr>
          <p:cNvSpPr txBox="1"/>
          <p:nvPr/>
        </p:nvSpPr>
        <p:spPr>
          <a:xfrm>
            <a:off x="0" y="11857241"/>
            <a:ext cx="15920499" cy="55399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en-US" b="0" dirty="0"/>
              <a:t>ECM9 Memory Consumption Measurement (GiB), </a:t>
            </a:r>
            <a:r>
              <a:rPr lang="en-US" b="0" dirty="0" err="1"/>
              <a:t>VmPeak</a:t>
            </a:r>
            <a:r>
              <a:rPr lang="en-US" b="0" dirty="0"/>
              <a:t>, CTC, QP37, RAS0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DB3DE70A-7518-55C2-073F-381D0CE5F8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3195121"/>
              </p:ext>
            </p:extLst>
          </p:nvPr>
        </p:nvGraphicFramePr>
        <p:xfrm>
          <a:off x="15465876" y="6132214"/>
          <a:ext cx="8293210" cy="5404956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426246">
                  <a:extLst>
                    <a:ext uri="{9D8B030D-6E8A-4147-A177-3AD203B41FA5}">
                      <a16:colId xmlns:a16="http://schemas.microsoft.com/office/drawing/2014/main" val="2688472857"/>
                    </a:ext>
                  </a:extLst>
                </a:gridCol>
                <a:gridCol w="1426246">
                  <a:extLst>
                    <a:ext uri="{9D8B030D-6E8A-4147-A177-3AD203B41FA5}">
                      <a16:colId xmlns:a16="http://schemas.microsoft.com/office/drawing/2014/main" val="1417315636"/>
                    </a:ext>
                  </a:extLst>
                </a:gridCol>
                <a:gridCol w="1426246">
                  <a:extLst>
                    <a:ext uri="{9D8B030D-6E8A-4147-A177-3AD203B41FA5}">
                      <a16:colId xmlns:a16="http://schemas.microsoft.com/office/drawing/2014/main" val="172109735"/>
                    </a:ext>
                  </a:extLst>
                </a:gridCol>
                <a:gridCol w="1426246">
                  <a:extLst>
                    <a:ext uri="{9D8B030D-6E8A-4147-A177-3AD203B41FA5}">
                      <a16:colId xmlns:a16="http://schemas.microsoft.com/office/drawing/2014/main" val="50685982"/>
                    </a:ext>
                  </a:extLst>
                </a:gridCol>
                <a:gridCol w="1294113">
                  <a:extLst>
                    <a:ext uri="{9D8B030D-6E8A-4147-A177-3AD203B41FA5}">
                      <a16:colId xmlns:a16="http://schemas.microsoft.com/office/drawing/2014/main" val="1275952244"/>
                    </a:ext>
                  </a:extLst>
                </a:gridCol>
                <a:gridCol w="1294113">
                  <a:extLst>
                    <a:ext uri="{9D8B030D-6E8A-4147-A177-3AD203B41FA5}">
                      <a16:colId xmlns:a16="http://schemas.microsoft.com/office/drawing/2014/main" val="2506279937"/>
                    </a:ext>
                  </a:extLst>
                </a:gridCol>
              </a:tblGrid>
              <a:tr h="450413">
                <a:tc row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 dirty="0">
                          <a:effectLst/>
                        </a:rPr>
                        <a:t> 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>
                          <a:effectLst/>
                        </a:rPr>
                        <a:t>Random Access Main 10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47794202"/>
                  </a:ext>
                </a:extLst>
              </a:tr>
              <a:tr h="45041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 dirty="0">
                          <a:effectLst/>
                        </a:rPr>
                        <a:t>Over ECM-9.0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65156252"/>
                  </a:ext>
                </a:extLst>
              </a:tr>
              <a:tr h="45041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 dirty="0">
                          <a:effectLst/>
                        </a:rPr>
                        <a:t>Y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>
                          <a:effectLst/>
                        </a:rPr>
                        <a:t>U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>
                          <a:effectLst/>
                        </a:rPr>
                        <a:t>V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>
                          <a:effectLst/>
                        </a:rPr>
                        <a:t>EncT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>
                          <a:effectLst/>
                        </a:rPr>
                        <a:t>DecT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26829175"/>
                  </a:ext>
                </a:extLst>
              </a:tr>
              <a:tr h="45041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 dirty="0">
                          <a:effectLst/>
                        </a:rPr>
                        <a:t>Class A1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 dirty="0">
                          <a:effectLst/>
                        </a:rPr>
                        <a:t>0.00%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>
                          <a:effectLst/>
                        </a:rPr>
                        <a:t>0.00%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>
                          <a:effectLst/>
                        </a:rPr>
                        <a:t>0.00%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>
                          <a:effectLst/>
                        </a:rPr>
                        <a:t>100%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>
                          <a:effectLst/>
                        </a:rPr>
                        <a:t>101%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20613985"/>
                  </a:ext>
                </a:extLst>
              </a:tr>
              <a:tr h="45041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>
                          <a:effectLst/>
                        </a:rPr>
                        <a:t>Class A2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>
                          <a:effectLst/>
                        </a:rPr>
                        <a:t>0.00%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 dirty="0">
                          <a:effectLst/>
                        </a:rPr>
                        <a:t>0.00%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>
                          <a:effectLst/>
                        </a:rPr>
                        <a:t>0.00%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>
                          <a:effectLst/>
                        </a:rPr>
                        <a:t>100%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>
                          <a:effectLst/>
                        </a:rPr>
                        <a:t>101%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32888914"/>
                  </a:ext>
                </a:extLst>
              </a:tr>
              <a:tr h="45041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>
                          <a:effectLst/>
                        </a:rPr>
                        <a:t>Class B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>
                          <a:effectLst/>
                        </a:rPr>
                        <a:t>0.00%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 dirty="0">
                          <a:effectLst/>
                        </a:rPr>
                        <a:t>0.00%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>
                          <a:effectLst/>
                        </a:rPr>
                        <a:t>0.00%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>
                          <a:effectLst/>
                        </a:rPr>
                        <a:t>100%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>
                          <a:effectLst/>
                        </a:rPr>
                        <a:t>100%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5867013"/>
                  </a:ext>
                </a:extLst>
              </a:tr>
              <a:tr h="45041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>
                          <a:effectLst/>
                        </a:rPr>
                        <a:t>Class C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>
                          <a:effectLst/>
                        </a:rPr>
                        <a:t>0.00%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 dirty="0">
                          <a:effectLst/>
                        </a:rPr>
                        <a:t>0.00%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>
                          <a:effectLst/>
                        </a:rPr>
                        <a:t>0.00%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>
                          <a:effectLst/>
                        </a:rPr>
                        <a:t>99%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>
                          <a:effectLst/>
                        </a:rPr>
                        <a:t>99%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51752806"/>
                  </a:ext>
                </a:extLst>
              </a:tr>
              <a:tr h="45041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>
                          <a:effectLst/>
                        </a:rPr>
                        <a:t>Class E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>
                          <a:effectLst/>
                        </a:rPr>
                        <a:t> 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en-US" sz="2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 dirty="0">
                          <a:effectLst/>
                        </a:rPr>
                        <a:t> 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>
                          <a:effectLst/>
                        </a:rPr>
                        <a:t> 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>
                          <a:effectLst/>
                        </a:rPr>
                        <a:t> 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44405536"/>
                  </a:ext>
                </a:extLst>
              </a:tr>
              <a:tr h="45041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>
                          <a:effectLst/>
                        </a:rPr>
                        <a:t>Overall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>
                          <a:effectLst/>
                        </a:rPr>
                        <a:t>0.00%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>
                          <a:effectLst/>
                        </a:rPr>
                        <a:t>0.00%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 dirty="0">
                          <a:effectLst/>
                        </a:rPr>
                        <a:t>0.00%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 dirty="0">
                          <a:effectLst/>
                        </a:rPr>
                        <a:t>100%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>
                          <a:effectLst/>
                        </a:rPr>
                        <a:t>100%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92016795"/>
                  </a:ext>
                </a:extLst>
              </a:tr>
              <a:tr h="45041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>
                          <a:effectLst/>
                        </a:rPr>
                        <a:t>Class D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>
                          <a:effectLst/>
                        </a:rPr>
                        <a:t>0.00%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>
                          <a:effectLst/>
                        </a:rPr>
                        <a:t>0.00%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>
                          <a:effectLst/>
                        </a:rPr>
                        <a:t>0.00%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 dirty="0">
                          <a:effectLst/>
                        </a:rPr>
                        <a:t>99%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>
                          <a:effectLst/>
                        </a:rPr>
                        <a:t>99%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902380168"/>
                  </a:ext>
                </a:extLst>
              </a:tr>
              <a:tr h="45041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>
                          <a:effectLst/>
                        </a:rPr>
                        <a:t>Class F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>
                          <a:effectLst/>
                        </a:rPr>
                        <a:t>0.00%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>
                          <a:effectLst/>
                        </a:rPr>
                        <a:t>0.00%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>
                          <a:effectLst/>
                        </a:rPr>
                        <a:t>0.00%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>
                          <a:effectLst/>
                        </a:rPr>
                        <a:t>99%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 dirty="0">
                          <a:effectLst/>
                        </a:rPr>
                        <a:t>99%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92169087"/>
                  </a:ext>
                </a:extLst>
              </a:tr>
              <a:tr h="45041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>
                          <a:effectLst/>
                        </a:rPr>
                        <a:t>Class TGM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>
                          <a:effectLst/>
                        </a:rPr>
                        <a:t>0.00%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>
                          <a:effectLst/>
                        </a:rPr>
                        <a:t>0.00%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>
                          <a:effectLst/>
                        </a:rPr>
                        <a:t>0.00%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>
                          <a:effectLst/>
                        </a:rPr>
                        <a:t>99%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2400" dirty="0">
                          <a:effectLst/>
                        </a:rPr>
                        <a:t>99%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51660670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F6B658AD-8883-A8AC-45AB-21CECAB9FBCC}"/>
              </a:ext>
            </a:extLst>
          </p:cNvPr>
          <p:cNvSpPr txBox="1"/>
          <p:nvPr/>
        </p:nvSpPr>
        <p:spPr>
          <a:xfrm>
            <a:off x="17231746" y="11826464"/>
            <a:ext cx="4922567" cy="58477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r>
              <a:rPr lang="en-US" sz="3200" b="0" dirty="0">
                <a:effectLst/>
                <a:latin typeface="Times New Roman" panose="02020603050405020304" pitchFamily="18" charset="0"/>
                <a:ea typeface="MS Mincho" panose="02020609040205080304" pitchFamily="49" charset="-128"/>
              </a:rPr>
              <a:t>BD-rate results</a:t>
            </a:r>
            <a:endParaRPr lang="en-US" b="0" dirty="0"/>
          </a:p>
        </p:txBody>
      </p:sp>
    </p:spTree>
    <p:extLst>
      <p:ext uri="{BB962C8B-B14F-4D97-AF65-F5344CB8AC3E}">
        <p14:creationId xmlns:p14="http://schemas.microsoft.com/office/powerpoint/2010/main" val="3880643538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0" name="标题文本"/>
          <p:cNvSpPr txBox="1"/>
          <p:nvPr/>
        </p:nvSpPr>
        <p:spPr>
          <a:xfrm>
            <a:off x="1016745" y="1012518"/>
            <a:ext cx="4334484" cy="113755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 algn="l" defTabSz="457200">
              <a:lnSpc>
                <a:spcPct val="120000"/>
              </a:lnSpc>
              <a:defRPr sz="6000" b="0">
                <a:latin typeface="+mn-lt"/>
                <a:ea typeface="+mn-ea"/>
                <a:cs typeface="+mn-cs"/>
                <a:sym typeface="腾讯体 W7"/>
              </a:defRPr>
            </a:lvl1pPr>
          </a:lstStyle>
          <a:p>
            <a:pPr eaLnBrk="1" hangingPunct="1"/>
            <a:r>
              <a:rPr lang="en-US" altLang="zh-CN" sz="6600" b="1" dirty="0">
                <a:solidFill>
                  <a:schemeClr val="accent1">
                    <a:hueOff val="848127"/>
                    <a:lumOff val="-2947"/>
                  </a:schemeClr>
                </a:solidFill>
              </a:rPr>
              <a:t>Open issues</a:t>
            </a:r>
          </a:p>
        </p:txBody>
      </p:sp>
      <p:sp>
        <p:nvSpPr>
          <p:cNvPr id="61" name="矩形 32">
            <a:extLst>
              <a:ext uri="{FF2B5EF4-FFF2-40B4-BE49-F238E27FC236}">
                <a16:creationId xmlns:a16="http://schemas.microsoft.com/office/drawing/2014/main" id="{4EC2BFAE-E595-4551-9BD7-87660D2266EB}"/>
              </a:ext>
            </a:extLst>
          </p:cNvPr>
          <p:cNvSpPr/>
          <p:nvPr/>
        </p:nvSpPr>
        <p:spPr>
          <a:xfrm>
            <a:off x="521080" y="863910"/>
            <a:ext cx="11160000" cy="28800"/>
          </a:xfrm>
          <a:prstGeom prst="rect">
            <a:avLst/>
          </a:prstGeom>
          <a:gradFill>
            <a:gsLst>
              <a:gs pos="0">
                <a:srgbClr val="59C5D9"/>
              </a:gs>
              <a:gs pos="100000">
                <a:srgbClr val="2B71F6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E55001B-9E9F-49F9-0878-A35E1FB4D532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t>9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7BA2E14-219F-C6B4-15BC-BCD3D81170FF}"/>
              </a:ext>
            </a:extLst>
          </p:cNvPr>
          <p:cNvSpPr txBox="1"/>
          <p:nvPr/>
        </p:nvSpPr>
        <p:spPr>
          <a:xfrm>
            <a:off x="961085" y="2349269"/>
            <a:ext cx="22558873" cy="10074553"/>
          </a:xfrm>
          <a:prstGeom prst="rect">
            <a:avLst/>
          </a:prstGeom>
          <a:noFill/>
          <a:ln w="28575" cap="flat">
            <a:noFill/>
            <a:prstDash val="lgDashDot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L="457200" indent="-457200" algn="l">
              <a:lnSpc>
                <a:spcPct val="150000"/>
              </a:lnSpc>
              <a:buFont typeface="Arial" panose="020B0604020202020204" pitchFamily="34" charset="0"/>
              <a:buChar char="•"/>
              <a:defRPr sz="4000" b="0"/>
            </a:lvl1pPr>
          </a:lstStyle>
          <a:p>
            <a:pPr marL="0" indent="0">
              <a:buNone/>
            </a:pPr>
            <a:r>
              <a:rPr lang="en-CA" sz="3600" dirty="0"/>
              <a:t>While this contribution proposes a way of reducing worst-case for ECM CTC simulations for about 2 GiB, ECM memory consumption is still very high. Based on the current analysis we listed several open questions answering which may help to further improve ECM memory consumption:</a:t>
            </a:r>
          </a:p>
          <a:p>
            <a:pPr marL="514350" indent="-514350">
              <a:buFont typeface="+mj-lt"/>
              <a:buAutoNum type="arabicParenR"/>
            </a:pPr>
            <a:r>
              <a:rPr lang="en-US" sz="3600" dirty="0"/>
              <a:t>Whether current memory measurement is correct / precise enough? Would other information from Linux kernel be also useful? </a:t>
            </a:r>
          </a:p>
          <a:p>
            <a:pPr marL="514350" indent="-514350">
              <a:buFont typeface="+mj-lt"/>
              <a:buAutoNum type="arabicParenR"/>
            </a:pPr>
            <a:r>
              <a:rPr lang="en-US" sz="3600" dirty="0"/>
              <a:t>Why does Windows (Visual Studio) profiling show different results compare to the current ECM method? </a:t>
            </a:r>
          </a:p>
          <a:p>
            <a:pPr marL="514350" indent="-514350">
              <a:buFont typeface="+mj-lt"/>
              <a:buAutoNum type="arabicParenR"/>
            </a:pPr>
            <a:r>
              <a:rPr lang="en-US" sz="3600" dirty="0"/>
              <a:t>Once questions 1 and 2 are clarified, it would be interesting to see a detailed memory consumption breakdown with relatively fine precision (e.g. 1GiB).</a:t>
            </a:r>
          </a:p>
          <a:p>
            <a:pPr marL="514350" indent="-514350">
              <a:buFont typeface="+mj-lt"/>
              <a:buAutoNum type="arabicParenR"/>
            </a:pPr>
            <a:r>
              <a:rPr lang="en-US" sz="3600" dirty="0"/>
              <a:t>Whether memory consumption can be further reduced </a:t>
            </a:r>
            <a:r>
              <a:rPr lang="en-US" sz="3600" dirty="0" err="1"/>
              <a:t>losslessly</a:t>
            </a:r>
            <a:r>
              <a:rPr lang="en-US" sz="3600" dirty="0"/>
              <a:t>? Probably, yes</a:t>
            </a:r>
          </a:p>
          <a:p>
            <a:pPr marL="514350" indent="-514350">
              <a:buFont typeface="+mj-lt"/>
              <a:buAutoNum type="arabicParenR"/>
            </a:pPr>
            <a:r>
              <a:rPr lang="en-US" sz="3600" dirty="0"/>
              <a:t>Whether memory consumption can be further reduced with negligible/minor coding loss? Probably, yes</a:t>
            </a:r>
          </a:p>
          <a:p>
            <a:pPr marL="514350" indent="-514350">
              <a:buFont typeface="+mj-lt"/>
              <a:buAutoNum type="arabicParenR"/>
            </a:pPr>
            <a:r>
              <a:rPr lang="en-US" sz="3600" dirty="0"/>
              <a:t>Why did not moving ALF covariance matrices from double to float data types show expected benefits </a:t>
            </a:r>
            <a:br>
              <a:rPr lang="en-US" sz="3600" dirty="0"/>
            </a:br>
            <a:r>
              <a:rPr lang="en-US" sz="3600" dirty="0"/>
              <a:t>(according to JVET-Z0150)</a:t>
            </a:r>
          </a:p>
        </p:txBody>
      </p:sp>
    </p:spTree>
    <p:extLst>
      <p:ext uri="{BB962C8B-B14F-4D97-AF65-F5344CB8AC3E}">
        <p14:creationId xmlns:p14="http://schemas.microsoft.com/office/powerpoint/2010/main" val="3209799363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Test1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腾讯体 W7"/>
        <a:ea typeface="腾讯体 W7"/>
        <a:cs typeface="腾讯体 W7"/>
      </a:majorFont>
      <a:minorFont>
        <a:latin typeface="腾讯体 W7"/>
        <a:ea typeface="腾讯体 W7"/>
        <a:cs typeface="腾讯体 W7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 w="12700">
          <a:miter lim="400000"/>
        </a:ln>
      </a:spPr>
      <a:bodyPr lIns="50800" tIns="50800" rIns="50800" bIns="50800" anchor="ctr"/>
      <a:lstStyle>
        <a:defPPr algn="l">
          <a:defRPr sz="3200" b="0">
            <a:solidFill>
              <a:srgbClr val="FFFFFF"/>
            </a:solidFill>
            <a:latin typeface="Helvetica Neue Medium"/>
            <a:ea typeface="Helvetica Neue Medium"/>
            <a:cs typeface="Helvetica Neue Medium"/>
            <a:sym typeface="Helvetica Neue Medium"/>
          </a:defRPr>
        </a:defPPr>
      </a:lst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腾讯体 W7"/>
        <a:ea typeface="腾讯体 W7"/>
        <a:cs typeface="腾讯体 W7"/>
      </a:majorFont>
      <a:minorFont>
        <a:latin typeface="腾讯体 W7"/>
        <a:ea typeface="腾讯体 W7"/>
        <a:cs typeface="腾讯体 W7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13181</TotalTime>
  <Words>1836</Words>
  <Application>Microsoft Office PowerPoint</Application>
  <PresentationFormat>Custom</PresentationFormat>
  <Paragraphs>397</Paragraphs>
  <Slides>10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22" baseType="lpstr">
      <vt:lpstr>Microsoft YaHei</vt:lpstr>
      <vt:lpstr>Arial</vt:lpstr>
      <vt:lpstr>Calibri</vt:lpstr>
      <vt:lpstr>Calibri Light</vt:lpstr>
      <vt:lpstr>Helvetica Neue</vt:lpstr>
      <vt:lpstr>Helvetica Neue Light</vt:lpstr>
      <vt:lpstr>Helvetica Neue Medium</vt:lpstr>
      <vt:lpstr>PingFang SC Regular</vt:lpstr>
      <vt:lpstr>Times New Roman</vt:lpstr>
      <vt:lpstr>腾讯体 W7</vt:lpstr>
      <vt:lpstr>Test1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xinzzhao(XinZhao)</dc:creator>
  <cp:lastModifiedBy>Roman Chernyak</cp:lastModifiedBy>
  <cp:revision>726</cp:revision>
  <dcterms:modified xsi:type="dcterms:W3CDTF">2023-07-15T22:50:54Z</dcterms:modified>
</cp:coreProperties>
</file>