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324" r:id="rId5"/>
    <p:sldId id="264" r:id="rId6"/>
    <p:sldId id="26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614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28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JVET-AE0162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AHG11/AHG14: Fix MS-SSIM calculation for SR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144075"/>
            <a:ext cx="1095469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This contribution proposes a fix for the MS-SSIM calculation both for conventional RPR and NNSR.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fix does not affect the PSNR results.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483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 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1D0F214-5549-32BA-8D94-0035E281A3BD}"/>
              </a:ext>
            </a:extLst>
          </p:cNvPr>
          <p:cNvGrpSpPr/>
          <p:nvPr/>
        </p:nvGrpSpPr>
        <p:grpSpPr>
          <a:xfrm>
            <a:off x="235902" y="2071679"/>
            <a:ext cx="5494801" cy="4151376"/>
            <a:chOff x="284492" y="1329735"/>
            <a:chExt cx="5494801" cy="415137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578B142-BC73-42DE-2E39-6EB533EB0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5613" y="4679219"/>
              <a:ext cx="1390242" cy="80189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7F8F747-9271-C59E-12FF-4EA913C6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840" y="1961589"/>
              <a:ext cx="2128215" cy="12275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8B8EAEF-E04E-4430-2C47-B8DA871F5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8370" y="4679219"/>
              <a:ext cx="1390242" cy="80189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2A4FC28-7328-F01D-6F19-EB638689739F}"/>
                </a:ext>
              </a:extLst>
            </p:cNvPr>
            <p:cNvSpPr txBox="1"/>
            <p:nvPr/>
          </p:nvSpPr>
          <p:spPr>
            <a:xfrm>
              <a:off x="638961" y="1329735"/>
              <a:ext cx="1743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8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Original pictures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CE7FB00-D602-8C12-8453-40DD18E2E3B5}"/>
                </a:ext>
              </a:extLst>
            </p:cNvPr>
            <p:cNvSpPr txBox="1"/>
            <p:nvPr/>
          </p:nvSpPr>
          <p:spPr>
            <a:xfrm>
              <a:off x="3886308" y="1334119"/>
              <a:ext cx="1743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8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Reconstruction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" name="箭头: 下 1">
              <a:extLst>
                <a:ext uri="{FF2B5EF4-FFF2-40B4-BE49-F238E27FC236}">
                  <a16:creationId xmlns:a16="http://schemas.microsoft.com/office/drawing/2014/main" id="{0D759B5E-3858-61FD-80F8-9CEA255C7A84}"/>
                </a:ext>
              </a:extLst>
            </p:cNvPr>
            <p:cNvSpPr/>
            <p:nvPr/>
          </p:nvSpPr>
          <p:spPr>
            <a:xfrm rot="10800000">
              <a:off x="1285546" y="3553269"/>
              <a:ext cx="450376" cy="8871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B28F0FD-12EB-E9D7-5173-04894567BC5C}"/>
                </a:ext>
              </a:extLst>
            </p:cNvPr>
            <p:cNvSpPr txBox="1"/>
            <p:nvPr/>
          </p:nvSpPr>
          <p:spPr>
            <a:xfrm>
              <a:off x="3532351" y="3851258"/>
              <a:ext cx="16377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Up-sampling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箭头: 下 5">
              <a:extLst>
                <a:ext uri="{FF2B5EF4-FFF2-40B4-BE49-F238E27FC236}">
                  <a16:creationId xmlns:a16="http://schemas.microsoft.com/office/drawing/2014/main" id="{4B87889C-38E0-061A-9B57-3BE1B183DEE4}"/>
                </a:ext>
              </a:extLst>
            </p:cNvPr>
            <p:cNvSpPr/>
            <p:nvPr/>
          </p:nvSpPr>
          <p:spPr>
            <a:xfrm rot="10800000">
              <a:off x="4544648" y="3583852"/>
              <a:ext cx="450376" cy="8871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40259B1-1BAE-AD62-C18D-45B4989E888C}"/>
                </a:ext>
              </a:extLst>
            </p:cNvPr>
            <p:cNvSpPr txBox="1"/>
            <p:nvPr/>
          </p:nvSpPr>
          <p:spPr>
            <a:xfrm>
              <a:off x="284492" y="3851259"/>
              <a:ext cx="16377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Up-sampling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3D4F863-EC67-73CA-6EE5-E2D628EA587D}"/>
                </a:ext>
              </a:extLst>
            </p:cNvPr>
            <p:cNvSpPr txBox="1"/>
            <p:nvPr/>
          </p:nvSpPr>
          <p:spPr>
            <a:xfrm>
              <a:off x="2563005" y="4756999"/>
              <a:ext cx="1252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PSNR</a:t>
              </a:r>
            </a:p>
            <a:p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MS-SSIM</a:t>
              </a:r>
              <a:endParaRPr lang="zh-CN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ABA83D-25DB-6DBE-71C5-32FD41C25876}"/>
                </a:ext>
              </a:extLst>
            </p:cNvPr>
            <p:cNvSpPr txBox="1"/>
            <p:nvPr/>
          </p:nvSpPr>
          <p:spPr>
            <a:xfrm>
              <a:off x="2693088" y="2406132"/>
              <a:ext cx="12529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PSNR2</a:t>
              </a: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BD2C8FAC-FEAA-9B6B-D02F-B9EC814FF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1078" y="1961589"/>
              <a:ext cx="2128215" cy="1227554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F2B9788-DB80-0B4D-167F-5D69C773156C}"/>
              </a:ext>
            </a:extLst>
          </p:cNvPr>
          <p:cNvGrpSpPr/>
          <p:nvPr/>
        </p:nvGrpSpPr>
        <p:grpSpPr>
          <a:xfrm>
            <a:off x="6400016" y="2071679"/>
            <a:ext cx="5581209" cy="4151376"/>
            <a:chOff x="6404508" y="1329735"/>
            <a:chExt cx="5581209" cy="415137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2A16268-C5EF-230A-BD7A-44BBCF6191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9988" y="4679219"/>
              <a:ext cx="1390242" cy="801892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B6E3E3-FE7C-5830-7C3E-E156FC2E4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02745" y="4679219"/>
              <a:ext cx="1390242" cy="801892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7676827-6A6F-1FF6-B416-ADD7F61AF267}"/>
                </a:ext>
              </a:extLst>
            </p:cNvPr>
            <p:cNvSpPr txBox="1"/>
            <p:nvPr/>
          </p:nvSpPr>
          <p:spPr>
            <a:xfrm>
              <a:off x="6733336" y="1329735"/>
              <a:ext cx="1743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8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Original pictures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279EDC8-1536-1080-5461-F74E18FCF669}"/>
                </a:ext>
              </a:extLst>
            </p:cNvPr>
            <p:cNvSpPr txBox="1"/>
            <p:nvPr/>
          </p:nvSpPr>
          <p:spPr>
            <a:xfrm>
              <a:off x="9980683" y="1334119"/>
              <a:ext cx="1743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800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Reconstruction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" name="箭头: 下 24">
              <a:extLst>
                <a:ext uri="{FF2B5EF4-FFF2-40B4-BE49-F238E27FC236}">
                  <a16:creationId xmlns:a16="http://schemas.microsoft.com/office/drawing/2014/main" id="{BC9B5D06-26A1-D643-3AF8-0D5A682157C6}"/>
                </a:ext>
              </a:extLst>
            </p:cNvPr>
            <p:cNvSpPr/>
            <p:nvPr/>
          </p:nvSpPr>
          <p:spPr>
            <a:xfrm rot="10800000">
              <a:off x="7379921" y="3553269"/>
              <a:ext cx="450376" cy="8871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82E68E8-F51C-B06F-C4D3-71F7DD554E5E}"/>
                </a:ext>
              </a:extLst>
            </p:cNvPr>
            <p:cNvSpPr txBox="1"/>
            <p:nvPr/>
          </p:nvSpPr>
          <p:spPr>
            <a:xfrm>
              <a:off x="9652367" y="3873515"/>
              <a:ext cx="16377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Up-sampling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箭头: 下 26">
              <a:extLst>
                <a:ext uri="{FF2B5EF4-FFF2-40B4-BE49-F238E27FC236}">
                  <a16:creationId xmlns:a16="http://schemas.microsoft.com/office/drawing/2014/main" id="{FE102E90-EBF3-419A-7300-A35209B901A2}"/>
                </a:ext>
              </a:extLst>
            </p:cNvPr>
            <p:cNvSpPr/>
            <p:nvPr/>
          </p:nvSpPr>
          <p:spPr>
            <a:xfrm rot="10800000">
              <a:off x="10639023" y="3583852"/>
              <a:ext cx="450376" cy="8871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35BA64-9A37-233F-A059-785B95C31DD9}"/>
                </a:ext>
              </a:extLst>
            </p:cNvPr>
            <p:cNvSpPr txBox="1"/>
            <p:nvPr/>
          </p:nvSpPr>
          <p:spPr>
            <a:xfrm>
              <a:off x="6404508" y="3873515"/>
              <a:ext cx="16377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Up-sampling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59221D5-EF49-CBEB-BACF-561EBD86AB52}"/>
                </a:ext>
              </a:extLst>
            </p:cNvPr>
            <p:cNvSpPr txBox="1"/>
            <p:nvPr/>
          </p:nvSpPr>
          <p:spPr>
            <a:xfrm>
              <a:off x="8657380" y="4756999"/>
              <a:ext cx="1252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PSNR</a:t>
              </a:r>
            </a:p>
            <a:p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MS-SSIM</a:t>
              </a:r>
              <a:endParaRPr lang="zh-CN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A7301CE-B5B5-B3B9-16C9-7325B51D79FB}"/>
                </a:ext>
              </a:extLst>
            </p:cNvPr>
            <p:cNvSpPr txBox="1"/>
            <p:nvPr/>
          </p:nvSpPr>
          <p:spPr>
            <a:xfrm>
              <a:off x="8727686" y="2313083"/>
              <a:ext cx="1252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PSNR2</a:t>
              </a:r>
            </a:p>
            <a:p>
              <a:r>
                <a:rPr lang="en-US" altLang="zh-CN" sz="1600" b="1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MS-SSIM2</a:t>
              </a: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995BA36B-9F2B-C0F6-B86C-A354348C9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41000" y="1967884"/>
              <a:ext cx="2128215" cy="1227554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65B60A7B-2672-8A8E-BBB8-950FF8FAE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57502" y="1975695"/>
              <a:ext cx="2128215" cy="1227554"/>
            </a:xfrm>
            <a:prstGeom prst="rect">
              <a:avLst/>
            </a:prstGeom>
          </p:spPr>
        </p:pic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A9AF939C-DDC5-B79E-0ECB-B071A683127A}"/>
              </a:ext>
            </a:extLst>
          </p:cNvPr>
          <p:cNvSpPr txBox="1"/>
          <p:nvPr/>
        </p:nvSpPr>
        <p:spPr>
          <a:xfrm>
            <a:off x="2388836" y="1434340"/>
            <a:ext cx="1296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NNVC 5.1 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2BB99C7-09E0-F62D-D714-96AA601065E3}"/>
              </a:ext>
            </a:extLst>
          </p:cNvPr>
          <p:cNvSpPr txBox="1"/>
          <p:nvPr/>
        </p:nvSpPr>
        <p:spPr>
          <a:xfrm>
            <a:off x="7733731" y="1446925"/>
            <a:ext cx="3478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NNVC 5.0 with proposed fix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CC49912-0699-4B85-3A67-140DB2DC7398}"/>
              </a:ext>
            </a:extLst>
          </p:cNvPr>
          <p:cNvSpPr txBox="1"/>
          <p:nvPr/>
        </p:nvSpPr>
        <p:spPr>
          <a:xfrm>
            <a:off x="527383" y="832658"/>
            <a:ext cx="10834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 MS-SSIM calculation for super resolution (SR) coding tools is not supported.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7939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 compared to NNVC-5.0 VTM anchor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2D96651-2B2F-4981-73DA-F65D73076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305206"/>
              </p:ext>
            </p:extLst>
          </p:nvPr>
        </p:nvGraphicFramePr>
        <p:xfrm>
          <a:off x="40848" y="2004501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355765017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356147032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1844489006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1226451311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4212473355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3031645952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1715707110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2192400386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40127369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217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VTM anchor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628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746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-11.23%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-11.79%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11016%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706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612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952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62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906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154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694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564345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FD68F8BD-8CD5-58FC-9DC4-62CCBD512E3C}"/>
              </a:ext>
            </a:extLst>
          </p:cNvPr>
          <p:cNvSpPr txBox="1"/>
          <p:nvPr/>
        </p:nvSpPr>
        <p:spPr>
          <a:xfrm>
            <a:off x="1150795" y="1514196"/>
            <a:ext cx="4322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Table 1 NNSR Results with proposed fix 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533BA6-1440-F839-2EA2-D4F764C9B735}"/>
              </a:ext>
            </a:extLst>
          </p:cNvPr>
          <p:cNvSpPr txBox="1"/>
          <p:nvPr/>
        </p:nvSpPr>
        <p:spPr>
          <a:xfrm>
            <a:off x="7258169" y="1514196"/>
            <a:ext cx="4322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Table 2 NNSR Results with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out</a:t>
            </a: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proposed fix </a:t>
            </a:r>
            <a:endParaRPr lang="zh-CN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01F13E3-A1C6-07A9-48A0-D09393546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691871"/>
              </p:ext>
            </p:extLst>
          </p:nvPr>
        </p:nvGraphicFramePr>
        <p:xfrm>
          <a:off x="63500" y="4161582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721295865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72929626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2019045985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4274330813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3384769867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3856673510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4198728822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3067882435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29932147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3036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VTM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71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8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5303%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814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-9.31%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-13.88%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-10.59%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10310%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069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127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632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888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8386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342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03090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80AF8E4-2AEB-B7AD-10CE-DA895341F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371348"/>
              </p:ext>
            </p:extLst>
          </p:nvPr>
        </p:nvGraphicFramePr>
        <p:xfrm>
          <a:off x="6218736" y="2004501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795888029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1284973772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1613040560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2458393064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1806389751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1056525732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2213946896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2495566467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34267272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21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VTM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4370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511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-8.06%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-42.44%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-29.45%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-28.71%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12630%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954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-41.43%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-24.09%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408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85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7256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5545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-16.77%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-10.71%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3791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28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60013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33BBDFF-5B9F-6BC3-9BE7-240F44704B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940043"/>
              </p:ext>
            </p:extLst>
          </p:nvPr>
        </p:nvGraphicFramePr>
        <p:xfrm>
          <a:off x="6218736" y="4161582"/>
          <a:ext cx="60325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708834174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484819439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1924086509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2403187776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2479302660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486387427"/>
                    </a:ext>
                  </a:extLst>
                </a:gridCol>
                <a:gridCol w="621665">
                  <a:extLst>
                    <a:ext uri="{9D8B030D-6E8A-4147-A177-3AD203B41FA5}">
                      <a16:colId xmlns:a16="http://schemas.microsoft.com/office/drawing/2014/main" val="264518007"/>
                    </a:ext>
                  </a:extLst>
                </a:gridCol>
                <a:gridCol w="435610">
                  <a:extLst>
                    <a:ext uri="{9D8B030D-6E8A-4147-A177-3AD203B41FA5}">
                      <a16:colId xmlns:a16="http://schemas.microsoft.com/office/drawing/2014/main" val="3304385884"/>
                    </a:ext>
                  </a:extLst>
                </a:gridCol>
                <a:gridCol w="789940">
                  <a:extLst>
                    <a:ext uri="{9D8B030D-6E8A-4147-A177-3AD203B41FA5}">
                      <a16:colId xmlns:a16="http://schemas.microsoft.com/office/drawing/2014/main" val="12911246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335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VTM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4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V-MSIM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8180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-41.44%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-21.28%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2930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-9.31%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-65.10%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-56.66%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-51.26%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11900%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135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18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11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252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-17.76%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876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840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305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8823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6" y="1154300"/>
            <a:ext cx="10447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This contribution proposes a fix for the MS-SSIM calculation of down-up pictures. This fix does not affect the PSNR results and bits results. The code is very straightforward. </a:t>
            </a:r>
          </a:p>
          <a:p>
            <a:pPr algn="just"/>
            <a:endParaRPr lang="en-CA" altLang="zh-CN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en-CA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It is recommended that adopt this proposal to NNVC reference software.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3776573" y="4657259"/>
            <a:ext cx="46388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Thanks OPPO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crosschecking.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7086</TotalTime>
  <Words>862</Words>
  <Application>Microsoft Office PowerPoint</Application>
  <PresentationFormat>宽屏</PresentationFormat>
  <Paragraphs>368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腾讯体 W7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266</cp:revision>
  <dcterms:created xsi:type="dcterms:W3CDTF">2022-04-17T07:36:17Z</dcterms:created>
  <dcterms:modified xsi:type="dcterms:W3CDTF">2023-07-13T14:32:06Z</dcterms:modified>
</cp:coreProperties>
</file>