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0" r:id="rId4"/>
    <p:sldId id="374" r:id="rId5"/>
    <p:sldId id="372" r:id="rId6"/>
    <p:sldId id="376" r:id="rId7"/>
    <p:sldId id="373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2023/7/15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2023/7/15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Non-EE2:enabling template-based inter tools for scaled reference pictures in the RPR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569" y="4232771"/>
            <a:ext cx="790399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Kuo,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Ning Yan,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519787" cy="4573149"/>
          </a:xfrm>
        </p:spPr>
        <p:txBody>
          <a:bodyPr/>
          <a:lstStyle/>
          <a:p>
            <a:r>
              <a:rPr lang="en-US" sz="2400" dirty="0"/>
              <a:t>Template-based reordering methods</a:t>
            </a:r>
          </a:p>
          <a:p>
            <a:pPr lvl="1"/>
            <a:r>
              <a:rPr lang="en-CA" sz="2000" dirty="0"/>
              <a:t>ARMC, MMVD, affine MMVD, template-based BCW derivation, </a:t>
            </a:r>
            <a:r>
              <a:rPr lang="en-CA" sz="2000" dirty="0" err="1"/>
              <a:t>refIdx</a:t>
            </a:r>
            <a:r>
              <a:rPr lang="en-CA" sz="2000" dirty="0"/>
              <a:t> list reordering, MVD sign and magnitude-suffix prediction </a:t>
            </a:r>
            <a:endParaRPr lang="en-US" sz="2000" dirty="0"/>
          </a:p>
          <a:p>
            <a:pPr lvl="1"/>
            <a:r>
              <a:rPr lang="en-US" sz="2000" dirty="0"/>
              <a:t>Template-based reordering methods are not applied to the scaled reference pictures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Template prediction is bypassed with the corresponding cost being set to maximum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Candidates associated with scaled reference pictures are located at the end of the list</a:t>
            </a:r>
          </a:p>
          <a:p>
            <a:pPr marL="228600" lvl="1"/>
            <a:r>
              <a:rPr lang="en-US" sz="2400" dirty="0"/>
              <a:t>LIC</a:t>
            </a:r>
          </a:p>
          <a:p>
            <a:pPr lvl="1"/>
            <a:r>
              <a:rPr lang="en-US" sz="2000" dirty="0"/>
              <a:t>LIC is always skipped in case any of the reference pictures is scaled</a:t>
            </a:r>
          </a:p>
          <a:p>
            <a:pPr lvl="1"/>
            <a:r>
              <a:rPr lang="en-US" sz="2000" dirty="0"/>
              <a:t>LIC flag is not signaled and inferred to be 0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7"/>
            <a:ext cx="11278249" cy="3667375"/>
          </a:xfrm>
        </p:spPr>
        <p:txBody>
          <a:bodyPr>
            <a:normAutofit fontScale="92500"/>
          </a:bodyPr>
          <a:lstStyle/>
          <a:p>
            <a:pPr marL="228600" lvl="1"/>
            <a:r>
              <a:rPr lang="en-US" sz="2400" dirty="0"/>
              <a:t>Enabling template-based reordering and LIC for scaled reference pictures in the RPR</a:t>
            </a:r>
          </a:p>
          <a:p>
            <a:pPr lvl="1"/>
            <a:r>
              <a:rPr lang="en-CA" sz="2000" dirty="0"/>
              <a:t>The main aspects of all the related tools are kept exactly the same as the existing designs </a:t>
            </a:r>
            <a:endParaRPr lang="en-US" sz="2000" dirty="0"/>
          </a:p>
          <a:p>
            <a:pPr lvl="1"/>
            <a:r>
              <a:rPr lang="en-US" sz="2000" dirty="0"/>
              <a:t>MC filters are replaced with the corresponding RPR down-sampling/up-sampling filters to generate template prediction samples</a:t>
            </a:r>
          </a:p>
          <a:p>
            <a:pPr marL="228600" lvl="1"/>
            <a:r>
              <a:rPr lang="en-US" sz="2400" dirty="0"/>
              <a:t>One fix is provided to fix the encoder crash for the RA configuration in ECM-9.0 RPR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crash is caused by encoder assertion due to unfilled AMVP lists for the SMVD at encoder for scaled pictures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fix is submitted as MR447</a:t>
            </a:r>
          </a:p>
        </p:txBody>
      </p:sp>
    </p:spTree>
    <p:extLst>
      <p:ext uri="{BB962C8B-B14F-4D97-AF65-F5344CB8AC3E}">
        <p14:creationId xmlns:p14="http://schemas.microsoft.com/office/powerpoint/2010/main" val="26340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B3A48A-7DBC-4601-9A50-EFFC46E8C5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594619"/>
              </p:ext>
            </p:extLst>
          </p:nvPr>
        </p:nvGraphicFramePr>
        <p:xfrm>
          <a:off x="3479020" y="2410791"/>
          <a:ext cx="4986020" cy="2150652"/>
        </p:xfrm>
        <a:graphic>
          <a:graphicData uri="http://schemas.openxmlformats.org/drawingml/2006/table">
            <a:tbl>
              <a:tblPr firstRow="1" firstCol="1" bandRow="1"/>
              <a:tblGrid>
                <a:gridCol w="2493010">
                  <a:extLst>
                    <a:ext uri="{9D8B030D-6E8A-4147-A177-3AD203B41FA5}">
                      <a16:colId xmlns:a16="http://schemas.microsoft.com/office/drawing/2014/main" val="657461614"/>
                    </a:ext>
                  </a:extLst>
                </a:gridCol>
                <a:gridCol w="2493010">
                  <a:extLst>
                    <a:ext uri="{9D8B030D-6E8A-4147-A177-3AD203B41FA5}">
                      <a16:colId xmlns:a16="http://schemas.microsoft.com/office/drawing/2014/main" val="3193072272"/>
                    </a:ext>
                  </a:extLst>
                </a:gridCol>
              </a:tblGrid>
              <a:tr h="5047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75244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ScalingRatioHor: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923187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1.5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ScalingRatioVer: 2.0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805254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FractionNumFrames: 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39769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0269625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UpscaledOutput: 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68458"/>
                  </a:ext>
                </a:extLst>
              </a:tr>
              <a:tr h="22942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SwitchPocPeriod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: 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317809"/>
                  </a:ext>
                </a:extLst>
              </a:tr>
            </a:tbl>
          </a:graphicData>
        </a:graphic>
      </p:graphicFrame>
      <p:sp>
        <p:nvSpPr>
          <p:cNvPr id="12" name="Content Placeholder 6">
            <a:extLst>
              <a:ext uri="{FF2B5EF4-FFF2-40B4-BE49-F238E27FC236}">
                <a16:creationId xmlns:a16="http://schemas.microsoft.com/office/drawing/2014/main" id="{1B2FC6DD-F74C-EFE6-070E-3F216C3C0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8"/>
            <a:ext cx="11278249" cy="889670"/>
          </a:xfrm>
        </p:spPr>
        <p:txBody>
          <a:bodyPr>
            <a:normAutofit/>
          </a:bodyPr>
          <a:lstStyle/>
          <a:p>
            <a:pPr marL="228600" lvl="1"/>
            <a:r>
              <a:rPr lang="en-US" sz="2000" dirty="0"/>
              <a:t>Anchor: ECM-9.0 + MR437 + MR447</a:t>
            </a:r>
          </a:p>
          <a:p>
            <a:pPr marL="228600" lvl="1"/>
            <a:r>
              <a:rPr lang="en-US" sz="2000" dirty="0"/>
              <a:t>Test: anchor + the proposed change</a:t>
            </a:r>
          </a:p>
        </p:txBody>
      </p:sp>
    </p:spTree>
    <p:extLst>
      <p:ext uri="{BB962C8B-B14F-4D97-AF65-F5344CB8AC3E}">
        <p14:creationId xmlns:p14="http://schemas.microsoft.com/office/powerpoint/2010/main" val="329713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91BB402-99CD-5AE9-EF0D-BF3E150A7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997156"/>
              </p:ext>
            </p:extLst>
          </p:nvPr>
        </p:nvGraphicFramePr>
        <p:xfrm>
          <a:off x="1536351" y="1685586"/>
          <a:ext cx="9404983" cy="2251710"/>
        </p:xfrm>
        <a:graphic>
          <a:graphicData uri="http://schemas.openxmlformats.org/drawingml/2006/table">
            <a:tbl>
              <a:tblPr firstRow="1" firstCol="1" bandRow="1"/>
              <a:tblGrid>
                <a:gridCol w="845185">
                  <a:extLst>
                    <a:ext uri="{9D8B030D-6E8A-4147-A177-3AD203B41FA5}">
                      <a16:colId xmlns:a16="http://schemas.microsoft.com/office/drawing/2014/main" val="181895233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17567516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415563583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369744588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8888999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757463497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014143121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2754405984"/>
                    </a:ext>
                  </a:extLst>
                </a:gridCol>
                <a:gridCol w="883285">
                  <a:extLst>
                    <a:ext uri="{9D8B030D-6E8A-4147-A177-3AD203B41FA5}">
                      <a16:colId xmlns:a16="http://schemas.microsoft.com/office/drawing/2014/main" val="110417029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42577672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377310325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Low-delay B PSNR1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9254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69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288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-0.74%*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-0.66%*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-0.70%*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-0.62%*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8018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105.5%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568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-1.42%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9101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104.4%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1431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101.3%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+mn-cs"/>
                        </a:rPr>
                        <a:t>104.2%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-0.79%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104.8%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44534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1814588" y="3983320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AECB877-F575-24AB-7E49-30522C5A0C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691384"/>
              </p:ext>
            </p:extLst>
          </p:nvPr>
        </p:nvGraphicFramePr>
        <p:xfrm>
          <a:off x="2061485" y="4586854"/>
          <a:ext cx="8776333" cy="1580742"/>
        </p:xfrm>
        <a:graphic>
          <a:graphicData uri="http://schemas.openxmlformats.org/drawingml/2006/table">
            <a:tbl>
              <a:tblPr firstRow="1" firstCol="1" bandRow="1"/>
              <a:tblGrid>
                <a:gridCol w="826135">
                  <a:extLst>
                    <a:ext uri="{9D8B030D-6E8A-4147-A177-3AD203B41FA5}">
                      <a16:colId xmlns:a16="http://schemas.microsoft.com/office/drawing/2014/main" val="3830990129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917825179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3262376419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2537676043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023802090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663951824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37992022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817728556"/>
                    </a:ext>
                  </a:extLst>
                </a:gridCol>
                <a:gridCol w="781685">
                  <a:extLst>
                    <a:ext uri="{9D8B030D-6E8A-4147-A177-3AD203B41FA5}">
                      <a16:colId xmlns:a16="http://schemas.microsoft.com/office/drawing/2014/main" val="1781711622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1847809925"/>
                    </a:ext>
                  </a:extLst>
                </a:gridCol>
                <a:gridCol w="815022">
                  <a:extLst>
                    <a:ext uri="{9D8B030D-6E8A-4147-A177-3AD203B41FA5}">
                      <a16:colId xmlns:a16="http://schemas.microsoft.com/office/drawing/2014/main" val="227386694"/>
                    </a:ext>
                  </a:extLst>
                </a:gridCol>
              </a:tblGrid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2248351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RPR-1.5x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RPR-2.0x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5853478"/>
                  </a:ext>
                </a:extLst>
              </a:tr>
              <a:tr h="212306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3129970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-1.15%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-1.10%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-1.22%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479556"/>
                  </a:ext>
                </a:extLst>
              </a:tr>
              <a:tr h="42461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-1.02%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-1.24%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104.0%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103.9%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-0.85%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102.7%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104.1%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23106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9A3E1369-7BA8-4B5E-D516-B12E373CB5E6}"/>
              </a:ext>
            </a:extLst>
          </p:cNvPr>
          <p:cNvSpPr txBox="1"/>
          <p:nvPr/>
        </p:nvSpPr>
        <p:spPr>
          <a:xfrm>
            <a:off x="735173" y="1080810"/>
            <a:ext cx="26526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PSNR1</a:t>
            </a:r>
          </a:p>
        </p:txBody>
      </p:sp>
    </p:spTree>
    <p:extLst>
      <p:ext uri="{BB962C8B-B14F-4D97-AF65-F5344CB8AC3E}">
        <p14:creationId xmlns:p14="http://schemas.microsoft.com/office/powerpoint/2010/main" val="184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606326"/>
          </a:xfrm>
        </p:spPr>
        <p:txBody>
          <a:bodyPr>
            <a:normAutofit/>
          </a:bodyPr>
          <a:lstStyle/>
          <a:p>
            <a:r>
              <a:rPr lang="en-US" sz="2000" dirty="0"/>
              <a:t>Proposal</a:t>
            </a:r>
          </a:p>
          <a:p>
            <a:pPr lvl="1"/>
            <a:r>
              <a:rPr lang="en-US" dirty="0"/>
              <a:t>Enabling template-based reordering tools and LIC for the RPR</a:t>
            </a:r>
          </a:p>
          <a:p>
            <a:pPr lvl="1"/>
            <a:r>
              <a:rPr lang="en-US" dirty="0"/>
              <a:t>-0.89% for RPR-1.5x</a:t>
            </a:r>
          </a:p>
          <a:p>
            <a:pPr lvl="1"/>
            <a:r>
              <a:rPr lang="en-US" dirty="0"/>
              <a:t>-0.77% for RPR-2.0x</a:t>
            </a:r>
          </a:p>
          <a:p>
            <a:pPr marL="228600" lvl="1"/>
            <a:r>
              <a:rPr lang="en-US" sz="2000" dirty="0"/>
              <a:t>Recommendation</a:t>
            </a:r>
          </a:p>
          <a:p>
            <a:pPr lvl="1"/>
            <a:r>
              <a:rPr lang="en-US" dirty="0"/>
              <a:t>Study the proposed method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70922</TotalTime>
  <Words>560</Words>
  <Application>Microsoft Office PowerPoint</Application>
  <PresentationFormat>Widescreen</PresentationFormat>
  <Paragraphs>160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DengXian</vt:lpstr>
      <vt:lpstr>KaiTi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Non-EE2:enabling template-based inter tools for scaled reference pictures in the RPR</vt:lpstr>
      <vt:lpstr>Introduction</vt:lpstr>
      <vt:lpstr>Proposal</vt:lpstr>
      <vt:lpstr>Performance evaluation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1070</cp:revision>
  <cp:lastPrinted>2018-10-23T07:47:24Z</cp:lastPrinted>
  <dcterms:created xsi:type="dcterms:W3CDTF">2018-07-10T02:40:16Z</dcterms:created>
  <dcterms:modified xsi:type="dcterms:W3CDTF">2023-07-15T11:55:46Z</dcterms:modified>
</cp:coreProperties>
</file>