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  <p:sldMasterId id="2147483651" r:id="rId2"/>
  </p:sldMasterIdLst>
  <p:notesMasterIdLst>
    <p:notesMasterId r:id="rId25"/>
  </p:notesMasterIdLst>
  <p:sldIdLst>
    <p:sldId id="256" r:id="rId3"/>
    <p:sldId id="1138" r:id="rId4"/>
    <p:sldId id="1170" r:id="rId5"/>
    <p:sldId id="1181" r:id="rId6"/>
    <p:sldId id="1180" r:id="rId7"/>
    <p:sldId id="1185" r:id="rId8"/>
    <p:sldId id="1186" r:id="rId9"/>
    <p:sldId id="1190" r:id="rId10"/>
    <p:sldId id="1191" r:id="rId11"/>
    <p:sldId id="1192" r:id="rId12"/>
    <p:sldId id="1193" r:id="rId13"/>
    <p:sldId id="1194" r:id="rId14"/>
    <p:sldId id="1195" r:id="rId15"/>
    <p:sldId id="1196" r:id="rId16"/>
    <p:sldId id="1197" r:id="rId17"/>
    <p:sldId id="1198" r:id="rId18"/>
    <p:sldId id="1199" r:id="rId19"/>
    <p:sldId id="1200" r:id="rId20"/>
    <p:sldId id="1184" r:id="rId21"/>
    <p:sldId id="1168" r:id="rId22"/>
    <p:sldId id="269" r:id="rId23"/>
    <p:sldId id="1189" r:id="rId2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472C1"/>
    <a:srgbClr val="0032CC"/>
    <a:srgbClr val="0032CB"/>
    <a:srgbClr val="FBFBFB"/>
    <a:srgbClr val="008E40"/>
    <a:srgbClr val="1EE5C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045" autoAdjust="0"/>
    <p:restoredTop sz="95373"/>
  </p:normalViewPr>
  <p:slideViewPr>
    <p:cSldViewPr snapToGrid="0">
      <p:cViewPr varScale="1">
        <p:scale>
          <a:sx n="110" d="100"/>
          <a:sy n="110" d="100"/>
        </p:scale>
        <p:origin x="320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C6A0C75-B4F6-504D-A05C-3672610FE173}" type="datetimeFigureOut">
              <a:rPr kumimoji="1" lang="zh-CN" altLang="en-US" smtClean="0"/>
              <a:t>2023/7/18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0DE78E-9611-984F-9E6E-F1644753165F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8852433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zh-CN" dirty="0"/>
              <a:t>Original</a:t>
            </a:r>
            <a:r>
              <a:rPr kumimoji="1" lang="zh-CN" altLang="en-US" dirty="0"/>
              <a:t> </a:t>
            </a:r>
            <a:r>
              <a:rPr kumimoji="1" lang="en-US" altLang="zh-CN" dirty="0" err="1"/>
              <a:t>net_rec</a:t>
            </a:r>
            <a:r>
              <a:rPr kumimoji="1" lang="zh-CN" altLang="en-US" dirty="0"/>
              <a:t> </a:t>
            </a:r>
            <a:r>
              <a:rPr kumimoji="1" lang="en-US" altLang="zh-CN" dirty="0"/>
              <a:t>with</a:t>
            </a:r>
            <a:r>
              <a:rPr kumimoji="1" lang="zh-CN" altLang="en-US" dirty="0"/>
              <a:t> </a:t>
            </a:r>
            <a:r>
              <a:rPr kumimoji="1" lang="en-US" altLang="zh-CN" dirty="0"/>
              <a:t>20</a:t>
            </a:r>
            <a:r>
              <a:rPr kumimoji="1" lang="zh-CN" altLang="en-US" dirty="0"/>
              <a:t> </a:t>
            </a:r>
            <a:r>
              <a:rPr kumimoji="1" lang="en-US" altLang="zh-CN" dirty="0"/>
              <a:t>layers,</a:t>
            </a:r>
            <a:r>
              <a:rPr kumimoji="1" lang="zh-CN" altLang="en-US" dirty="0"/>
              <a:t> </a:t>
            </a:r>
            <a:r>
              <a:rPr kumimoji="1" lang="en-US" altLang="zh-CN" dirty="0"/>
              <a:t>2676137</a:t>
            </a:r>
            <a:r>
              <a:rPr kumimoji="1" lang="zh-CN" altLang="en-US" dirty="0"/>
              <a:t> </a:t>
            </a:r>
            <a:r>
              <a:rPr kumimoji="1" lang="en-US" altLang="zh-CN" dirty="0"/>
              <a:t>bytes(without</a:t>
            </a:r>
            <a:r>
              <a:rPr kumimoji="1" lang="zh-CN" altLang="en-US" dirty="0"/>
              <a:t> </a:t>
            </a:r>
            <a:r>
              <a:rPr kumimoji="1" lang="en-US" altLang="zh-CN" dirty="0"/>
              <a:t>NNC)</a:t>
            </a:r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0DE78E-9611-984F-9E6E-F1644753165F}" type="slidenum">
              <a:rPr kumimoji="1" lang="zh-CN" altLang="en-US" smtClean="0"/>
              <a:t>6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889682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545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912290" y="4076700"/>
            <a:ext cx="10342033" cy="1600200"/>
          </a:xfrm>
        </p:spPr>
        <p:txBody>
          <a:bodyPr/>
          <a:lstStyle>
            <a:lvl1pPr marL="0" indent="0" algn="ctr">
              <a:buFont typeface="Wingdings" panose="05000000000000000000" pitchFamily="2" charset="2"/>
              <a:buNone/>
              <a:defRPr sz="1950"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  <p:cxnSp>
        <p:nvCxnSpPr>
          <p:cNvPr id="14" name="Straight Connector 8"/>
          <p:cNvCxnSpPr/>
          <p:nvPr/>
        </p:nvCxnSpPr>
        <p:spPr>
          <a:xfrm>
            <a:off x="1207660" y="3556432"/>
            <a:ext cx="9875520" cy="0"/>
          </a:xfrm>
          <a:prstGeom prst="line">
            <a:avLst/>
          </a:prstGeom>
          <a:ln w="73025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>
          <a:xfrm>
            <a:off x="8610600" y="6356359"/>
            <a:ext cx="2743200" cy="365125"/>
          </a:xfrm>
          <a:prstGeom prst="rect">
            <a:avLst/>
          </a:prstGeom>
        </p:spPr>
        <p:txBody>
          <a:bodyPr/>
          <a:lstStyle/>
          <a:p>
            <a:fld id="{92C149C1-30E8-4416-895A-D3E4758E3ED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标题 5"/>
          <p:cNvSpPr>
            <a:spLocks noGrp="1"/>
          </p:cNvSpPr>
          <p:nvPr>
            <p:ph type="title"/>
          </p:nvPr>
        </p:nvSpPr>
        <p:spPr>
          <a:xfrm>
            <a:off x="811420" y="2538852"/>
            <a:ext cx="10668000" cy="676276"/>
          </a:xfrm>
        </p:spPr>
        <p:txBody>
          <a:bodyPr/>
          <a:lstStyle>
            <a:lvl1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Bef>
                <a:spcPts val="450"/>
              </a:spcBef>
              <a:defRPr sz="2640"/>
            </a:lvl1pPr>
            <a:lvl2pPr>
              <a:spcBef>
                <a:spcPts val="450"/>
              </a:spcBef>
              <a:defRPr sz="2160"/>
            </a:lvl2pPr>
            <a:lvl3pPr>
              <a:spcBef>
                <a:spcPts val="450"/>
              </a:spcBef>
              <a:defRPr sz="2160"/>
            </a:lvl3pPr>
            <a:lvl4pPr marL="1270000" indent="-290195">
              <a:spcBef>
                <a:spcPts val="450"/>
              </a:spcBef>
              <a:buFont typeface="Wingdings" panose="05000000000000000000" pitchFamily="2" charset="2"/>
              <a:buChar char="Ø"/>
              <a:defRPr sz="1500"/>
            </a:lvl4pPr>
            <a:lvl5pPr>
              <a:spcBef>
                <a:spcPts val="450"/>
              </a:spcBef>
              <a:defRPr sz="15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xfrm>
            <a:off x="9588503" y="6381753"/>
            <a:ext cx="2603501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 dirty="0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1"/>
          </p:nvPr>
        </p:nvSpPr>
        <p:spPr>
          <a:xfrm>
            <a:off x="8610600" y="6356359"/>
            <a:ext cx="2743200" cy="365125"/>
          </a:xfrm>
          <a:prstGeom prst="rect">
            <a:avLst/>
          </a:prstGeom>
        </p:spPr>
        <p:txBody>
          <a:bodyPr/>
          <a:lstStyle/>
          <a:p>
            <a:fld id="{92C149C1-30E8-4416-895A-D3E4758E3ED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766234" y="304808"/>
            <a:ext cx="10668000" cy="676276"/>
          </a:xfrm>
        </p:spPr>
        <p:txBody>
          <a:bodyPr/>
          <a:lstStyle>
            <a:lvl1pPr>
              <a:defRPr sz="3360" b="1">
                <a:latin typeface="+mn-lt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封面封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水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像" descr="图像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6691" y="386878"/>
            <a:ext cx="1045873" cy="486743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20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水墨1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像" descr="图像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6691" y="386878"/>
            <a:ext cx="1045873" cy="486743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28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科技感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图像" descr="图像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6691" y="386878"/>
            <a:ext cx="1045873" cy="486743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36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图像" descr="图像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6691" y="386878"/>
            <a:ext cx="1045873" cy="486743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44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5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7.xml"/><Relationship Id="rId4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766234" y="304808"/>
            <a:ext cx="10668000" cy="67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55651" y="1341444"/>
            <a:ext cx="10668000" cy="4967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14436" name="AutoShape 4"/>
          <p:cNvSpPr>
            <a:spLocks noChangeArrowheads="1"/>
          </p:cNvSpPr>
          <p:nvPr/>
        </p:nvSpPr>
        <p:spPr bwMode="auto">
          <a:xfrm>
            <a:off x="814923" y="1125547"/>
            <a:ext cx="10610850" cy="109537"/>
          </a:xfrm>
          <a:custGeom>
            <a:avLst/>
            <a:gdLst>
              <a:gd name="G0" fmla="+- 585 0 0"/>
            </a:gdLst>
            <a:ahLst/>
            <a:cxnLst>
              <a:cxn ang="0">
                <a:pos x="0" y="0"/>
              </a:cxn>
              <a:cxn ang="0">
                <a:pos x="585" y="0"/>
              </a:cxn>
              <a:cxn ang="0">
                <a:pos x="585" y="1000"/>
              </a:cxn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 stroke="0">
                <a:moveTo>
                  <a:pt x="0" y="0"/>
                </a:moveTo>
                <a:lnTo>
                  <a:pt x="585" y="0"/>
                </a:lnTo>
                <a:lnTo>
                  <a:pt x="585" y="1000"/>
                </a:lnTo>
                <a:lnTo>
                  <a:pt x="0" y="1000"/>
                </a:lnTo>
                <a:close/>
              </a:path>
              <a:path w="1000" h="1000">
                <a:moveTo>
                  <a:pt x="0" y="0"/>
                </a:moveTo>
                <a:lnTo>
                  <a:pt x="1000" y="0"/>
                </a:lnTo>
              </a:path>
            </a:pathLst>
          </a:custGeom>
          <a:solidFill>
            <a:schemeClr val="accent2"/>
          </a:solidFill>
          <a:ln w="9525">
            <a:solidFill>
              <a:schemeClr val="accent2"/>
            </a:solidFill>
            <a:round/>
          </a:ln>
        </p:spPr>
        <p:txBody>
          <a:bodyPr/>
          <a:lstStyle/>
          <a:p>
            <a:pPr>
              <a:defRPr/>
            </a:pPr>
            <a:endParaRPr lang="zh-CN" altLang="zh-CN" sz="1800">
              <a:solidFill>
                <a:srgbClr val="000000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1476" y="6434208"/>
            <a:ext cx="2166047" cy="423792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ransition/>
  <p:txStyles>
    <p:titleStyle>
      <a:lvl1pPr algn="l" rtl="0" eaLnBrk="1" fontAlgn="base" hangingPunct="1">
        <a:spcBef>
          <a:spcPct val="0"/>
        </a:spcBef>
        <a:spcAft>
          <a:spcPct val="0"/>
        </a:spcAft>
        <a:defRPr sz="315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150">
          <a:solidFill>
            <a:schemeClr val="tx2"/>
          </a:solidFill>
          <a:latin typeface="Book Antiqua" pitchFamily="18" charset="0"/>
          <a:ea typeface="黑体" pitchFamily="2" charset="-122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150">
          <a:solidFill>
            <a:schemeClr val="tx2"/>
          </a:solidFill>
          <a:latin typeface="Book Antiqua" pitchFamily="18" charset="0"/>
          <a:ea typeface="黑体" pitchFamily="2" charset="-122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150">
          <a:solidFill>
            <a:schemeClr val="tx2"/>
          </a:solidFill>
          <a:latin typeface="Book Antiqua" pitchFamily="18" charset="0"/>
          <a:ea typeface="黑体" pitchFamily="2" charset="-122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150">
          <a:solidFill>
            <a:schemeClr val="tx2"/>
          </a:solidFill>
          <a:latin typeface="Book Antiqua" pitchFamily="18" charset="0"/>
          <a:ea typeface="黑体" pitchFamily="2" charset="-122"/>
        </a:defRPr>
      </a:lvl5pPr>
      <a:lvl6pPr marL="342900" algn="l" rtl="0" eaLnBrk="1" fontAlgn="base" hangingPunct="1">
        <a:spcBef>
          <a:spcPct val="0"/>
        </a:spcBef>
        <a:spcAft>
          <a:spcPct val="0"/>
        </a:spcAft>
        <a:defRPr sz="3150">
          <a:solidFill>
            <a:schemeClr val="tx2"/>
          </a:solidFill>
          <a:latin typeface="Book Antiqua" pitchFamily="18" charset="0"/>
          <a:ea typeface="黑体" pitchFamily="2" charset="-122"/>
        </a:defRPr>
      </a:lvl6pPr>
      <a:lvl7pPr marL="685800" algn="l" rtl="0" eaLnBrk="1" fontAlgn="base" hangingPunct="1">
        <a:spcBef>
          <a:spcPct val="0"/>
        </a:spcBef>
        <a:spcAft>
          <a:spcPct val="0"/>
        </a:spcAft>
        <a:defRPr sz="3150">
          <a:solidFill>
            <a:schemeClr val="tx2"/>
          </a:solidFill>
          <a:latin typeface="Book Antiqua" pitchFamily="18" charset="0"/>
          <a:ea typeface="黑体" pitchFamily="2" charset="-122"/>
        </a:defRPr>
      </a:lvl7pPr>
      <a:lvl8pPr marL="1028700" algn="l" rtl="0" eaLnBrk="1" fontAlgn="base" hangingPunct="1">
        <a:spcBef>
          <a:spcPct val="0"/>
        </a:spcBef>
        <a:spcAft>
          <a:spcPct val="0"/>
        </a:spcAft>
        <a:defRPr sz="3150">
          <a:solidFill>
            <a:schemeClr val="tx2"/>
          </a:solidFill>
          <a:latin typeface="Book Antiqua" pitchFamily="18" charset="0"/>
          <a:ea typeface="黑体" pitchFamily="2" charset="-122"/>
        </a:defRPr>
      </a:lvl8pPr>
      <a:lvl9pPr marL="1371600" algn="l" rtl="0" eaLnBrk="1" fontAlgn="base" hangingPunct="1">
        <a:spcBef>
          <a:spcPct val="0"/>
        </a:spcBef>
        <a:spcAft>
          <a:spcPct val="0"/>
        </a:spcAft>
        <a:defRPr sz="3150">
          <a:solidFill>
            <a:schemeClr val="tx2"/>
          </a:solidFill>
          <a:latin typeface="Book Antiqua" pitchFamily="18" charset="0"/>
          <a:ea typeface="黑体" pitchFamily="2" charset="-122"/>
        </a:defRPr>
      </a:lvl9pPr>
    </p:titleStyle>
    <p:bodyStyle>
      <a:lvl1pPr marL="351790" indent="-351790" algn="l" rtl="0" eaLnBrk="1" fontAlgn="base" hangingPunct="1">
        <a:spcBef>
          <a:spcPct val="1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o"/>
        <a:defRPr sz="2100">
          <a:solidFill>
            <a:schemeClr val="tx1"/>
          </a:solidFill>
          <a:latin typeface="+mn-lt"/>
          <a:ea typeface="+mn-ea"/>
          <a:cs typeface="+mn-cs"/>
        </a:defRPr>
      </a:lvl1pPr>
      <a:lvl2pPr marL="681355" indent="-327660" algn="l" rtl="0" eaLnBrk="1" fontAlgn="base" hangingPunct="1">
        <a:spcBef>
          <a:spcPct val="1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n"/>
        <a:defRPr sz="1800">
          <a:solidFill>
            <a:srgbClr val="0033CC"/>
          </a:solidFill>
          <a:latin typeface="+mn-lt"/>
          <a:ea typeface="+mn-ea"/>
        </a:defRPr>
      </a:lvl2pPr>
      <a:lvl3pPr marL="978535" indent="-296545" algn="l" rtl="0" eaLnBrk="1" fontAlgn="base" hangingPunct="1">
        <a:spcBef>
          <a:spcPct val="1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p"/>
        <a:defRPr sz="1500">
          <a:solidFill>
            <a:srgbClr val="009900"/>
          </a:solidFill>
          <a:latin typeface="+mn-lt"/>
          <a:ea typeface="+mn-ea"/>
        </a:defRPr>
      </a:lvl3pPr>
      <a:lvl4pPr marL="1270000" indent="-290195" algn="l" rtl="0" eaLnBrk="1" fontAlgn="base" hangingPunct="1">
        <a:spcBef>
          <a:spcPct val="1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n"/>
        <a:defRPr sz="1500">
          <a:solidFill>
            <a:schemeClr val="tx1"/>
          </a:solidFill>
          <a:latin typeface="+mn-lt"/>
          <a:ea typeface="+mn-ea"/>
        </a:defRPr>
      </a:lvl4pPr>
      <a:lvl5pPr marL="1570355" indent="-298450" algn="l" rtl="0" eaLnBrk="1" fontAlgn="base" hangingPunct="1">
        <a:spcBef>
          <a:spcPct val="1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1500">
          <a:solidFill>
            <a:schemeClr val="tx1"/>
          </a:solidFill>
          <a:latin typeface="+mn-lt"/>
          <a:ea typeface="+mn-ea"/>
        </a:defRPr>
      </a:lvl5pPr>
      <a:lvl6pPr marL="1913255" indent="-298450" algn="l" rtl="0" eaLnBrk="1" fontAlgn="base" hangingPunct="1">
        <a:spcBef>
          <a:spcPct val="1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>
          <a:solidFill>
            <a:schemeClr val="tx1"/>
          </a:solidFill>
          <a:latin typeface="+mn-lt"/>
          <a:ea typeface="+mn-ea"/>
        </a:defRPr>
      </a:lvl6pPr>
      <a:lvl7pPr marL="2256155" indent="-298450" algn="l" rtl="0" eaLnBrk="1" fontAlgn="base" hangingPunct="1">
        <a:spcBef>
          <a:spcPct val="1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>
          <a:solidFill>
            <a:schemeClr val="tx1"/>
          </a:solidFill>
          <a:latin typeface="+mn-lt"/>
          <a:ea typeface="+mn-ea"/>
        </a:defRPr>
      </a:lvl7pPr>
      <a:lvl8pPr marL="2599055" indent="-298450" algn="l" rtl="0" eaLnBrk="1" fontAlgn="base" hangingPunct="1">
        <a:spcBef>
          <a:spcPct val="1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>
          <a:solidFill>
            <a:schemeClr val="tx1"/>
          </a:solidFill>
          <a:latin typeface="+mn-lt"/>
          <a:ea typeface="+mn-ea"/>
        </a:defRPr>
      </a:lvl8pPr>
      <a:lvl9pPr marL="2941955" indent="-298450" algn="l" rtl="0" eaLnBrk="1" fontAlgn="base" hangingPunct="1">
        <a:spcBef>
          <a:spcPct val="1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68453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453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453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453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453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453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453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453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453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7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像" descr="图像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71292" y="458939"/>
            <a:ext cx="1206124" cy="561322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3" name="标题文本"/>
          <p:cNvSpPr txBox="1">
            <a:spLocks noGrp="1"/>
          </p:cNvSpPr>
          <p:nvPr>
            <p:ph type="title"/>
          </p:nvPr>
        </p:nvSpPr>
        <p:spPr>
          <a:xfrm>
            <a:off x="10101261" y="5173778"/>
            <a:ext cx="10414001" cy="2324101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 anchor="b">
            <a:normAutofit/>
          </a:bodyPr>
          <a:lstStyle/>
          <a:p>
            <a:r>
              <a:t>标题文本</a:t>
            </a:r>
          </a:p>
        </p:txBody>
      </p:sp>
      <p:sp>
        <p:nvSpPr>
          <p:cNvPr id="4" name="正文级别 1…"/>
          <p:cNvSpPr txBox="1">
            <a:spLocks noGrp="1"/>
          </p:cNvSpPr>
          <p:nvPr>
            <p:ph type="body" idx="1"/>
          </p:nvPr>
        </p:nvSpPr>
        <p:spPr>
          <a:xfrm>
            <a:off x="889000" y="3536950"/>
            <a:ext cx="10414000" cy="793750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>
            <a:normAutofit/>
          </a:bodyPr>
          <a:lstStyle/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5" name="幻灯片编号"/>
          <p:cNvSpPr txBox="1">
            <a:spLocks noGrp="1"/>
          </p:cNvSpPr>
          <p:nvPr>
            <p:ph type="sldNum" sz="quarter" idx="2"/>
          </p:nvPr>
        </p:nvSpPr>
        <p:spPr>
          <a:xfrm>
            <a:off x="5979516" y="6540500"/>
            <a:ext cx="267702" cy="287258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1200" b="0">
                <a:latin typeface="Helvetica Neue Light" panose="02000503000000020004"/>
                <a:ea typeface="Helvetica Neue Light" panose="02000503000000020004"/>
                <a:cs typeface="Helvetica Neue Light" panose="02000503000000020004"/>
                <a:sym typeface="Helvetica Neue Light" panose="02000503000000020004"/>
              </a:defRPr>
            </a:lvl1pPr>
          </a:lstStyle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</p:sldLayoutIdLst>
  <p:transition spd="med"/>
  <p:txStyles>
    <p:titleStyle>
      <a:lvl1pPr marL="0" marR="0" indent="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5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 panose="02000503000000020004"/>
        </a:defRPr>
      </a:lvl1pPr>
      <a:lvl2pPr marL="0" marR="0" indent="22860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5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 panose="02000503000000020004"/>
        </a:defRPr>
      </a:lvl2pPr>
      <a:lvl3pPr marL="0" marR="0" indent="45720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5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 panose="02000503000000020004"/>
        </a:defRPr>
      </a:lvl3pPr>
      <a:lvl4pPr marL="0" marR="0" indent="68580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5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 panose="02000503000000020004"/>
        </a:defRPr>
      </a:lvl4pPr>
      <a:lvl5pPr marL="0" marR="0" indent="91440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5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 panose="02000503000000020004"/>
        </a:defRPr>
      </a:lvl5pPr>
      <a:lvl6pPr marL="0" marR="0" indent="114300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5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 panose="02000503000000020004"/>
        </a:defRPr>
      </a:lvl6pPr>
      <a:lvl7pPr marL="0" marR="0" indent="137160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5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 panose="02000503000000020004"/>
        </a:defRPr>
      </a:lvl7pPr>
      <a:lvl8pPr marL="0" marR="0" indent="160020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5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 panose="02000503000000020004"/>
        </a:defRPr>
      </a:lvl8pPr>
      <a:lvl9pPr marL="0" marR="0" indent="182880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5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 panose="02000503000000020004"/>
        </a:defRPr>
      </a:lvl9pPr>
    </p:titleStyle>
    <p:bodyStyle>
      <a:lvl1pPr marL="0" marR="0" indent="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700" b="0" i="0" u="none" strike="noStrike" cap="none" spc="0" baseline="0">
          <a:solidFill>
            <a:srgbClr val="000000"/>
          </a:solidFill>
          <a:uFillTx/>
          <a:latin typeface="Helvetica Neue" panose="02000503000000020004"/>
          <a:ea typeface="Helvetica Neue" panose="02000503000000020004"/>
          <a:cs typeface="Helvetica Neue" panose="02000503000000020004"/>
          <a:sym typeface="Helvetica Neue" panose="02000503000000020004"/>
        </a:defRPr>
      </a:lvl1pPr>
      <a:lvl2pPr marL="0" marR="0" indent="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700" b="0" i="0" u="none" strike="noStrike" cap="none" spc="0" baseline="0">
          <a:solidFill>
            <a:srgbClr val="000000"/>
          </a:solidFill>
          <a:uFillTx/>
          <a:latin typeface="Helvetica Neue" panose="02000503000000020004"/>
          <a:ea typeface="Helvetica Neue" panose="02000503000000020004"/>
          <a:cs typeface="Helvetica Neue" panose="02000503000000020004"/>
          <a:sym typeface="Helvetica Neue" panose="02000503000000020004"/>
        </a:defRPr>
      </a:lvl2pPr>
      <a:lvl3pPr marL="0" marR="0" indent="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700" b="0" i="0" u="none" strike="noStrike" cap="none" spc="0" baseline="0">
          <a:solidFill>
            <a:srgbClr val="000000"/>
          </a:solidFill>
          <a:uFillTx/>
          <a:latin typeface="Helvetica Neue" panose="02000503000000020004"/>
          <a:ea typeface="Helvetica Neue" panose="02000503000000020004"/>
          <a:cs typeface="Helvetica Neue" panose="02000503000000020004"/>
          <a:sym typeface="Helvetica Neue" panose="02000503000000020004"/>
        </a:defRPr>
      </a:lvl3pPr>
      <a:lvl4pPr marL="0" marR="0" indent="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700" b="0" i="0" u="none" strike="noStrike" cap="none" spc="0" baseline="0">
          <a:solidFill>
            <a:srgbClr val="000000"/>
          </a:solidFill>
          <a:uFillTx/>
          <a:latin typeface="Helvetica Neue" panose="02000503000000020004"/>
          <a:ea typeface="Helvetica Neue" panose="02000503000000020004"/>
          <a:cs typeface="Helvetica Neue" panose="02000503000000020004"/>
          <a:sym typeface="Helvetica Neue" panose="02000503000000020004"/>
        </a:defRPr>
      </a:lvl4pPr>
      <a:lvl5pPr marL="0" marR="0" indent="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700" b="0" i="0" u="none" strike="noStrike" cap="none" spc="0" baseline="0">
          <a:solidFill>
            <a:srgbClr val="000000"/>
          </a:solidFill>
          <a:uFillTx/>
          <a:latin typeface="Helvetica Neue" panose="02000503000000020004"/>
          <a:ea typeface="Helvetica Neue" panose="02000503000000020004"/>
          <a:cs typeface="Helvetica Neue" panose="02000503000000020004"/>
          <a:sym typeface="Helvetica Neue" panose="02000503000000020004"/>
        </a:defRPr>
      </a:lvl5pPr>
      <a:lvl6pPr marL="0" marR="0" indent="17780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700" b="0" i="0" u="none" strike="noStrike" cap="none" spc="0" baseline="0">
          <a:solidFill>
            <a:srgbClr val="000000"/>
          </a:solidFill>
          <a:uFillTx/>
          <a:latin typeface="Helvetica Neue" panose="02000503000000020004"/>
          <a:ea typeface="Helvetica Neue" panose="02000503000000020004"/>
          <a:cs typeface="Helvetica Neue" panose="02000503000000020004"/>
          <a:sym typeface="Helvetica Neue" panose="02000503000000020004"/>
        </a:defRPr>
      </a:lvl6pPr>
      <a:lvl7pPr marL="0" marR="0" indent="35560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700" b="0" i="0" u="none" strike="noStrike" cap="none" spc="0" baseline="0">
          <a:solidFill>
            <a:srgbClr val="000000"/>
          </a:solidFill>
          <a:uFillTx/>
          <a:latin typeface="Helvetica Neue" panose="02000503000000020004"/>
          <a:ea typeface="Helvetica Neue" panose="02000503000000020004"/>
          <a:cs typeface="Helvetica Neue" panose="02000503000000020004"/>
          <a:sym typeface="Helvetica Neue" panose="02000503000000020004"/>
        </a:defRPr>
      </a:lvl7pPr>
      <a:lvl8pPr marL="0" marR="0" indent="53340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700" b="0" i="0" u="none" strike="noStrike" cap="none" spc="0" baseline="0">
          <a:solidFill>
            <a:srgbClr val="000000"/>
          </a:solidFill>
          <a:uFillTx/>
          <a:latin typeface="Helvetica Neue" panose="02000503000000020004"/>
          <a:ea typeface="Helvetica Neue" panose="02000503000000020004"/>
          <a:cs typeface="Helvetica Neue" panose="02000503000000020004"/>
          <a:sym typeface="Helvetica Neue" panose="02000503000000020004"/>
        </a:defRPr>
      </a:lvl8pPr>
      <a:lvl9pPr marL="0" marR="0" indent="71120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700" b="0" i="0" u="none" strike="noStrike" cap="none" spc="0" baseline="0">
          <a:solidFill>
            <a:srgbClr val="000000"/>
          </a:solidFill>
          <a:uFillTx/>
          <a:latin typeface="Helvetica Neue" panose="02000503000000020004"/>
          <a:ea typeface="Helvetica Neue" panose="02000503000000020004"/>
          <a:cs typeface="Helvetica Neue" panose="02000503000000020004"/>
          <a:sym typeface="Helvetica Neue" panose="02000503000000020004"/>
        </a:defRPr>
      </a:lvl9pPr>
    </p:bodyStyle>
    <p:otherStyle>
      <a:lvl1pPr marL="0" marR="0" indent="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 panose="02000503000000020004"/>
        </a:defRPr>
      </a:lvl1pPr>
      <a:lvl2pPr marL="0" marR="0" indent="22860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 panose="02000503000000020004"/>
        </a:defRPr>
      </a:lvl2pPr>
      <a:lvl3pPr marL="0" marR="0" indent="45720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 panose="02000503000000020004"/>
        </a:defRPr>
      </a:lvl3pPr>
      <a:lvl4pPr marL="0" marR="0" indent="68580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 panose="02000503000000020004"/>
        </a:defRPr>
      </a:lvl4pPr>
      <a:lvl5pPr marL="0" marR="0" indent="91440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 panose="02000503000000020004"/>
        </a:defRPr>
      </a:lvl5pPr>
      <a:lvl6pPr marL="0" marR="0" indent="114300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 panose="02000503000000020004"/>
        </a:defRPr>
      </a:lvl6pPr>
      <a:lvl7pPr marL="0" marR="0" indent="137160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 panose="02000503000000020004"/>
        </a:defRPr>
      </a:lvl7pPr>
      <a:lvl8pPr marL="0" marR="0" indent="160020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 panose="02000503000000020004"/>
        </a:defRPr>
      </a:lvl8pPr>
      <a:lvl9pPr marL="0" marR="0" indent="182880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 panose="02000503000000020004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em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emf"/><Relationship Id="rId2" Type="http://schemas.openxmlformats.org/officeDocument/2006/relationships/image" Target="../media/image24.em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emf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emf"/><Relationship Id="rId5" Type="http://schemas.openxmlformats.org/officeDocument/2006/relationships/image" Target="../media/image13.emf"/><Relationship Id="rId4" Type="http://schemas.openxmlformats.org/officeDocument/2006/relationships/image" Target="../media/image12.em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像" descr="图像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29419" y="443545"/>
            <a:ext cx="335370" cy="410200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55" name="文本框 2" hidden="1"/>
          <p:cNvSpPr txBox="1"/>
          <p:nvPr/>
        </p:nvSpPr>
        <p:spPr>
          <a:xfrm>
            <a:off x="-150000" y="0"/>
            <a:ext cx="0" cy="0"/>
          </a:xfrm>
          <a:prstGeom prst="rect">
            <a:avLst/>
          </a:prstGeom>
          <a:solidFill>
            <a:srgbClr val="FFFFFF"/>
          </a:solidFill>
        </p:spPr>
        <p:txBody>
          <a:bodyPr rtlCol="0" anchor="t"/>
          <a:lstStyle/>
          <a:p>
            <a:pPr defTabSz="412750" hangingPunct="0"/>
            <a:endParaRPr lang="en-US" sz="550" b="1" kern="0">
              <a:solidFill>
                <a:srgbClr val="000000"/>
              </a:solidFill>
              <a:latin typeface="Helvetica Neue" panose="02000503000000020004"/>
              <a:ea typeface="Helvetica Neue" panose="02000503000000020004"/>
              <a:cs typeface="Helvetica Neue" panose="02000503000000020004"/>
              <a:sym typeface="Helvetica Neue" panose="02000503000000020004"/>
            </a:endParaRPr>
          </a:p>
          <a:p>
            <a:pPr algn="ctr" defTabSz="412750" hangingPunct="0">
              <a:buClr>
                <a:srgbClr val="FFFFFF"/>
              </a:buClr>
            </a:pPr>
            <a:r>
              <a:rPr lang="en-US" sz="1500" b="1" kern="0">
                <a:solidFill>
                  <a:srgbClr val="FFFFFF"/>
                </a:solidFill>
                <a:latin typeface="Helvetica Neue" panose="02000503000000020004"/>
                <a:ea typeface="Helvetica Neue" panose="02000503000000020004"/>
                <a:cs typeface="Helvetica Neue" panose="02000503000000020004"/>
                <a:sym typeface="Helvetica Neue" panose="02000503000000020004"/>
              </a:rPr>
              <a:t>BBAAD9C20180234D78A0072836F0B3D0B2B9B20E1D588B80A6D98633B1632B763B49B8389164AB0322992F08C846F5EB8AF9210AA1D0AB611BBFC213736E25D824F696AD582596B794A028E767D246FE7E02E0E17042018528CAA19A31EE9C28DE16269C4E3</a:t>
            </a:r>
          </a:p>
        </p:txBody>
      </p:sp>
      <p:sp>
        <p:nvSpPr>
          <p:cNvPr id="7" name="Title 1"/>
          <p:cNvSpPr txBox="1"/>
          <p:nvPr/>
        </p:nvSpPr>
        <p:spPr bwMode="auto">
          <a:xfrm>
            <a:off x="1009852" y="1965226"/>
            <a:ext cx="9799432" cy="11232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315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150">
                <a:solidFill>
                  <a:schemeClr val="tx2"/>
                </a:solidFill>
                <a:latin typeface="Book Antiqua" pitchFamily="18" charset="0"/>
                <a:ea typeface="黑体" pitchFamily="2" charset="-122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150">
                <a:solidFill>
                  <a:schemeClr val="tx2"/>
                </a:solidFill>
                <a:latin typeface="Book Antiqua" pitchFamily="18" charset="0"/>
                <a:ea typeface="黑体" pitchFamily="2" charset="-122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150">
                <a:solidFill>
                  <a:schemeClr val="tx2"/>
                </a:solidFill>
                <a:latin typeface="Book Antiqua" pitchFamily="18" charset="0"/>
                <a:ea typeface="黑体" pitchFamily="2" charset="-122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150">
                <a:solidFill>
                  <a:schemeClr val="tx2"/>
                </a:solidFill>
                <a:latin typeface="Book Antiqua" pitchFamily="18" charset="0"/>
                <a:ea typeface="黑体" pitchFamily="2" charset="-122"/>
              </a:defRPr>
            </a:lvl5pPr>
            <a:lvl6pPr marL="342900" algn="l" rtl="0" eaLnBrk="1" fontAlgn="base" hangingPunct="1">
              <a:spcBef>
                <a:spcPct val="0"/>
              </a:spcBef>
              <a:spcAft>
                <a:spcPct val="0"/>
              </a:spcAft>
              <a:defRPr sz="3150">
                <a:solidFill>
                  <a:schemeClr val="tx2"/>
                </a:solidFill>
                <a:latin typeface="Book Antiqua" pitchFamily="18" charset="0"/>
                <a:ea typeface="黑体" pitchFamily="2" charset="-122"/>
              </a:defRPr>
            </a:lvl6pPr>
            <a:lvl7pPr marL="685800" algn="l" rtl="0" eaLnBrk="1" fontAlgn="base" hangingPunct="1">
              <a:spcBef>
                <a:spcPct val="0"/>
              </a:spcBef>
              <a:spcAft>
                <a:spcPct val="0"/>
              </a:spcAft>
              <a:defRPr sz="3150">
                <a:solidFill>
                  <a:schemeClr val="tx2"/>
                </a:solidFill>
                <a:latin typeface="Book Antiqua" pitchFamily="18" charset="0"/>
                <a:ea typeface="黑体" pitchFamily="2" charset="-122"/>
              </a:defRPr>
            </a:lvl7pPr>
            <a:lvl8pPr marL="1028700" algn="l" rtl="0" eaLnBrk="1" fontAlgn="base" hangingPunct="1">
              <a:spcBef>
                <a:spcPct val="0"/>
              </a:spcBef>
              <a:spcAft>
                <a:spcPct val="0"/>
              </a:spcAft>
              <a:defRPr sz="3150">
                <a:solidFill>
                  <a:schemeClr val="tx2"/>
                </a:solidFill>
                <a:latin typeface="Book Antiqua" pitchFamily="18" charset="0"/>
                <a:ea typeface="黑体" pitchFamily="2" charset="-122"/>
              </a:defRPr>
            </a:lvl8pPr>
            <a:lvl9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150">
                <a:solidFill>
                  <a:schemeClr val="tx2"/>
                </a:solidFill>
                <a:latin typeface="Book Antiqua" pitchFamily="18" charset="0"/>
                <a:ea typeface="黑体" pitchFamily="2" charset="-122"/>
              </a:defRPr>
            </a:lvl9pPr>
          </a:lstStyle>
          <a:p>
            <a:pPr algn="ctr"/>
            <a:r>
              <a:rPr lang="en-US" altLang="zh-CN" sz="2800" b="1" dirty="0">
                <a:latin typeface="Times New Roman" panose="02020603050405020304" pitchFamily="18" charset="0"/>
                <a:ea typeface="Yu Mincho" panose="02020400000000000000" pitchFamily="18" charset="-128"/>
              </a:rPr>
              <a:t>AHG 8: A spatial resampling algorithm and an exemplar software implementation</a:t>
            </a:r>
            <a:endParaRPr lang="en-US" sz="3600" kern="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itle 1"/>
          <p:cNvSpPr txBox="1"/>
          <p:nvPr/>
        </p:nvSpPr>
        <p:spPr>
          <a:xfrm>
            <a:off x="1257775" y="3365653"/>
            <a:ext cx="9676450" cy="676276"/>
          </a:xfrm>
          <a:prstGeom prst="rect">
            <a:avLst/>
          </a:prstGeom>
        </p:spPr>
        <p:txBody>
          <a:bodyPr anchor="ctr"/>
          <a:lstStyle>
            <a:lvl1pPr marL="0" marR="0" indent="0" algn="ctr" defTabSz="41275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6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 panose="02000503000000020004"/>
              </a:defRPr>
            </a:lvl1pPr>
            <a:lvl2pPr marL="0" marR="0" indent="228600" algn="ctr" defTabSz="41275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6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 panose="02000503000000020004"/>
              </a:defRPr>
            </a:lvl2pPr>
            <a:lvl3pPr marL="0" marR="0" indent="457200" algn="ctr" defTabSz="41275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6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 panose="02000503000000020004"/>
              </a:defRPr>
            </a:lvl3pPr>
            <a:lvl4pPr marL="0" marR="0" indent="685800" algn="ctr" defTabSz="41275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6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 panose="02000503000000020004"/>
              </a:defRPr>
            </a:lvl4pPr>
            <a:lvl5pPr marL="0" marR="0" indent="914400" algn="ctr" defTabSz="41275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6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 panose="02000503000000020004"/>
              </a:defRPr>
            </a:lvl5pPr>
            <a:lvl6pPr marL="0" marR="0" indent="1143000" algn="ctr" defTabSz="41275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6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 panose="02000503000000020004"/>
              </a:defRPr>
            </a:lvl6pPr>
            <a:lvl7pPr marL="0" marR="0" indent="1371600" algn="ctr" defTabSz="41275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6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 panose="02000503000000020004"/>
              </a:defRPr>
            </a:lvl7pPr>
            <a:lvl8pPr marL="0" marR="0" indent="1600200" algn="ctr" defTabSz="41275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6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 panose="02000503000000020004"/>
              </a:defRPr>
            </a:lvl8pPr>
            <a:lvl9pPr marL="0" marR="0" indent="1828800" algn="ctr" defTabSz="41275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6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 panose="02000503000000020004"/>
              </a:defRPr>
            </a:lvl9pPr>
          </a:lstStyle>
          <a:p>
            <a:endParaRPr lang="en-US" sz="2000" kern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itle 1"/>
          <p:cNvSpPr txBox="1"/>
          <p:nvPr/>
        </p:nvSpPr>
        <p:spPr bwMode="auto">
          <a:xfrm>
            <a:off x="1519485" y="3711318"/>
            <a:ext cx="9153025" cy="12753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9728" tIns="54864" rIns="109728" bIns="54864" numCol="1" anchor="ctr" anchorCtr="0" compatLnSpc="1"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2625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625">
                <a:solidFill>
                  <a:schemeClr val="tx2"/>
                </a:solidFill>
                <a:latin typeface="Book Antiqua" pitchFamily="18" charset="0"/>
                <a:ea typeface="黑体" pitchFamily="2" charset="-122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625">
                <a:solidFill>
                  <a:schemeClr val="tx2"/>
                </a:solidFill>
                <a:latin typeface="Book Antiqua" pitchFamily="18" charset="0"/>
                <a:ea typeface="黑体" pitchFamily="2" charset="-122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625">
                <a:solidFill>
                  <a:schemeClr val="tx2"/>
                </a:solidFill>
                <a:latin typeface="Book Antiqua" pitchFamily="18" charset="0"/>
                <a:ea typeface="黑体" pitchFamily="2" charset="-122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625">
                <a:solidFill>
                  <a:schemeClr val="tx2"/>
                </a:solidFill>
                <a:latin typeface="Book Antiqua" pitchFamily="18" charset="0"/>
                <a:ea typeface="黑体" pitchFamily="2" charset="-122"/>
              </a:defRPr>
            </a:lvl5pPr>
            <a:lvl6pPr marL="285750" algn="l" rtl="0" eaLnBrk="1" fontAlgn="base" hangingPunct="1">
              <a:spcBef>
                <a:spcPct val="0"/>
              </a:spcBef>
              <a:spcAft>
                <a:spcPct val="0"/>
              </a:spcAft>
              <a:defRPr sz="2625">
                <a:solidFill>
                  <a:schemeClr val="tx2"/>
                </a:solidFill>
                <a:latin typeface="Book Antiqua" pitchFamily="18" charset="0"/>
                <a:ea typeface="黑体" pitchFamily="2" charset="-122"/>
              </a:defRPr>
            </a:lvl6pPr>
            <a:lvl7pPr marL="571500" algn="l" rtl="0" eaLnBrk="1" fontAlgn="base" hangingPunct="1">
              <a:spcBef>
                <a:spcPct val="0"/>
              </a:spcBef>
              <a:spcAft>
                <a:spcPct val="0"/>
              </a:spcAft>
              <a:defRPr sz="2625">
                <a:solidFill>
                  <a:schemeClr val="tx2"/>
                </a:solidFill>
                <a:latin typeface="Book Antiqua" pitchFamily="18" charset="0"/>
                <a:ea typeface="黑体" pitchFamily="2" charset="-122"/>
              </a:defRPr>
            </a:lvl7pPr>
            <a:lvl8pPr marL="857250" algn="l" rtl="0" eaLnBrk="1" fontAlgn="base" hangingPunct="1">
              <a:spcBef>
                <a:spcPct val="0"/>
              </a:spcBef>
              <a:spcAft>
                <a:spcPct val="0"/>
              </a:spcAft>
              <a:defRPr sz="2625">
                <a:solidFill>
                  <a:schemeClr val="tx2"/>
                </a:solidFill>
                <a:latin typeface="Book Antiqua" pitchFamily="18" charset="0"/>
                <a:ea typeface="黑体" pitchFamily="2" charset="-122"/>
              </a:defRPr>
            </a:lvl8pPr>
            <a:lvl9pPr marL="1143000" algn="l" rtl="0" eaLnBrk="1" fontAlgn="base" hangingPunct="1">
              <a:spcBef>
                <a:spcPct val="0"/>
              </a:spcBef>
              <a:spcAft>
                <a:spcPct val="0"/>
              </a:spcAft>
              <a:defRPr sz="2625">
                <a:solidFill>
                  <a:schemeClr val="tx2"/>
                </a:solidFill>
                <a:latin typeface="Book Antiqua" pitchFamily="18" charset="0"/>
                <a:ea typeface="黑体" pitchFamily="2" charset="-122"/>
              </a:defRPr>
            </a:lvl9pPr>
          </a:lstStyle>
          <a:p>
            <a:pPr algn="ctr" defTabSz="1097280"/>
            <a:r>
              <a:rPr lang="en-US" sz="2000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Shurun</a:t>
            </a:r>
            <a:r>
              <a:rPr lang="en-US" sz="20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Wang</a:t>
            </a:r>
            <a:r>
              <a:rPr lang="en-US" altLang="zh-CN" sz="20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20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Binzhe</a:t>
            </a:r>
            <a:r>
              <a:rPr lang="zh-CN" altLang="en-US" sz="20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</a:t>
            </a:r>
            <a:r>
              <a:rPr lang="en-US" sz="20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Jie</a:t>
            </a:r>
            <a:r>
              <a:rPr lang="en-US" sz="20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Chen, Yan Ye, </a:t>
            </a:r>
            <a:r>
              <a:rPr lang="en-US" sz="2000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Shiqi</a:t>
            </a:r>
            <a:r>
              <a:rPr lang="en-US" sz="20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Wang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>
            <a:alphaModFix amt="70000"/>
          </a:blip>
          <a:srcRect r="28361"/>
          <a:stretch>
            <a:fillRect/>
          </a:stretch>
        </p:blipFill>
        <p:spPr>
          <a:xfrm>
            <a:off x="0" y="6424280"/>
            <a:ext cx="1619480" cy="433720"/>
          </a:xfrm>
          <a:prstGeom prst="rect">
            <a:avLst/>
          </a:prstGeom>
          <a:effectLst>
            <a:softEdge rad="12700"/>
          </a:effectLst>
        </p:spPr>
      </p:pic>
      <p:sp>
        <p:nvSpPr>
          <p:cNvPr id="2" name="矩形 1"/>
          <p:cNvSpPr/>
          <p:nvPr/>
        </p:nvSpPr>
        <p:spPr>
          <a:xfrm>
            <a:off x="5347555" y="4863772"/>
            <a:ext cx="112402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109728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 kern="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Jul</a:t>
            </a:r>
            <a:r>
              <a:rPr lang="zh-CN" altLang="en-US" sz="2000" kern="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. 2023</a:t>
            </a:r>
          </a:p>
        </p:txBody>
      </p: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:a16="http://schemas.microsoft.com/office/drawing/2014/main" id="{7AF10EA8-5F1C-1BB8-5AFF-1217519D25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CN" dirty="0"/>
              <a:t>Rate</a:t>
            </a:r>
            <a:r>
              <a:rPr kumimoji="1" lang="zh-CN" altLang="en-US" dirty="0"/>
              <a:t> </a:t>
            </a:r>
            <a:r>
              <a:rPr kumimoji="1" lang="en-US" altLang="zh-CN" dirty="0"/>
              <a:t>accuracy</a:t>
            </a:r>
            <a:r>
              <a:rPr kumimoji="1" lang="zh-CN" altLang="en-US" dirty="0"/>
              <a:t> </a:t>
            </a:r>
            <a:r>
              <a:rPr kumimoji="1" lang="en-US" altLang="zh-CN" dirty="0"/>
              <a:t>curves-AI</a:t>
            </a:r>
            <a:endParaRPr kumimoji="1" lang="zh-CN" altLang="en-US" dirty="0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44A4490C-EE51-6CC1-E10D-70FD12CC60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3444" y="1499806"/>
            <a:ext cx="7750683" cy="40619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6973672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:a16="http://schemas.microsoft.com/office/drawing/2014/main" id="{7AF10EA8-5F1C-1BB8-5AFF-1217519D25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CN" dirty="0"/>
              <a:t>Rate</a:t>
            </a:r>
            <a:r>
              <a:rPr kumimoji="1" lang="zh-CN" altLang="en-US" dirty="0"/>
              <a:t> </a:t>
            </a:r>
            <a:r>
              <a:rPr kumimoji="1" lang="en-US" altLang="zh-CN" dirty="0"/>
              <a:t>accuracy</a:t>
            </a:r>
            <a:r>
              <a:rPr kumimoji="1" lang="zh-CN" altLang="en-US" dirty="0"/>
              <a:t> </a:t>
            </a:r>
            <a:r>
              <a:rPr kumimoji="1" lang="en-US" altLang="zh-CN" dirty="0"/>
              <a:t>curves-AI</a:t>
            </a:r>
            <a:endParaRPr kumimoji="1" lang="zh-CN" altLang="en-US" dirty="0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FA2EB565-C7F0-7C81-F713-554A096D7A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234" y="1621726"/>
            <a:ext cx="8746832" cy="4584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9978398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:a16="http://schemas.microsoft.com/office/drawing/2014/main" id="{7AF10EA8-5F1C-1BB8-5AFF-1217519D25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CN" dirty="0"/>
              <a:t>Rate</a:t>
            </a:r>
            <a:r>
              <a:rPr kumimoji="1" lang="zh-CN" altLang="en-US" dirty="0"/>
              <a:t> </a:t>
            </a:r>
            <a:r>
              <a:rPr kumimoji="1" lang="en-US" altLang="zh-CN" dirty="0"/>
              <a:t>accuracy</a:t>
            </a:r>
            <a:r>
              <a:rPr kumimoji="1" lang="zh-CN" altLang="en-US" dirty="0"/>
              <a:t> </a:t>
            </a:r>
            <a:r>
              <a:rPr kumimoji="1" lang="en-US" altLang="zh-CN" dirty="0"/>
              <a:t>curves-AI</a:t>
            </a:r>
            <a:endParaRPr kumimoji="1" lang="zh-CN" altLang="en-US" dirty="0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A13EDBA3-2182-0466-E147-E4FA4B5B5D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0021" y="1465770"/>
            <a:ext cx="7758614" cy="40572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6080219"/>
      </p:ext>
    </p:ext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:a16="http://schemas.microsoft.com/office/drawing/2014/main" id="{7AF10EA8-5F1C-1BB8-5AFF-1217519D25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CN" dirty="0"/>
              <a:t>Rate</a:t>
            </a:r>
            <a:r>
              <a:rPr kumimoji="1" lang="zh-CN" altLang="en-US" dirty="0"/>
              <a:t> </a:t>
            </a:r>
            <a:r>
              <a:rPr kumimoji="1" lang="en-US" altLang="zh-CN" dirty="0"/>
              <a:t>accuracy</a:t>
            </a:r>
            <a:r>
              <a:rPr kumimoji="1" lang="zh-CN" altLang="en-US" dirty="0"/>
              <a:t> </a:t>
            </a:r>
            <a:r>
              <a:rPr kumimoji="1" lang="en-US" altLang="zh-CN" dirty="0"/>
              <a:t>curves-RA</a:t>
            </a:r>
            <a:endParaRPr kumimoji="1" lang="zh-CN" altLang="en-US" dirty="0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A4ABEA31-7317-D76C-3FDA-AB50575F1DE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0704" y="1770570"/>
            <a:ext cx="7238619" cy="37852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6645320"/>
      </p:ext>
    </p:ext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:a16="http://schemas.microsoft.com/office/drawing/2014/main" id="{7AF10EA8-5F1C-1BB8-5AFF-1217519D25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CN" dirty="0"/>
              <a:t>Rate</a:t>
            </a:r>
            <a:r>
              <a:rPr kumimoji="1" lang="zh-CN" altLang="en-US" dirty="0"/>
              <a:t> </a:t>
            </a:r>
            <a:r>
              <a:rPr kumimoji="1" lang="en-US" altLang="zh-CN" dirty="0"/>
              <a:t>accuracy</a:t>
            </a:r>
            <a:r>
              <a:rPr kumimoji="1" lang="zh-CN" altLang="en-US" dirty="0"/>
              <a:t> </a:t>
            </a:r>
            <a:r>
              <a:rPr kumimoji="1" lang="en-US" altLang="zh-CN" dirty="0"/>
              <a:t>curves-RA</a:t>
            </a:r>
            <a:endParaRPr kumimoji="1" lang="zh-CN" altLang="en-US" dirty="0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6BBC21CA-705F-6440-C5C1-C2E58C925C2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5636" y="1555242"/>
            <a:ext cx="8503775" cy="44310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0993647"/>
      </p:ext>
    </p:ext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:a16="http://schemas.microsoft.com/office/drawing/2014/main" id="{7AF10EA8-5F1C-1BB8-5AFF-1217519D25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CN" dirty="0"/>
              <a:t>Rate</a:t>
            </a:r>
            <a:r>
              <a:rPr kumimoji="1" lang="zh-CN" altLang="en-US" dirty="0"/>
              <a:t> </a:t>
            </a:r>
            <a:r>
              <a:rPr kumimoji="1" lang="en-US" altLang="zh-CN" dirty="0"/>
              <a:t>accuracy</a:t>
            </a:r>
            <a:r>
              <a:rPr kumimoji="1" lang="zh-CN" altLang="en-US" dirty="0"/>
              <a:t> </a:t>
            </a:r>
            <a:r>
              <a:rPr kumimoji="1" lang="en-US" altLang="zh-CN" dirty="0"/>
              <a:t>curves-RA</a:t>
            </a:r>
            <a:endParaRPr kumimoji="1" lang="zh-CN" altLang="en-US" dirty="0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7C5131D7-E919-8BB3-1AB0-44561982DD5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233" y="1536382"/>
            <a:ext cx="8118709" cy="42548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8144110"/>
      </p:ext>
    </p:ext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:a16="http://schemas.microsoft.com/office/drawing/2014/main" id="{7AF10EA8-5F1C-1BB8-5AFF-1217519D25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CN" dirty="0"/>
              <a:t>Rate</a:t>
            </a:r>
            <a:r>
              <a:rPr kumimoji="1" lang="zh-CN" altLang="en-US" dirty="0"/>
              <a:t> </a:t>
            </a:r>
            <a:r>
              <a:rPr kumimoji="1" lang="en-US" altLang="zh-CN" dirty="0"/>
              <a:t>accuracy</a:t>
            </a:r>
            <a:r>
              <a:rPr kumimoji="1" lang="zh-CN" altLang="en-US" dirty="0"/>
              <a:t> </a:t>
            </a:r>
            <a:r>
              <a:rPr kumimoji="1" lang="en-US" altLang="zh-CN" dirty="0"/>
              <a:t>curves-RA</a:t>
            </a:r>
            <a:endParaRPr kumimoji="1" lang="zh-CN" altLang="en-US" dirty="0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6702E8A8-A0CA-F2D3-F272-CA23DF7EE80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0980" y="1719262"/>
            <a:ext cx="7445883" cy="39022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0785794"/>
      </p:ext>
    </p:extLst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:a16="http://schemas.microsoft.com/office/drawing/2014/main" id="{7AF10EA8-5F1C-1BB8-5AFF-1217519D25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CN" dirty="0"/>
              <a:t>Rate</a:t>
            </a:r>
            <a:r>
              <a:rPr kumimoji="1" lang="zh-CN" altLang="en-US" dirty="0"/>
              <a:t> </a:t>
            </a:r>
            <a:r>
              <a:rPr kumimoji="1" lang="en-US" altLang="zh-CN" dirty="0"/>
              <a:t>accuracy</a:t>
            </a:r>
            <a:r>
              <a:rPr kumimoji="1" lang="zh-CN" altLang="en-US" dirty="0"/>
              <a:t> </a:t>
            </a:r>
            <a:r>
              <a:rPr kumimoji="1" lang="en-US" altLang="zh-CN" dirty="0"/>
              <a:t>curves-RA</a:t>
            </a:r>
            <a:endParaRPr kumimoji="1" lang="zh-CN" altLang="en-US" dirty="0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74A7129A-79AA-C5E9-2F65-A652147DBA1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234" y="1575498"/>
            <a:ext cx="8364800" cy="4374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7851778"/>
      </p:ext>
    </p:extLst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:a16="http://schemas.microsoft.com/office/drawing/2014/main" id="{5444BCB2-8388-619C-38AC-292CF1388C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CN" dirty="0"/>
              <a:t>TVD-image</a:t>
            </a:r>
            <a:endParaRPr kumimoji="1" lang="zh-CN" altLang="en-US" dirty="0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CF5E00AE-C5C3-6092-5BC1-24ED757F436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35075"/>
            <a:ext cx="6096000" cy="3018298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A115EA4C-53F5-5E7A-BB1A-15756F10AE9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3837082"/>
            <a:ext cx="6096000" cy="30209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8103917"/>
      </p:ext>
    </p:extLst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dirty="0"/>
              <a:t>Outline</a:t>
            </a:r>
            <a:endParaRPr lang="zh-CN" altLang="en-US" sz="3200" dirty="0"/>
          </a:p>
        </p:txBody>
      </p:sp>
      <p:sp>
        <p:nvSpPr>
          <p:cNvPr id="88" name="内容占位符 1"/>
          <p:cNvSpPr>
            <a:spLocks noGrp="1"/>
          </p:cNvSpPr>
          <p:nvPr>
            <p:ph idx="1"/>
          </p:nvPr>
        </p:nvSpPr>
        <p:spPr>
          <a:xfrm>
            <a:off x="766234" y="1246898"/>
            <a:ext cx="11091138" cy="4967287"/>
          </a:xfrm>
        </p:spPr>
        <p:txBody>
          <a:bodyPr/>
          <a:lstStyle/>
          <a:p>
            <a:r>
              <a:rPr kumimoji="1"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Architecture</a:t>
            </a:r>
          </a:p>
          <a:p>
            <a:r>
              <a:rPr kumimoji="1"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Analysis and Resampling</a:t>
            </a:r>
          </a:p>
          <a:p>
            <a:r>
              <a:rPr kumimoji="1"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Performance </a:t>
            </a:r>
          </a:p>
          <a:p>
            <a:r>
              <a:rPr kumimoji="1"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Conclusion</a:t>
            </a:r>
          </a:p>
          <a:p>
            <a:endParaRPr kumimoji="1"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424280"/>
            <a:ext cx="2260600" cy="433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662841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dirty="0"/>
              <a:t>Outline</a:t>
            </a:r>
            <a:endParaRPr lang="zh-CN" altLang="en-US" sz="3200" dirty="0"/>
          </a:p>
        </p:txBody>
      </p:sp>
      <p:sp>
        <p:nvSpPr>
          <p:cNvPr id="88" name="内容占位符 1"/>
          <p:cNvSpPr>
            <a:spLocks noGrp="1"/>
          </p:cNvSpPr>
          <p:nvPr>
            <p:ph idx="1"/>
          </p:nvPr>
        </p:nvSpPr>
        <p:spPr>
          <a:xfrm>
            <a:off x="766234" y="1246898"/>
            <a:ext cx="11091138" cy="4967287"/>
          </a:xfrm>
        </p:spPr>
        <p:txBody>
          <a:bodyPr/>
          <a:lstStyle/>
          <a:p>
            <a:r>
              <a:rPr kumimoji="1"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Architecture</a:t>
            </a:r>
          </a:p>
          <a:p>
            <a:r>
              <a:rPr kumimoji="1"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Analysis and Resampling</a:t>
            </a:r>
          </a:p>
          <a:p>
            <a:r>
              <a:rPr kumimoji="1"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Performance </a:t>
            </a:r>
          </a:p>
          <a:p>
            <a:r>
              <a:rPr kumimoji="1"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Conclusion</a:t>
            </a:r>
          </a:p>
          <a:p>
            <a:endParaRPr kumimoji="1"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424280"/>
            <a:ext cx="2260600" cy="43372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CN" dirty="0"/>
              <a:t>Conclusion</a:t>
            </a:r>
            <a:endParaRPr kumimoji="1" lang="zh-CN" altLang="en-US" dirty="0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7692E69C-0DF4-7AF2-7353-31F4851DF87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424280"/>
            <a:ext cx="2260600" cy="433720"/>
          </a:xfrm>
          <a:prstGeom prst="rect">
            <a:avLst/>
          </a:prstGeom>
        </p:spPr>
      </p:pic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755650" y="1341444"/>
            <a:ext cx="11168619" cy="4967287"/>
          </a:xfrm>
        </p:spPr>
        <p:txBody>
          <a:bodyPr/>
          <a:lstStyle/>
          <a:p>
            <a:r>
              <a:rPr lang="en-US" altLang="zh-CN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Propose</a:t>
            </a:r>
            <a:r>
              <a:rPr lang="zh-CN" altLang="en-US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 </a:t>
            </a:r>
            <a:r>
              <a:rPr lang="en-US" altLang="zh-CN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a</a:t>
            </a:r>
            <a:r>
              <a:rPr lang="zh-CN" altLang="en-US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 </a:t>
            </a:r>
            <a:r>
              <a:rPr lang="en-US" altLang="zh-CN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lightweight</a:t>
            </a:r>
            <a:r>
              <a:rPr lang="zh-CN" altLang="en-US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 </a:t>
            </a:r>
            <a:r>
              <a:rPr lang="en-US" altLang="zh-CN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spatial</a:t>
            </a:r>
            <a:r>
              <a:rPr lang="zh-CN" altLang="en-US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 </a:t>
            </a:r>
            <a:r>
              <a:rPr lang="en-US" altLang="zh-CN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resampling</a:t>
            </a:r>
            <a:r>
              <a:rPr lang="zh-CN" altLang="en-US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 </a:t>
            </a:r>
            <a:r>
              <a:rPr lang="en-US" altLang="zh-CN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network</a:t>
            </a:r>
          </a:p>
          <a:p>
            <a:pPr marL="0" indent="0">
              <a:buNone/>
            </a:pPr>
            <a:endParaRPr lang="en-US" altLang="zh-CN" sz="2400" dirty="0">
              <a:latin typeface="Times New Roman" panose="02020603050405020304" pitchFamily="18" charset="0"/>
              <a:ea typeface="DengXian" panose="02010600030101010101" pitchFamily="2" charset="-122"/>
            </a:endParaRPr>
          </a:p>
          <a:p>
            <a:r>
              <a:rPr lang="en-US" altLang="zh-CN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Achieve</a:t>
            </a:r>
            <a:r>
              <a:rPr lang="zh-CN" altLang="en-US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 </a:t>
            </a:r>
            <a:r>
              <a:rPr lang="en-US" altLang="zh-CN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performance</a:t>
            </a:r>
            <a:r>
              <a:rPr lang="zh-CN" altLang="en-US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 </a:t>
            </a:r>
            <a:r>
              <a:rPr lang="en-US" altLang="zh-CN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gain</a:t>
            </a:r>
            <a:r>
              <a:rPr lang="zh-CN" altLang="en-US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 </a:t>
            </a:r>
            <a:r>
              <a:rPr lang="en-US" altLang="zh-CN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on</a:t>
            </a:r>
            <a:r>
              <a:rPr lang="zh-CN" altLang="en-US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 </a:t>
            </a:r>
            <a:r>
              <a:rPr lang="en-US" altLang="zh-CN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various</a:t>
            </a:r>
            <a:r>
              <a:rPr lang="zh-CN" altLang="en-US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 </a:t>
            </a:r>
            <a:r>
              <a:rPr lang="en-US" altLang="zh-CN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datasets</a:t>
            </a:r>
            <a:r>
              <a:rPr lang="zh-CN" altLang="en-US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 </a:t>
            </a:r>
            <a:r>
              <a:rPr lang="en-US" altLang="zh-CN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and</a:t>
            </a:r>
            <a:r>
              <a:rPr lang="zh-CN" altLang="en-US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 </a:t>
            </a:r>
            <a:r>
              <a:rPr lang="en-US" altLang="zh-CN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machine</a:t>
            </a:r>
            <a:r>
              <a:rPr lang="zh-CN" altLang="en-US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 </a:t>
            </a:r>
            <a:r>
              <a:rPr lang="en-US" altLang="zh-CN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tasks,</a:t>
            </a:r>
            <a:r>
              <a:rPr lang="zh-CN" altLang="en-US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  </a:t>
            </a:r>
            <a:r>
              <a:rPr lang="en-US" altLang="zh-CN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especially</a:t>
            </a:r>
            <a:r>
              <a:rPr lang="zh-CN" altLang="en-US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 </a:t>
            </a:r>
            <a:r>
              <a:rPr lang="en-US" altLang="zh-CN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for</a:t>
            </a:r>
            <a:r>
              <a:rPr lang="zh-CN" altLang="en-US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 </a:t>
            </a:r>
            <a:r>
              <a:rPr lang="en-US" altLang="zh-CN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large</a:t>
            </a:r>
            <a:r>
              <a:rPr lang="zh-CN" altLang="en-US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 </a:t>
            </a:r>
            <a:r>
              <a:rPr lang="en-US" altLang="zh-CN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resolution</a:t>
            </a:r>
            <a:r>
              <a:rPr lang="zh-CN" altLang="en-US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 </a:t>
            </a:r>
            <a:endParaRPr lang="en-US" altLang="zh-CN" sz="2400" dirty="0">
              <a:latin typeface="Times New Roman" panose="02020603050405020304" pitchFamily="18" charset="0"/>
              <a:ea typeface="DengXian" panose="02010600030101010101" pitchFamily="2" charset="-122"/>
            </a:endParaRPr>
          </a:p>
          <a:p>
            <a:pPr marL="0" indent="0">
              <a:buNone/>
            </a:pPr>
            <a:endParaRPr lang="en-US" altLang="zh-CN" sz="2400" dirty="0">
              <a:latin typeface="Times New Roman" panose="02020603050405020304" pitchFamily="18" charset="0"/>
              <a:ea typeface="DengXian" panose="02010600030101010101" pitchFamily="2" charset="-122"/>
            </a:endParaRPr>
          </a:p>
          <a:p>
            <a:r>
              <a:rPr lang="en-US" altLang="zh-CN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Provide</a:t>
            </a:r>
            <a:r>
              <a:rPr lang="zh-CN" altLang="en-US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 </a:t>
            </a:r>
            <a:r>
              <a:rPr lang="en-US" altLang="zh-CN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a</a:t>
            </a:r>
            <a:r>
              <a:rPr lang="zh-CN" altLang="en-US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 </a:t>
            </a:r>
            <a:r>
              <a:rPr lang="en-US" altLang="zh-CN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showcase</a:t>
            </a:r>
            <a:r>
              <a:rPr lang="zh-CN" altLang="en-US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 </a:t>
            </a:r>
            <a:r>
              <a:rPr lang="en-US" altLang="zh-CN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for</a:t>
            </a:r>
            <a:r>
              <a:rPr lang="zh-CN" altLang="en-US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 </a:t>
            </a:r>
            <a:r>
              <a:rPr lang="en-US" altLang="zh-CN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using</a:t>
            </a:r>
            <a:r>
              <a:rPr lang="zh-CN" altLang="en-US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 </a:t>
            </a:r>
            <a:r>
              <a:rPr lang="en-US" altLang="zh-CN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NNPF</a:t>
            </a:r>
            <a:r>
              <a:rPr lang="zh-CN" altLang="en-US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 </a:t>
            </a:r>
            <a:r>
              <a:rPr lang="en-US" altLang="zh-CN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for</a:t>
            </a:r>
            <a:r>
              <a:rPr lang="zh-CN" altLang="en-US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 </a:t>
            </a:r>
            <a:r>
              <a:rPr lang="en-US" altLang="zh-CN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VCM</a:t>
            </a:r>
          </a:p>
          <a:p>
            <a:endParaRPr lang="en-US" altLang="zh-CN" sz="2400" dirty="0">
              <a:latin typeface="Times New Roman" panose="02020603050405020304" pitchFamily="18" charset="0"/>
              <a:ea typeface="DengXian" panose="02010600030101010101" pitchFamily="2" charset="-122"/>
            </a:endParaRPr>
          </a:p>
          <a:p>
            <a:r>
              <a:rPr lang="en-US" altLang="zh-CN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Suggest</a:t>
            </a:r>
            <a:r>
              <a:rPr lang="zh-CN" altLang="en-US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 </a:t>
            </a:r>
            <a:r>
              <a:rPr lang="en-US" altLang="zh-CN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including</a:t>
            </a:r>
            <a:r>
              <a:rPr lang="zh-CN" altLang="en-US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 </a:t>
            </a:r>
            <a:r>
              <a:rPr lang="en-US" altLang="zh-CN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proposed</a:t>
            </a:r>
            <a:r>
              <a:rPr lang="zh-CN" altLang="en-US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 </a:t>
            </a:r>
            <a:r>
              <a:rPr lang="en-US" altLang="zh-CN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spatial</a:t>
            </a:r>
            <a:r>
              <a:rPr lang="zh-CN" altLang="en-US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 </a:t>
            </a:r>
            <a:r>
              <a:rPr lang="en-US" altLang="zh-CN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resampling</a:t>
            </a:r>
            <a:r>
              <a:rPr lang="zh-CN" altLang="en-US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 </a:t>
            </a:r>
            <a:r>
              <a:rPr lang="en-US" altLang="zh-CN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software</a:t>
            </a:r>
            <a:r>
              <a:rPr lang="zh-CN" altLang="en-US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 </a:t>
            </a:r>
            <a:r>
              <a:rPr lang="en-US" altLang="zh-CN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and</a:t>
            </a:r>
            <a:r>
              <a:rPr lang="zh-CN" altLang="en-US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 </a:t>
            </a:r>
            <a:r>
              <a:rPr lang="en-US" altLang="zh-CN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algorithm</a:t>
            </a:r>
            <a:r>
              <a:rPr lang="zh-CN" altLang="en-US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 </a:t>
            </a:r>
            <a:r>
              <a:rPr lang="en" altLang="zh-CN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into the next version of the technical report </a:t>
            </a:r>
            <a:r>
              <a:rPr lang="en-US" altLang="zh-CN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(TR)</a:t>
            </a:r>
            <a:endParaRPr lang="en" altLang="zh-CN" sz="2400" dirty="0">
              <a:latin typeface="Times New Roman" panose="02020603050405020304" pitchFamily="18" charset="0"/>
              <a:ea typeface="DengXian" panose="02010600030101010101" pitchFamily="2" charset="-122"/>
            </a:endParaRPr>
          </a:p>
          <a:p>
            <a:pPr lvl="1"/>
            <a:r>
              <a:rPr lang="en-US" altLang="zh-CN" sz="1920" dirty="0">
                <a:latin typeface="Times New Roman" panose="02020603050405020304" pitchFamily="18" charset="0"/>
                <a:ea typeface="DengXian" panose="02010600030101010101" pitchFamily="2" charset="-122"/>
              </a:rPr>
              <a:t>O</a:t>
            </a:r>
            <a:r>
              <a:rPr lang="en" altLang="zh-CN" sz="1920" dirty="0" err="1">
                <a:latin typeface="Times New Roman" panose="02020603050405020304" pitchFamily="18" charset="0"/>
                <a:ea typeface="DengXian" panose="02010600030101010101" pitchFamily="2" charset="-122"/>
              </a:rPr>
              <a:t>ptimization</a:t>
            </a:r>
            <a:r>
              <a:rPr lang="en" altLang="zh-CN" sz="1920" dirty="0">
                <a:latin typeface="Times New Roman" panose="02020603050405020304" pitchFamily="18" charset="0"/>
                <a:ea typeface="DengXian" panose="02010600030101010101" pitchFamily="2" charset="-122"/>
              </a:rPr>
              <a:t> of encoders and receiving systems for machine analysis of coded video content (JVET-AE2030)</a:t>
            </a:r>
            <a:endParaRPr lang="en-US" altLang="zh-CN" sz="1920" dirty="0">
              <a:latin typeface="Times New Roman" panose="02020603050405020304" pitchFamily="18" charset="0"/>
              <a:ea typeface="DengXia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6088519"/>
      </p:ext>
    </p:extLst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成组"/>
          <p:cNvGrpSpPr/>
          <p:nvPr/>
        </p:nvGrpSpPr>
        <p:grpSpPr>
          <a:xfrm>
            <a:off x="3817422" y="2787800"/>
            <a:ext cx="4294066" cy="1282402"/>
            <a:chOff x="21265" y="292989"/>
            <a:chExt cx="8588131" cy="2564802"/>
          </a:xfrm>
        </p:grpSpPr>
        <p:pic>
          <p:nvPicPr>
            <p:cNvPr id="6" name="图像" descr="图像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695508" y="1116561"/>
              <a:ext cx="913888" cy="1117799"/>
            </a:xfrm>
            <a:prstGeom prst="rect">
              <a:avLst/>
            </a:prstGeom>
            <a:ln w="12700" cap="flat">
              <a:noFill/>
              <a:miter lim="400000"/>
              <a:headEnd/>
              <a:tailEnd/>
            </a:ln>
            <a:effectLst/>
          </p:spPr>
        </p:pic>
        <p:sp>
          <p:nvSpPr>
            <p:cNvPr id="7" name="thanks"/>
            <p:cNvSpPr txBox="1"/>
            <p:nvPr/>
          </p:nvSpPr>
          <p:spPr>
            <a:xfrm>
              <a:off x="21265" y="292989"/>
              <a:ext cx="7287251" cy="256480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25400" tIns="25400" rIns="25400" bIns="25400" numCol="1" anchor="ctr">
              <a:spAutoFit/>
            </a:bodyPr>
            <a:lstStyle>
              <a:lvl1pPr algn="l" defTabSz="457200">
                <a:defRPr sz="16000" b="1">
                  <a:solidFill>
                    <a:srgbClr val="FFFFFF"/>
                  </a:solidFill>
                  <a:latin typeface="Alibaba-PuHuiTi-R"/>
                  <a:ea typeface="Alibaba-PuHuiTi-R"/>
                  <a:cs typeface="Alibaba-PuHuiTi-R"/>
                  <a:sym typeface="Alibaba-PuHuiTi-R"/>
                </a:defRPr>
              </a:lvl1pPr>
            </a:lstStyle>
            <a:p>
              <a:pPr defTabSz="228600" hangingPunct="0"/>
              <a:r>
                <a:rPr lang="en-US" altLang="zh-CN" sz="8000" kern="0" dirty="0">
                  <a:solidFill>
                    <a:srgbClr val="000000"/>
                  </a:solidFill>
                </a:rPr>
                <a:t>T</a:t>
              </a:r>
              <a:r>
                <a:rPr sz="8000" kern="0" dirty="0">
                  <a:solidFill>
                    <a:srgbClr val="000000"/>
                  </a:solidFill>
                </a:rPr>
                <a:t>hanks</a:t>
              </a:r>
            </a:p>
          </p:txBody>
        </p:sp>
      </p:grpSp>
      <p:sp>
        <p:nvSpPr>
          <p:cNvPr id="8" name="文本框 1" hidden="1"/>
          <p:cNvSpPr txBox="1"/>
          <p:nvPr/>
        </p:nvSpPr>
        <p:spPr>
          <a:xfrm>
            <a:off x="-150000" y="0"/>
            <a:ext cx="0" cy="0"/>
          </a:xfrm>
          <a:prstGeom prst="rect">
            <a:avLst/>
          </a:prstGeom>
          <a:solidFill>
            <a:srgbClr val="FFFFFF"/>
          </a:solidFill>
        </p:spPr>
        <p:txBody>
          <a:bodyPr rtlCol="0" anchor="t"/>
          <a:lstStyle/>
          <a:p>
            <a:pPr defTabSz="412750" hangingPunct="0"/>
            <a:endParaRPr lang="en-US" sz="550" b="1" kern="0">
              <a:solidFill>
                <a:srgbClr val="000000"/>
              </a:solidFill>
              <a:latin typeface="Helvetica Neue" panose="02000503000000020004"/>
              <a:ea typeface="Helvetica Neue" panose="02000503000000020004"/>
              <a:cs typeface="Helvetica Neue" panose="02000503000000020004"/>
              <a:sym typeface="Helvetica Neue" panose="02000503000000020004"/>
            </a:endParaRPr>
          </a:p>
          <a:p>
            <a:pPr algn="ctr" defTabSz="412750" hangingPunct="0">
              <a:buClr>
                <a:srgbClr val="FFFFFF"/>
              </a:buClr>
            </a:pPr>
            <a:r>
              <a:rPr lang="en-US" sz="1500" b="1" kern="0">
                <a:solidFill>
                  <a:srgbClr val="FFFFFF"/>
                </a:solidFill>
                <a:latin typeface="Helvetica Neue" panose="02000503000000020004"/>
                <a:ea typeface="Helvetica Neue" panose="02000503000000020004"/>
                <a:cs typeface="Helvetica Neue" panose="02000503000000020004"/>
                <a:sym typeface="Helvetica Neue" panose="02000503000000020004"/>
              </a:rPr>
              <a:t>BBAAD9C20180234D78A0072836F0B3D0B2B9B20E1D588B80A6D98633B1632B763B49B8389164AB0322992F08C846F5EB8AF9210AA1D0AB611BBFC213736E25D824F696AD582596B794A028E767D246FE7E02E0E17042018528CAA19A31EE9C28DE16269C4E3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>
            <a:alphaModFix amt="70000"/>
          </a:blip>
          <a:srcRect r="27300"/>
          <a:stretch>
            <a:fillRect/>
          </a:stretch>
        </p:blipFill>
        <p:spPr>
          <a:xfrm>
            <a:off x="0" y="6424280"/>
            <a:ext cx="1643449" cy="433720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CN" dirty="0"/>
              <a:t>Conclusion</a:t>
            </a:r>
            <a:endParaRPr kumimoji="1" lang="zh-CN" altLang="en-US" dirty="0"/>
          </a:p>
        </p:txBody>
      </p:sp>
      <p:graphicFrame>
        <p:nvGraphicFramePr>
          <p:cNvPr id="5" name="表格 5">
            <a:extLst>
              <a:ext uri="{FF2B5EF4-FFF2-40B4-BE49-F238E27FC236}">
                <a16:creationId xmlns:a16="http://schemas.microsoft.com/office/drawing/2014/main" id="{5F666DE0-2ACE-8435-8FA2-0AE80947A2E1}"/>
              </a:ext>
            </a:extLst>
          </p:cNvPr>
          <p:cNvGraphicFramePr>
            <a:graphicFrameLocks noGrp="1"/>
          </p:cNvGraphicFramePr>
          <p:nvPr/>
        </p:nvGraphicFramePr>
        <p:xfrm>
          <a:off x="481914" y="3058160"/>
          <a:ext cx="11442354" cy="1112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88471">
                  <a:extLst>
                    <a:ext uri="{9D8B030D-6E8A-4147-A177-3AD203B41FA5}">
                      <a16:colId xmlns:a16="http://schemas.microsoft.com/office/drawing/2014/main" val="634097764"/>
                    </a:ext>
                  </a:extLst>
                </a:gridCol>
                <a:gridCol w="1926830">
                  <a:extLst>
                    <a:ext uri="{9D8B030D-6E8A-4147-A177-3AD203B41FA5}">
                      <a16:colId xmlns:a16="http://schemas.microsoft.com/office/drawing/2014/main" val="434883632"/>
                    </a:ext>
                  </a:extLst>
                </a:gridCol>
                <a:gridCol w="1926830">
                  <a:extLst>
                    <a:ext uri="{9D8B030D-6E8A-4147-A177-3AD203B41FA5}">
                      <a16:colId xmlns:a16="http://schemas.microsoft.com/office/drawing/2014/main" val="248370008"/>
                    </a:ext>
                  </a:extLst>
                </a:gridCol>
                <a:gridCol w="1926830">
                  <a:extLst>
                    <a:ext uri="{9D8B030D-6E8A-4147-A177-3AD203B41FA5}">
                      <a16:colId xmlns:a16="http://schemas.microsoft.com/office/drawing/2014/main" val="3508638434"/>
                    </a:ext>
                  </a:extLst>
                </a:gridCol>
                <a:gridCol w="3373393">
                  <a:extLst>
                    <a:ext uri="{9D8B030D-6E8A-4147-A177-3AD203B41FA5}">
                      <a16:colId xmlns:a16="http://schemas.microsoft.com/office/drawing/2014/main" val="165483109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zh-CN" altLang="en-US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altLang="zh-CN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Detection</a:t>
                      </a:r>
                      <a:r>
                        <a:rPr lang="zh-CN" altLang="en-US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on</a:t>
                      </a:r>
                      <a:r>
                        <a:rPr lang="zh-CN" altLang="en-US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SFU-HW</a:t>
                      </a:r>
                      <a:r>
                        <a:rPr lang="zh-CN" altLang="en-US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video</a:t>
                      </a:r>
                      <a:endParaRPr lang="zh-CN" altLang="en-US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Segmentation</a:t>
                      </a:r>
                      <a:r>
                        <a:rPr lang="zh-CN" altLang="en-US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on</a:t>
                      </a:r>
                      <a:r>
                        <a:rPr lang="zh-CN" altLang="en-US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TVD</a:t>
                      </a:r>
                      <a:r>
                        <a:rPr lang="zh-CN" altLang="en-US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image</a:t>
                      </a:r>
                      <a:endParaRPr lang="zh-CN" altLang="en-US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757025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Configuration</a:t>
                      </a:r>
                      <a:endParaRPr lang="zh-CN" altLang="en-US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RA</a:t>
                      </a:r>
                      <a:endParaRPr lang="zh-CN" altLang="en-US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AI</a:t>
                      </a:r>
                      <a:endParaRPr lang="zh-CN" altLang="en-US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LD</a:t>
                      </a:r>
                      <a:endParaRPr lang="zh-CN" altLang="en-US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AI</a:t>
                      </a:r>
                      <a:endParaRPr lang="zh-CN" altLang="en-US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91733713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Pareto</a:t>
                      </a:r>
                      <a:r>
                        <a:rPr lang="zh-CN" altLang="en-US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BD-rate</a:t>
                      </a:r>
                      <a:endParaRPr lang="zh-CN" altLang="en-US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-6.95%</a:t>
                      </a:r>
                      <a:endParaRPr lang="zh-CN" altLang="en-US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-6.56%</a:t>
                      </a:r>
                      <a:endParaRPr lang="zh-CN" altLang="en-US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-5.78%</a:t>
                      </a:r>
                      <a:endParaRPr lang="zh-CN" altLang="en-US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-6.35%</a:t>
                      </a:r>
                      <a:endParaRPr lang="zh-CN" altLang="en-US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278664460"/>
                  </a:ext>
                </a:extLst>
              </a:tr>
            </a:tbl>
          </a:graphicData>
        </a:graphic>
      </p:graphicFrame>
      <p:pic>
        <p:nvPicPr>
          <p:cNvPr id="6" name="图片 5">
            <a:extLst>
              <a:ext uri="{FF2B5EF4-FFF2-40B4-BE49-F238E27FC236}">
                <a16:creationId xmlns:a16="http://schemas.microsoft.com/office/drawing/2014/main" id="{7692E69C-0DF4-7AF2-7353-31F4851DF87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424280"/>
            <a:ext cx="2260600" cy="433720"/>
          </a:xfrm>
          <a:prstGeom prst="rect">
            <a:avLst/>
          </a:prstGeom>
        </p:spPr>
      </p:pic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755650" y="1341444"/>
            <a:ext cx="11168619" cy="4967287"/>
          </a:xfrm>
        </p:spPr>
        <p:txBody>
          <a:bodyPr/>
          <a:lstStyle/>
          <a:p>
            <a:r>
              <a:rPr lang="en-US" altLang="zh-CN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Propose</a:t>
            </a:r>
            <a:r>
              <a:rPr lang="zh-CN" altLang="en-US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 </a:t>
            </a:r>
            <a:r>
              <a:rPr lang="en-US" altLang="zh-CN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a</a:t>
            </a:r>
            <a:r>
              <a:rPr lang="zh-CN" altLang="en-US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 </a:t>
            </a:r>
            <a:r>
              <a:rPr lang="en-US" altLang="zh-CN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lightweight</a:t>
            </a:r>
            <a:r>
              <a:rPr lang="zh-CN" altLang="en-US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 </a:t>
            </a:r>
            <a:r>
              <a:rPr lang="en-US" altLang="zh-CN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spatial</a:t>
            </a:r>
            <a:r>
              <a:rPr lang="zh-CN" altLang="en-US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 </a:t>
            </a:r>
            <a:r>
              <a:rPr lang="en-US" altLang="zh-CN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resampling</a:t>
            </a:r>
            <a:r>
              <a:rPr lang="zh-CN" altLang="en-US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 </a:t>
            </a:r>
            <a:r>
              <a:rPr lang="en-US" altLang="zh-CN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network</a:t>
            </a:r>
          </a:p>
          <a:p>
            <a:pPr marL="0" indent="0">
              <a:buNone/>
            </a:pPr>
            <a:endParaRPr lang="en-US" altLang="zh-CN" sz="2400" dirty="0">
              <a:latin typeface="Times New Roman" panose="02020603050405020304" pitchFamily="18" charset="0"/>
              <a:ea typeface="DengXian" panose="02010600030101010101" pitchFamily="2" charset="-122"/>
            </a:endParaRPr>
          </a:p>
          <a:p>
            <a:r>
              <a:rPr lang="en-US" altLang="zh-CN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Achieve</a:t>
            </a:r>
            <a:r>
              <a:rPr lang="zh-CN" altLang="en-US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 </a:t>
            </a:r>
            <a:r>
              <a:rPr lang="en-US" altLang="zh-CN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performance</a:t>
            </a:r>
            <a:r>
              <a:rPr lang="zh-CN" altLang="en-US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 </a:t>
            </a:r>
            <a:r>
              <a:rPr lang="en-US" altLang="zh-CN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gain</a:t>
            </a:r>
            <a:r>
              <a:rPr lang="zh-CN" altLang="en-US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 </a:t>
            </a:r>
            <a:r>
              <a:rPr lang="en-US" altLang="zh-CN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on</a:t>
            </a:r>
            <a:r>
              <a:rPr lang="zh-CN" altLang="en-US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 </a:t>
            </a:r>
            <a:r>
              <a:rPr lang="en-US" altLang="zh-CN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various</a:t>
            </a:r>
            <a:r>
              <a:rPr lang="zh-CN" altLang="en-US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 </a:t>
            </a:r>
            <a:r>
              <a:rPr lang="en-US" altLang="zh-CN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datasets</a:t>
            </a:r>
            <a:r>
              <a:rPr lang="zh-CN" altLang="en-US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 </a:t>
            </a:r>
            <a:r>
              <a:rPr lang="en-US" altLang="zh-CN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and</a:t>
            </a:r>
            <a:r>
              <a:rPr lang="zh-CN" altLang="en-US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 </a:t>
            </a:r>
            <a:r>
              <a:rPr lang="en-US" altLang="zh-CN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machine</a:t>
            </a:r>
            <a:r>
              <a:rPr lang="zh-CN" altLang="en-US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 </a:t>
            </a:r>
            <a:r>
              <a:rPr lang="en-US" altLang="zh-CN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tasks,</a:t>
            </a:r>
            <a:r>
              <a:rPr lang="zh-CN" altLang="en-US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  </a:t>
            </a:r>
            <a:r>
              <a:rPr lang="en-US" altLang="zh-CN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especially</a:t>
            </a:r>
            <a:r>
              <a:rPr lang="zh-CN" altLang="en-US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 </a:t>
            </a:r>
            <a:r>
              <a:rPr lang="en-US" altLang="zh-CN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for</a:t>
            </a:r>
            <a:r>
              <a:rPr lang="zh-CN" altLang="en-US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 </a:t>
            </a:r>
            <a:r>
              <a:rPr lang="en-US" altLang="zh-CN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large</a:t>
            </a:r>
            <a:r>
              <a:rPr lang="zh-CN" altLang="en-US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 </a:t>
            </a:r>
            <a:r>
              <a:rPr lang="en-US" altLang="zh-CN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resolution</a:t>
            </a:r>
            <a:r>
              <a:rPr lang="zh-CN" altLang="en-US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 </a:t>
            </a:r>
            <a:endParaRPr lang="en-US" altLang="zh-CN" sz="2400" dirty="0">
              <a:latin typeface="Times New Roman" panose="02020603050405020304" pitchFamily="18" charset="0"/>
              <a:ea typeface="DengXian" panose="02010600030101010101" pitchFamily="2" charset="-122"/>
            </a:endParaRPr>
          </a:p>
          <a:p>
            <a:endParaRPr lang="en-US" altLang="zh-CN" sz="2400" dirty="0">
              <a:latin typeface="Times New Roman" panose="02020603050405020304" pitchFamily="18" charset="0"/>
              <a:ea typeface="DengXian" panose="02010600030101010101" pitchFamily="2" charset="-122"/>
            </a:endParaRPr>
          </a:p>
          <a:p>
            <a:endParaRPr lang="en-US" altLang="zh-CN" sz="2400" dirty="0">
              <a:latin typeface="Times New Roman" panose="02020603050405020304" pitchFamily="18" charset="0"/>
              <a:ea typeface="DengXian" panose="02010600030101010101" pitchFamily="2" charset="-122"/>
            </a:endParaRPr>
          </a:p>
          <a:p>
            <a:endParaRPr lang="en-US" altLang="zh-CN" sz="2400" dirty="0">
              <a:latin typeface="Times New Roman" panose="02020603050405020304" pitchFamily="18" charset="0"/>
              <a:ea typeface="DengXian" panose="02010600030101010101" pitchFamily="2" charset="-122"/>
            </a:endParaRPr>
          </a:p>
          <a:p>
            <a:r>
              <a:rPr lang="en-US" altLang="zh-CN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Provide</a:t>
            </a:r>
            <a:r>
              <a:rPr lang="zh-CN" altLang="en-US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 </a:t>
            </a:r>
            <a:r>
              <a:rPr lang="en-US" altLang="zh-CN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a</a:t>
            </a:r>
            <a:r>
              <a:rPr lang="zh-CN" altLang="en-US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 </a:t>
            </a:r>
            <a:r>
              <a:rPr lang="en-US" altLang="zh-CN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showcase</a:t>
            </a:r>
            <a:r>
              <a:rPr lang="zh-CN" altLang="en-US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 </a:t>
            </a:r>
            <a:r>
              <a:rPr lang="en-US" altLang="zh-CN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for</a:t>
            </a:r>
            <a:r>
              <a:rPr lang="zh-CN" altLang="en-US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 </a:t>
            </a:r>
            <a:r>
              <a:rPr lang="en-US" altLang="zh-CN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using</a:t>
            </a:r>
            <a:r>
              <a:rPr lang="zh-CN" altLang="en-US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 </a:t>
            </a:r>
            <a:r>
              <a:rPr lang="en-US" altLang="zh-CN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NNPF</a:t>
            </a:r>
            <a:r>
              <a:rPr lang="zh-CN" altLang="en-US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 </a:t>
            </a:r>
            <a:r>
              <a:rPr lang="en-US" altLang="zh-CN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for</a:t>
            </a:r>
            <a:r>
              <a:rPr lang="zh-CN" altLang="en-US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 </a:t>
            </a:r>
            <a:r>
              <a:rPr lang="en-US" altLang="zh-CN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VCM</a:t>
            </a:r>
          </a:p>
          <a:p>
            <a:endParaRPr lang="en-US" altLang="zh-CN" sz="2400" dirty="0">
              <a:latin typeface="Times New Roman" panose="02020603050405020304" pitchFamily="18" charset="0"/>
              <a:ea typeface="DengXian" panose="02010600030101010101" pitchFamily="2" charset="-122"/>
            </a:endParaRPr>
          </a:p>
          <a:p>
            <a:r>
              <a:rPr lang="en-US" altLang="zh-CN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Suggest</a:t>
            </a:r>
            <a:r>
              <a:rPr lang="zh-CN" altLang="en-US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 </a:t>
            </a:r>
            <a:r>
              <a:rPr lang="en-US" altLang="zh-CN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including</a:t>
            </a:r>
            <a:r>
              <a:rPr lang="zh-CN" altLang="en-US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 </a:t>
            </a:r>
            <a:r>
              <a:rPr lang="en-US" altLang="zh-CN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proposed</a:t>
            </a:r>
            <a:r>
              <a:rPr lang="zh-CN" altLang="en-US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 </a:t>
            </a:r>
            <a:r>
              <a:rPr lang="en-US" altLang="zh-CN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spatial</a:t>
            </a:r>
            <a:r>
              <a:rPr lang="zh-CN" altLang="en-US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 </a:t>
            </a:r>
            <a:r>
              <a:rPr lang="en-US" altLang="zh-CN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resampling</a:t>
            </a:r>
            <a:r>
              <a:rPr lang="zh-CN" altLang="en-US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 </a:t>
            </a:r>
            <a:r>
              <a:rPr lang="en-US" altLang="zh-CN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software</a:t>
            </a:r>
            <a:r>
              <a:rPr lang="zh-CN" altLang="en-US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 </a:t>
            </a:r>
            <a:r>
              <a:rPr lang="en-US" altLang="zh-CN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and</a:t>
            </a:r>
            <a:r>
              <a:rPr lang="zh-CN" altLang="en-US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 </a:t>
            </a:r>
            <a:r>
              <a:rPr lang="en-US" altLang="zh-CN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algorithm</a:t>
            </a:r>
            <a:r>
              <a:rPr lang="zh-CN" altLang="en-US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 </a:t>
            </a:r>
            <a:r>
              <a:rPr lang="en" altLang="zh-CN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into the next version of the technical report </a:t>
            </a:r>
            <a:r>
              <a:rPr lang="en-US" altLang="zh-CN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(TR)</a:t>
            </a:r>
            <a:endParaRPr lang="en" altLang="zh-CN" sz="2400" dirty="0">
              <a:latin typeface="Times New Roman" panose="02020603050405020304" pitchFamily="18" charset="0"/>
              <a:ea typeface="DengXian" panose="02010600030101010101" pitchFamily="2" charset="-122"/>
            </a:endParaRPr>
          </a:p>
          <a:p>
            <a:pPr lvl="1"/>
            <a:r>
              <a:rPr lang="en-US" altLang="zh-CN" sz="1920" dirty="0">
                <a:latin typeface="Times New Roman" panose="02020603050405020304" pitchFamily="18" charset="0"/>
                <a:ea typeface="DengXian" panose="02010600030101010101" pitchFamily="2" charset="-122"/>
              </a:rPr>
              <a:t>O</a:t>
            </a:r>
            <a:r>
              <a:rPr lang="en" altLang="zh-CN" sz="1920" dirty="0" err="1">
                <a:latin typeface="Times New Roman" panose="02020603050405020304" pitchFamily="18" charset="0"/>
                <a:ea typeface="DengXian" panose="02010600030101010101" pitchFamily="2" charset="-122"/>
              </a:rPr>
              <a:t>ptimization</a:t>
            </a:r>
            <a:r>
              <a:rPr lang="en" altLang="zh-CN" sz="1920" dirty="0">
                <a:latin typeface="Times New Roman" panose="02020603050405020304" pitchFamily="18" charset="0"/>
                <a:ea typeface="DengXian" panose="02010600030101010101" pitchFamily="2" charset="-122"/>
              </a:rPr>
              <a:t> of encoders and receiving systems for machine analysis of coded video content (JVET-AE2030)</a:t>
            </a:r>
            <a:endParaRPr lang="en-US" altLang="zh-CN" sz="1920" dirty="0">
              <a:latin typeface="Times New Roman" panose="02020603050405020304" pitchFamily="18" charset="0"/>
              <a:ea typeface="DengXia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48333346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dirty="0">
                <a:latin typeface="Times New Roman" panose="02020603050405020304" pitchFamily="18" charset="0"/>
                <a:ea typeface="Yu Mincho" panose="02020400000000000000" pitchFamily="18" charset="-128"/>
              </a:rPr>
              <a:t>Architecture</a:t>
            </a:r>
            <a:endParaRPr kumimoji="1" lang="zh-CN" altLang="en-US" sz="3200" dirty="0"/>
          </a:p>
        </p:txBody>
      </p:sp>
      <p:sp>
        <p:nvSpPr>
          <p:cNvPr id="7" name="内容占位符 6"/>
          <p:cNvSpPr>
            <a:spLocks noGrp="1"/>
          </p:cNvSpPr>
          <p:nvPr>
            <p:ph idx="1"/>
          </p:nvPr>
        </p:nvSpPr>
        <p:spPr>
          <a:xfrm>
            <a:off x="762000" y="1193175"/>
            <a:ext cx="10668000" cy="4967287"/>
          </a:xfrm>
        </p:spPr>
        <p:txBody>
          <a:bodyPr/>
          <a:lstStyle/>
          <a:p>
            <a:r>
              <a:rPr kumimoji="1" lang="en-US" altLang="zh-CN" sz="2400" dirty="0"/>
              <a:t>The architecture of software implementation:</a:t>
            </a:r>
          </a:p>
          <a:p>
            <a:pPr lvl="1"/>
            <a:r>
              <a:rPr kumimoji="1" lang="en-US" altLang="zh-CN" sz="2400" dirty="0"/>
              <a:t>Pre-</a:t>
            </a:r>
            <a:r>
              <a:rPr kumimoji="1" lang="en-GB" altLang="zh-CN" sz="2400" dirty="0"/>
              <a:t>analysis</a:t>
            </a:r>
          </a:p>
          <a:p>
            <a:pPr lvl="1"/>
            <a:r>
              <a:rPr kumimoji="1" lang="en-US" altLang="zh-CN" sz="2400" dirty="0"/>
              <a:t>Spatial</a:t>
            </a:r>
            <a:r>
              <a:rPr kumimoji="1" lang="zh-CN" altLang="en-US" sz="2400" dirty="0"/>
              <a:t> </a:t>
            </a:r>
            <a:r>
              <a:rPr kumimoji="1" lang="en-US" altLang="zh-CN" sz="2400" dirty="0" err="1"/>
              <a:t>downsampling</a:t>
            </a:r>
            <a:endParaRPr kumimoji="1" lang="en-US" altLang="zh-CN" sz="2400" dirty="0"/>
          </a:p>
          <a:p>
            <a:pPr lvl="1"/>
            <a:r>
              <a:rPr kumimoji="1" lang="en-US" altLang="zh-CN" sz="2400" dirty="0"/>
              <a:t>Encoder and Decoder (VTM)</a:t>
            </a:r>
          </a:p>
          <a:p>
            <a:pPr lvl="1"/>
            <a:r>
              <a:rPr kumimoji="1" lang="en-US" altLang="zh-CN" sz="2400" dirty="0"/>
              <a:t>Spatial</a:t>
            </a:r>
            <a:r>
              <a:rPr kumimoji="1" lang="zh-CN" altLang="en-US" sz="2400" dirty="0"/>
              <a:t> </a:t>
            </a:r>
            <a:r>
              <a:rPr kumimoji="1" lang="en-US" altLang="zh-CN" sz="2400" dirty="0" err="1"/>
              <a:t>upsampling</a:t>
            </a:r>
            <a:endParaRPr kumimoji="1" lang="en-US" altLang="zh-CN" sz="2400" dirty="0"/>
          </a:p>
          <a:p>
            <a:pPr lvl="1"/>
            <a:r>
              <a:rPr kumimoji="1" lang="en-US" altLang="zh-CN" sz="2400" dirty="0"/>
              <a:t>Machine consumption</a:t>
            </a:r>
          </a:p>
          <a:p>
            <a:endParaRPr kumimoji="1" lang="en-US" altLang="zh-CN" sz="2400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424280"/>
            <a:ext cx="2260600" cy="433720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A1ED6B46-4E86-AE22-3D37-13BBB8EAAFB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86141" y="4087091"/>
            <a:ext cx="11850001" cy="1646196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dirty="0"/>
              <a:t>Outline</a:t>
            </a:r>
            <a:endParaRPr lang="zh-CN" altLang="en-US" sz="3200" dirty="0"/>
          </a:p>
        </p:txBody>
      </p:sp>
      <p:sp>
        <p:nvSpPr>
          <p:cNvPr id="88" name="内容占位符 1"/>
          <p:cNvSpPr>
            <a:spLocks noGrp="1"/>
          </p:cNvSpPr>
          <p:nvPr>
            <p:ph idx="1"/>
          </p:nvPr>
        </p:nvSpPr>
        <p:spPr>
          <a:xfrm>
            <a:off x="766234" y="1246898"/>
            <a:ext cx="11091138" cy="4967287"/>
          </a:xfrm>
        </p:spPr>
        <p:txBody>
          <a:bodyPr/>
          <a:lstStyle/>
          <a:p>
            <a:r>
              <a:rPr kumimoji="1"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Architecture</a:t>
            </a:r>
          </a:p>
          <a:p>
            <a:r>
              <a:rPr kumimoji="1"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Analysis and Resampling</a:t>
            </a:r>
          </a:p>
          <a:p>
            <a:r>
              <a:rPr kumimoji="1"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Performance </a:t>
            </a:r>
          </a:p>
          <a:p>
            <a:r>
              <a:rPr kumimoji="1"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Conclusion</a:t>
            </a:r>
          </a:p>
          <a:p>
            <a:endParaRPr kumimoji="1"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424280"/>
            <a:ext cx="2260600" cy="433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7502529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dirty="0">
                <a:latin typeface="Times New Roman" panose="02020603050405020304" pitchFamily="18" charset="0"/>
                <a:ea typeface="Yu Mincho" panose="02020400000000000000" pitchFamily="18" charset="-128"/>
              </a:rPr>
              <a:t>Analysis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内容占位符 6"/>
              <p:cNvSpPr>
                <a:spLocks noGrp="1"/>
              </p:cNvSpPr>
              <p:nvPr>
                <p:ph idx="1"/>
              </p:nvPr>
            </p:nvSpPr>
            <p:spPr>
              <a:xfrm>
                <a:off x="699324" y="1219038"/>
                <a:ext cx="11492676" cy="4967287"/>
              </a:xfrm>
            </p:spPr>
            <p:txBody>
              <a:bodyPr/>
              <a:lstStyle/>
              <a:p>
                <a:r>
                  <a:rPr kumimoji="1" lang="en-US" altLang="zh-CN" sz="2000" dirty="0"/>
                  <a:t>Analysis:</a:t>
                </a:r>
                <a:r>
                  <a:rPr kumimoji="1" lang="zh-CN" altLang="en-US" sz="2000" dirty="0"/>
                  <a:t> </a:t>
                </a:r>
                <a:r>
                  <a:rPr kumimoji="1" lang="en-US" altLang="zh-CN" sz="2000" dirty="0"/>
                  <a:t>distinguish videos with different characteristics and use corresponding pre-processing methods.</a:t>
                </a:r>
              </a:p>
              <a:p>
                <a:pPr lvl="1"/>
                <a:r>
                  <a:rPr kumimoji="1" lang="en-US" altLang="zh-CN" sz="2000" dirty="0"/>
                  <a:t>Characteristics :</a:t>
                </a:r>
              </a:p>
              <a:p>
                <a:pPr lvl="2"/>
                <a:r>
                  <a:rPr kumimoji="1" lang="en-US" altLang="zh-CN" sz="2000" dirty="0"/>
                  <a:t>Resolution:</a:t>
                </a:r>
                <a:r>
                  <a:rPr kumimoji="1" lang="zh-CN" altLang="en-US" sz="2000" dirty="0"/>
                  <a:t> </a:t>
                </a:r>
                <a:r>
                  <a:rPr kumimoji="1" lang="en-US" altLang="zh-CN" sz="2000" dirty="0"/>
                  <a:t>the larger</a:t>
                </a:r>
                <a:r>
                  <a:rPr kumimoji="1" lang="zh-CN" altLang="en-US" sz="2000" dirty="0"/>
                  <a:t> </a:t>
                </a:r>
                <a:r>
                  <a:rPr kumimoji="1" lang="en-US" altLang="zh-CN" sz="2000" dirty="0"/>
                  <a:t>resolution</a:t>
                </a:r>
                <a:r>
                  <a:rPr kumimoji="1" lang="zh-CN" altLang="en-US" sz="2000" dirty="0"/>
                  <a:t> </a:t>
                </a:r>
                <a:r>
                  <a:rPr kumimoji="1" lang="en-US" altLang="zh-CN" sz="2000" dirty="0"/>
                  <a:t>of</a:t>
                </a:r>
                <a:r>
                  <a:rPr kumimoji="1" lang="zh-CN" altLang="en-US" sz="2000" dirty="0"/>
                  <a:t> </a:t>
                </a:r>
                <a:r>
                  <a:rPr kumimoji="1" lang="en-US" altLang="zh-CN" sz="2000" dirty="0"/>
                  <a:t>the input</a:t>
                </a:r>
                <a:r>
                  <a:rPr kumimoji="1" lang="zh-CN" altLang="en-US" sz="2000" dirty="0"/>
                  <a:t> </a:t>
                </a:r>
                <a:r>
                  <a:rPr kumimoji="1" lang="en-US" altLang="zh-CN" sz="2000" dirty="0"/>
                  <a:t>video,</a:t>
                </a:r>
                <a:r>
                  <a:rPr kumimoji="1" lang="zh-CN" altLang="en-US" sz="2000" dirty="0"/>
                  <a:t> </a:t>
                </a:r>
                <a:r>
                  <a:rPr kumimoji="1" lang="en-US" altLang="zh-CN" sz="2000" dirty="0"/>
                  <a:t>the better</a:t>
                </a:r>
                <a:r>
                  <a:rPr kumimoji="1" lang="zh-CN" altLang="en-US" sz="2000" dirty="0"/>
                  <a:t> </a:t>
                </a:r>
                <a:r>
                  <a:rPr kumimoji="1" lang="en-US" altLang="zh-CN" sz="2000" dirty="0"/>
                  <a:t>for</a:t>
                </a:r>
                <a:r>
                  <a:rPr kumimoji="1" lang="zh-CN" altLang="en-US" sz="2000" dirty="0"/>
                  <a:t> </a:t>
                </a:r>
                <a:r>
                  <a:rPr kumimoji="1" lang="en-US" altLang="zh-CN" sz="2000" dirty="0"/>
                  <a:t>spatial</a:t>
                </a:r>
                <a:r>
                  <a:rPr kumimoji="1" lang="zh-CN" altLang="en-US" sz="2000" dirty="0"/>
                  <a:t> </a:t>
                </a:r>
                <a:r>
                  <a:rPr kumimoji="1" lang="en-US" altLang="zh-CN" sz="2000" dirty="0"/>
                  <a:t>resampling </a:t>
                </a:r>
              </a:p>
              <a:p>
                <a:pPr marL="979805" lvl="3" indent="0">
                  <a:buNone/>
                </a:pPr>
                <a:endParaRPr kumimoji="1" lang="en-US" altLang="zh-CN" sz="1340" dirty="0"/>
              </a:p>
              <a:p>
                <a:pPr marL="979805" lvl="3" indent="0">
                  <a:buNone/>
                </a:pPr>
                <a:endParaRPr kumimoji="1" lang="en-US" altLang="zh-CN" sz="1340" dirty="0"/>
              </a:p>
              <a:p>
                <a:pPr marL="979805" lvl="3" indent="0">
                  <a:buNone/>
                </a:pPr>
                <a:endParaRPr kumimoji="1" lang="en-US" altLang="zh-CN" sz="1340" dirty="0"/>
              </a:p>
              <a:p>
                <a:pPr marL="979805" lvl="3" indent="0">
                  <a:buNone/>
                </a:pPr>
                <a:endParaRPr kumimoji="1" lang="en-US" altLang="zh-CN" sz="1340" dirty="0"/>
              </a:p>
              <a:p>
                <a:pPr lvl="2"/>
                <a:r>
                  <a:rPr kumimoji="1" lang="en-US" altLang="zh-CN" sz="2000" dirty="0"/>
                  <a:t>Further</a:t>
                </a:r>
                <a:r>
                  <a:rPr kumimoji="1" lang="zh-CN" altLang="en-US" sz="2000" dirty="0"/>
                  <a:t> </a:t>
                </a:r>
                <a:r>
                  <a:rPr kumimoji="1" lang="en-US" altLang="zh-CN" sz="2000" dirty="0"/>
                  <a:t>analysis:</a:t>
                </a:r>
                <a:r>
                  <a:rPr kumimoji="1" lang="zh-CN" altLang="en-US" sz="2000" dirty="0"/>
                  <a:t> </a:t>
                </a:r>
                <a:r>
                  <a:rPr kumimoji="1" lang="en-US" altLang="zh-CN" sz="2000" dirty="0"/>
                  <a:t>Averaged object ratio,</a:t>
                </a:r>
                <a:r>
                  <a:rPr kumimoji="1" lang="zh-CN" altLang="en-US" sz="2000" dirty="0"/>
                  <a:t> </a:t>
                </a:r>
                <a:r>
                  <a:rPr kumimoji="1" lang="en-US" altLang="zh-CN" sz="2000" dirty="0"/>
                  <a:t>measuring</a:t>
                </a:r>
                <a:r>
                  <a:rPr kumimoji="1" lang="zh-CN" altLang="en-US" sz="2000" dirty="0"/>
                  <a:t> </a:t>
                </a:r>
                <a:r>
                  <a:rPr kumimoji="1" lang="en-US" altLang="zh-CN" sz="2000" dirty="0"/>
                  <a:t>the</a:t>
                </a:r>
                <a:r>
                  <a:rPr kumimoji="1" lang="zh-CN" altLang="en-US" sz="2000" dirty="0"/>
                  <a:t> </a:t>
                </a:r>
                <a:r>
                  <a:rPr kumimoji="1" lang="en-US" altLang="zh-CN" sz="2000" dirty="0"/>
                  <a:t>spatial</a:t>
                </a:r>
                <a:r>
                  <a:rPr kumimoji="1" lang="zh-CN" altLang="en-US" sz="2000" dirty="0"/>
                  <a:t> </a:t>
                </a:r>
                <a:r>
                  <a:rPr kumimoji="1" lang="en-US" altLang="zh-CN" sz="2000" dirty="0"/>
                  <a:t>complexity</a:t>
                </a:r>
              </a:p>
              <a:p>
                <a:pPr lvl="3"/>
                <a:r>
                  <a:rPr kumimoji="1" lang="en-US" altLang="zh-CN" sz="2000" dirty="0"/>
                  <a:t>Perform</a:t>
                </a:r>
                <a:r>
                  <a:rPr kumimoji="1" lang="zh-CN" altLang="en-US" sz="2000" dirty="0"/>
                  <a:t> </a:t>
                </a:r>
                <a:r>
                  <a:rPr kumimoji="1" lang="en-US" altLang="zh-CN" sz="2000" dirty="0"/>
                  <a:t>object</a:t>
                </a:r>
                <a:r>
                  <a:rPr kumimoji="1" lang="zh-CN" altLang="en-US" sz="2000" dirty="0"/>
                  <a:t> </a:t>
                </a:r>
                <a:r>
                  <a:rPr kumimoji="1" lang="en-US" altLang="zh-CN" sz="2000" dirty="0"/>
                  <a:t>detection</a:t>
                </a:r>
                <a:r>
                  <a:rPr kumimoji="1" lang="zh-CN" altLang="en-US" sz="2000" dirty="0"/>
                  <a:t> </a:t>
                </a:r>
                <a:r>
                  <a:rPr kumimoji="1" lang="en-US" altLang="zh-CN" sz="2000" dirty="0"/>
                  <a:t>analysis</a:t>
                </a:r>
                <a:r>
                  <a:rPr kumimoji="1" lang="zh-CN" altLang="en-US" sz="2000" dirty="0"/>
                  <a:t> </a:t>
                </a:r>
                <a:r>
                  <a:rPr kumimoji="1" lang="en-US" altLang="zh-CN" sz="2000" dirty="0"/>
                  <a:t>on</a:t>
                </a:r>
                <a:r>
                  <a:rPr kumimoji="1" lang="zh-CN" altLang="en-US" sz="2000" dirty="0"/>
                  <a:t> </a:t>
                </a:r>
                <a:r>
                  <a:rPr kumimoji="1" lang="en-US" altLang="zh-CN" sz="2000" dirty="0"/>
                  <a:t>the</a:t>
                </a:r>
                <a:r>
                  <a:rPr kumimoji="1" lang="zh-CN" altLang="en-US" sz="2000" dirty="0"/>
                  <a:t> </a:t>
                </a:r>
                <a:r>
                  <a:rPr kumimoji="1" lang="en-US" altLang="zh-CN" sz="2000" dirty="0"/>
                  <a:t>input</a:t>
                </a:r>
                <a:r>
                  <a:rPr kumimoji="1" lang="zh-CN" altLang="en-US" sz="2000" dirty="0"/>
                  <a:t> </a:t>
                </a:r>
                <a:r>
                  <a:rPr kumimoji="1" lang="en-US" altLang="zh-CN" sz="2000" dirty="0"/>
                  <a:t>video</a:t>
                </a:r>
              </a:p>
              <a:p>
                <a:pPr lvl="3"/>
                <a:r>
                  <a:rPr kumimoji="1" lang="en-US" altLang="zh-CN" sz="2000" dirty="0"/>
                  <a:t>Achieve</a:t>
                </a:r>
                <a:r>
                  <a:rPr kumimoji="1" lang="zh-CN" altLang="en-US" sz="2000" dirty="0"/>
                  <a:t> </a:t>
                </a:r>
                <a:r>
                  <a:rPr kumimoji="1" lang="en-US" altLang="zh-CN" sz="2000" dirty="0"/>
                  <a:t>object</a:t>
                </a:r>
                <a:r>
                  <a:rPr kumimoji="1" lang="zh-CN" altLang="en-US" sz="2000" dirty="0"/>
                  <a:t> </a:t>
                </a:r>
                <a:r>
                  <a:rPr kumimoji="1" lang="en-US" altLang="zh-CN" sz="2000" dirty="0"/>
                  <a:t>region</a:t>
                </a:r>
                <a:r>
                  <a:rPr kumimoji="1" lang="zh-CN" altLang="en-US" sz="2000" dirty="0"/>
                  <a:t> </a:t>
                </a:r>
                <a:r>
                  <a:rPr kumimoji="1" lang="en-US" altLang="zh-CN" sz="2000" dirty="0"/>
                  <a:t>proportion</a:t>
                </a:r>
                <a:r>
                  <a:rPr kumimoji="1" lang="zh-CN" altLang="en-US" sz="2000" dirty="0"/>
                  <a:t> </a:t>
                </a:r>
                <a:r>
                  <a:rPr kumimoji="1" lang="en-US" altLang="zh-CN" sz="2000" dirty="0"/>
                  <a:t>(</a:t>
                </a:r>
                <a14:m>
                  <m:oMath xmlns:m="http://schemas.openxmlformats.org/officeDocument/2006/math">
                    <m:r>
                      <a:rPr kumimoji="1" lang="en-US" altLang="zh-CN" sz="2000" b="0" i="1" smtClean="0">
                        <a:latin typeface="Cambria Math" panose="02040503050406030204" pitchFamily="18" charset="0"/>
                      </a:rPr>
                      <m:t>𝑃</m:t>
                    </m:r>
                  </m:oMath>
                </a14:m>
                <a:r>
                  <a:rPr kumimoji="1" lang="en-US" altLang="zh-CN" sz="2000" dirty="0"/>
                  <a:t>)</a:t>
                </a:r>
                <a:r>
                  <a:rPr kumimoji="1" lang="zh-CN" altLang="en-US" sz="2000" dirty="0"/>
                  <a:t> </a:t>
                </a:r>
                <a:r>
                  <a:rPr kumimoji="1" lang="en-US" altLang="zh-CN" sz="2000" dirty="0"/>
                  <a:t>and</a:t>
                </a:r>
                <a:r>
                  <a:rPr kumimoji="1" lang="zh-CN" altLang="en-US" sz="2000" dirty="0"/>
                  <a:t> </a:t>
                </a:r>
                <a:r>
                  <a:rPr kumimoji="1" lang="en-US" altLang="zh-CN" sz="2000" dirty="0"/>
                  <a:t>object</a:t>
                </a:r>
                <a:r>
                  <a:rPr kumimoji="1" lang="zh-CN" altLang="en-US" sz="2000" dirty="0"/>
                  <a:t> </a:t>
                </a:r>
                <a:r>
                  <a:rPr kumimoji="1" lang="en-US" altLang="zh-CN" sz="2000" dirty="0"/>
                  <a:t>number</a:t>
                </a:r>
                <a:r>
                  <a:rPr kumimoji="1" lang="zh-CN" altLang="en-US" sz="2000" dirty="0"/>
                  <a:t> </a:t>
                </a:r>
                <a:r>
                  <a:rPr kumimoji="1" lang="en-US" altLang="zh-CN" sz="2000" dirty="0"/>
                  <a:t>(</a:t>
                </a:r>
                <a14:m>
                  <m:oMath xmlns:m="http://schemas.openxmlformats.org/officeDocument/2006/math">
                    <m:r>
                      <a:rPr kumimoji="1" lang="en-US" altLang="zh-CN" sz="2000" b="0" i="1" smtClean="0">
                        <a:latin typeface="Cambria Math" panose="02040503050406030204" pitchFamily="18" charset="0"/>
                      </a:rPr>
                      <m:t>𝑁</m:t>
                    </m:r>
                  </m:oMath>
                </a14:m>
                <a:r>
                  <a:rPr kumimoji="1" lang="en-US" altLang="zh-CN" sz="2000" dirty="0"/>
                  <a:t>)</a:t>
                </a:r>
              </a:p>
              <a:p>
                <a:pPr lvl="3"/>
                <a:r>
                  <a:rPr kumimoji="1" lang="en-US" altLang="zh-CN" sz="2000" dirty="0"/>
                  <a:t>Calculate</a:t>
                </a:r>
                <a:r>
                  <a:rPr kumimoji="1" lang="zh-CN" altLang="en-US" sz="2000" dirty="0"/>
                  <a:t> </a:t>
                </a:r>
                <a:r>
                  <a:rPr kumimoji="1" lang="en-US" altLang="zh-CN" sz="2000" dirty="0"/>
                  <a:t>the</a:t>
                </a:r>
                <a:r>
                  <a:rPr kumimoji="1" lang="zh-CN" altLang="en-US" sz="2000" dirty="0"/>
                  <a:t> </a:t>
                </a:r>
                <a:r>
                  <a:rPr kumimoji="1" lang="en-US" altLang="zh-CN" sz="2000" dirty="0"/>
                  <a:t>averaged</a:t>
                </a:r>
                <a:r>
                  <a:rPr kumimoji="1" lang="zh-CN" altLang="en-US" sz="2000" dirty="0"/>
                  <a:t> </a:t>
                </a:r>
                <a:r>
                  <a:rPr kumimoji="1" lang="en-US" altLang="zh-CN" sz="2000" dirty="0"/>
                  <a:t>object</a:t>
                </a:r>
                <a:r>
                  <a:rPr kumimoji="1" lang="zh-CN" altLang="en-US" sz="2000" dirty="0"/>
                  <a:t> </a:t>
                </a:r>
                <a:r>
                  <a:rPr kumimoji="1" lang="en-US" altLang="zh-CN" sz="2000" dirty="0"/>
                  <a:t>ratio</a:t>
                </a:r>
                <a:r>
                  <a:rPr kumimoji="1" lang="zh-CN" altLang="en-US" sz="2000" dirty="0"/>
                  <a:t> </a:t>
                </a:r>
                <a:r>
                  <a:rPr kumimoji="1" lang="en-US" altLang="zh-CN" sz="2000" dirty="0"/>
                  <a:t>(</a:t>
                </a:r>
                <a14:m>
                  <m:oMath xmlns:m="http://schemas.openxmlformats.org/officeDocument/2006/math">
                    <m:r>
                      <a:rPr kumimoji="1" lang="en-US" altLang="zh-CN" sz="2000" b="0" i="1" smtClean="0">
                        <a:latin typeface="Cambria Math" panose="02040503050406030204" pitchFamily="18" charset="0"/>
                      </a:rPr>
                      <m:t>𝑟</m:t>
                    </m:r>
                  </m:oMath>
                </a14:m>
                <a:r>
                  <a:rPr kumimoji="1" lang="en-US" altLang="zh-CN" sz="2000" dirty="0"/>
                  <a:t>),</a:t>
                </a:r>
                <a:r>
                  <a:rPr kumimoji="1" lang="zh-CN" altLang="en-US" sz="2000" dirty="0"/>
                  <a:t> </a:t>
                </a:r>
                <a14:m>
                  <m:oMath xmlns:m="http://schemas.openxmlformats.org/officeDocument/2006/math">
                    <m:r>
                      <a:rPr kumimoji="1" lang="en-US" altLang="zh-CN" sz="2000" b="0" i="1" smtClean="0">
                        <a:latin typeface="Cambria Math" panose="02040503050406030204" pitchFamily="18" charset="0"/>
                      </a:rPr>
                      <m:t>𝑟</m:t>
                    </m:r>
                    <m:r>
                      <a:rPr kumimoji="1" lang="en-US" altLang="zh-CN" sz="2000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type m:val="skw"/>
                        <m:ctrlPr>
                          <a:rPr kumimoji="1" lang="en-US" altLang="zh-CN" sz="20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kumimoji="1" lang="en-US" altLang="zh-CN" sz="2000" b="0" i="1" smtClean="0">
                            <a:latin typeface="Cambria Math" panose="02040503050406030204" pitchFamily="18" charset="0"/>
                          </a:rPr>
                          <m:t>𝑃</m:t>
                        </m:r>
                      </m:num>
                      <m:den>
                        <m:r>
                          <a:rPr kumimoji="1" lang="en-US" altLang="zh-CN" sz="2000" b="0" i="1" smtClean="0">
                            <a:latin typeface="Cambria Math" panose="02040503050406030204" pitchFamily="18" charset="0"/>
                          </a:rPr>
                          <m:t>𝑁</m:t>
                        </m:r>
                      </m:den>
                    </m:f>
                  </m:oMath>
                </a14:m>
                <a:endParaRPr kumimoji="1" lang="en-US" altLang="zh-CN" sz="2000" dirty="0"/>
              </a:p>
              <a:p>
                <a:pPr lvl="3"/>
                <a:r>
                  <a:rPr kumimoji="1" lang="en-US" altLang="zh-CN" sz="2000" dirty="0"/>
                  <a:t>Make</a:t>
                </a:r>
                <a:r>
                  <a:rPr kumimoji="1" lang="zh-CN" altLang="en-US" sz="2000" dirty="0"/>
                  <a:t> </a:t>
                </a:r>
                <a:r>
                  <a:rPr kumimoji="1" lang="en-US" altLang="zh-CN" sz="2000" dirty="0"/>
                  <a:t>decision</a:t>
                </a:r>
                <a:r>
                  <a:rPr kumimoji="1" lang="zh-CN" altLang="en-US" sz="2000" dirty="0"/>
                  <a:t> </a:t>
                </a:r>
                <a:r>
                  <a:rPr kumimoji="1" lang="en-US" altLang="zh-CN" sz="2000" dirty="0"/>
                  <a:t>based</a:t>
                </a:r>
                <a:r>
                  <a:rPr kumimoji="1" lang="zh-CN" altLang="en-US" sz="2000" dirty="0"/>
                  <a:t> </a:t>
                </a:r>
                <a:r>
                  <a:rPr kumimoji="1" lang="en-US" altLang="zh-CN" sz="2000" dirty="0"/>
                  <a:t>on</a:t>
                </a:r>
                <a:r>
                  <a:rPr kumimoji="1" lang="zh-CN" altLang="en-US" sz="2000" dirty="0"/>
                  <a:t> </a:t>
                </a:r>
                <a:r>
                  <a:rPr kumimoji="1" lang="en-US" altLang="zh-CN" sz="2000" dirty="0"/>
                  <a:t>object</a:t>
                </a:r>
                <a:r>
                  <a:rPr kumimoji="1" lang="zh-CN" altLang="en-US" sz="2000" dirty="0"/>
                  <a:t> </a:t>
                </a:r>
                <a:r>
                  <a:rPr kumimoji="1" lang="en-US" altLang="zh-CN" sz="2000" dirty="0"/>
                  <a:t>number</a:t>
                </a:r>
                <a:r>
                  <a:rPr kumimoji="1" lang="zh-CN" altLang="en-US" sz="2000" dirty="0"/>
                  <a:t> </a:t>
                </a:r>
                <a:r>
                  <a:rPr kumimoji="1" lang="en-US" altLang="zh-CN" sz="2000" dirty="0"/>
                  <a:t>(</a:t>
                </a:r>
                <a14:m>
                  <m:oMath xmlns:m="http://schemas.openxmlformats.org/officeDocument/2006/math">
                    <m:r>
                      <a:rPr kumimoji="1" lang="en-US" altLang="zh-CN" sz="2000" b="0" i="1" smtClean="0">
                        <a:latin typeface="Cambria Math" panose="02040503050406030204" pitchFamily="18" charset="0"/>
                      </a:rPr>
                      <m:t>𝑁</m:t>
                    </m:r>
                  </m:oMath>
                </a14:m>
                <a:r>
                  <a:rPr kumimoji="1" lang="en-US" altLang="zh-CN" sz="2000" dirty="0"/>
                  <a:t>)</a:t>
                </a:r>
                <a:r>
                  <a:rPr kumimoji="1" lang="zh-CN" altLang="en-US" sz="2000" dirty="0"/>
                  <a:t> </a:t>
                </a:r>
                <a:r>
                  <a:rPr kumimoji="1" lang="en-US" altLang="zh-CN" sz="2000" dirty="0"/>
                  <a:t>and</a:t>
                </a:r>
                <a:r>
                  <a:rPr kumimoji="1" lang="zh-CN" altLang="en-US" sz="2000" dirty="0"/>
                  <a:t> </a:t>
                </a:r>
                <a:r>
                  <a:rPr kumimoji="1" lang="en-US" altLang="zh-CN" sz="2000" dirty="0"/>
                  <a:t>averaged</a:t>
                </a:r>
                <a:r>
                  <a:rPr kumimoji="1" lang="zh-CN" altLang="en-US" sz="2000" dirty="0"/>
                  <a:t> </a:t>
                </a:r>
                <a:r>
                  <a:rPr kumimoji="1" lang="en-US" altLang="zh-CN" sz="2000" dirty="0"/>
                  <a:t>object</a:t>
                </a:r>
                <a:r>
                  <a:rPr kumimoji="1" lang="zh-CN" altLang="en-US" sz="2000" dirty="0"/>
                  <a:t> </a:t>
                </a:r>
                <a:r>
                  <a:rPr kumimoji="1" lang="en-US" altLang="zh-CN" sz="2000" dirty="0"/>
                  <a:t>ratio</a:t>
                </a:r>
                <a:r>
                  <a:rPr kumimoji="1" lang="zh-CN" altLang="en-US" sz="2000" dirty="0"/>
                  <a:t> </a:t>
                </a:r>
                <a:r>
                  <a:rPr kumimoji="1" lang="en-US" altLang="zh-CN" sz="2000" dirty="0"/>
                  <a:t>(</a:t>
                </a:r>
                <a14:m>
                  <m:oMath xmlns:m="http://schemas.openxmlformats.org/officeDocument/2006/math">
                    <m:r>
                      <a:rPr kumimoji="1" lang="en-US" altLang="zh-CN" sz="2000" i="1">
                        <a:latin typeface="Cambria Math" panose="02040503050406030204" pitchFamily="18" charset="0"/>
                      </a:rPr>
                      <m:t>𝑟</m:t>
                    </m:r>
                  </m:oMath>
                </a14:m>
                <a:r>
                  <a:rPr kumimoji="1" lang="en-US" altLang="zh-CN" sz="2000" dirty="0"/>
                  <a:t>)</a:t>
                </a:r>
              </a:p>
              <a:p>
                <a:pPr lvl="4"/>
                <a:endParaRPr kumimoji="1" lang="en-US" altLang="zh-CN" sz="2000" dirty="0"/>
              </a:p>
              <a:p>
                <a:pPr lvl="3"/>
                <a:endParaRPr kumimoji="1" lang="en-US" altLang="zh-CN" sz="2000" dirty="0"/>
              </a:p>
            </p:txBody>
          </p:sp>
        </mc:Choice>
        <mc:Fallback xmlns="">
          <p:sp>
            <p:nvSpPr>
              <p:cNvPr id="7" name="内容占位符 6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699324" y="1219038"/>
                <a:ext cx="11492676" cy="4967287"/>
              </a:xfrm>
              <a:blipFill>
                <a:blip r:embed="rId2"/>
                <a:stretch>
                  <a:fillRect l="-552" t="-76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424280"/>
            <a:ext cx="2260600" cy="433720"/>
          </a:xfrm>
          <a:prstGeom prst="rect">
            <a:avLst/>
          </a:prstGeom>
        </p:spPr>
      </p:pic>
      <p:graphicFrame>
        <p:nvGraphicFramePr>
          <p:cNvPr id="11" name="表格 11">
            <a:extLst>
              <a:ext uri="{FF2B5EF4-FFF2-40B4-BE49-F238E27FC236}">
                <a16:creationId xmlns:a16="http://schemas.microsoft.com/office/drawing/2014/main" id="{58D1EF3F-C51D-9EC2-3E59-8240355759E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29365292"/>
              </p:ext>
            </p:extLst>
          </p:nvPr>
        </p:nvGraphicFramePr>
        <p:xfrm>
          <a:off x="1280160" y="2464270"/>
          <a:ext cx="9631680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07920">
                  <a:extLst>
                    <a:ext uri="{9D8B030D-6E8A-4147-A177-3AD203B41FA5}">
                      <a16:colId xmlns:a16="http://schemas.microsoft.com/office/drawing/2014/main" val="2136055230"/>
                    </a:ext>
                  </a:extLst>
                </a:gridCol>
                <a:gridCol w="2407920">
                  <a:extLst>
                    <a:ext uri="{9D8B030D-6E8A-4147-A177-3AD203B41FA5}">
                      <a16:colId xmlns:a16="http://schemas.microsoft.com/office/drawing/2014/main" val="1994621118"/>
                    </a:ext>
                  </a:extLst>
                </a:gridCol>
                <a:gridCol w="2407920">
                  <a:extLst>
                    <a:ext uri="{9D8B030D-6E8A-4147-A177-3AD203B41FA5}">
                      <a16:colId xmlns:a16="http://schemas.microsoft.com/office/drawing/2014/main" val="659177503"/>
                    </a:ext>
                  </a:extLst>
                </a:gridCol>
                <a:gridCol w="2407920">
                  <a:extLst>
                    <a:ext uri="{9D8B030D-6E8A-4147-A177-3AD203B41FA5}">
                      <a16:colId xmlns:a16="http://schemas.microsoft.com/office/drawing/2014/main" val="215329607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Resolution</a:t>
                      </a:r>
                      <a:endParaRPr lang="zh-CN" altLang="en-US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Larger</a:t>
                      </a:r>
                      <a:r>
                        <a:rPr lang="zh-CN" altLang="en-US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than</a:t>
                      </a:r>
                      <a:r>
                        <a:rPr lang="zh-CN" altLang="en-US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1920x1080</a:t>
                      </a:r>
                      <a:endParaRPr lang="zh-CN" altLang="en-US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Equal</a:t>
                      </a:r>
                      <a:r>
                        <a:rPr lang="zh-CN" altLang="en-US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to</a:t>
                      </a:r>
                      <a:r>
                        <a:rPr lang="zh-CN" altLang="en-US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1920x1080</a:t>
                      </a:r>
                      <a:endParaRPr lang="zh-CN" altLang="en-US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Smaller</a:t>
                      </a:r>
                      <a:r>
                        <a:rPr lang="zh-CN" altLang="en-US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than</a:t>
                      </a:r>
                      <a:r>
                        <a:rPr lang="zh-CN" altLang="en-US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1920x1080</a:t>
                      </a:r>
                      <a:endParaRPr lang="zh-CN" altLang="en-US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530681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Decision</a:t>
                      </a:r>
                      <a:endParaRPr lang="zh-CN" altLang="en-US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Spatial</a:t>
                      </a:r>
                      <a:r>
                        <a:rPr lang="zh-CN" altLang="en-US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resampling</a:t>
                      </a:r>
                      <a:endParaRPr lang="zh-CN" altLang="en-US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Further</a:t>
                      </a:r>
                      <a:r>
                        <a:rPr lang="zh-CN" altLang="en-US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analysis</a:t>
                      </a:r>
                      <a:endParaRPr lang="zh-CN" altLang="en-US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No</a:t>
                      </a:r>
                      <a:r>
                        <a:rPr lang="zh-CN" altLang="en-US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spatial</a:t>
                      </a:r>
                      <a:r>
                        <a:rPr lang="zh-CN" altLang="en-US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resampling</a:t>
                      </a:r>
                      <a:endParaRPr lang="zh-CN" altLang="en-US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792195296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" name="表格 12">
                <a:extLst>
                  <a:ext uri="{FF2B5EF4-FFF2-40B4-BE49-F238E27FC236}">
                    <a16:creationId xmlns:a16="http://schemas.microsoft.com/office/drawing/2014/main" id="{7B38A05A-99E6-778E-BB55-16627E4E3D57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241584905"/>
                  </p:ext>
                </p:extLst>
              </p:nvPr>
            </p:nvGraphicFramePr>
            <p:xfrm>
              <a:off x="1989220" y="5424622"/>
              <a:ext cx="8213559" cy="11125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2737853">
                      <a:extLst>
                        <a:ext uri="{9D8B030D-6E8A-4147-A177-3AD203B41FA5}">
                          <a16:colId xmlns:a16="http://schemas.microsoft.com/office/drawing/2014/main" val="3418232441"/>
                        </a:ext>
                      </a:extLst>
                    </a:gridCol>
                    <a:gridCol w="2737853">
                      <a:extLst>
                        <a:ext uri="{9D8B030D-6E8A-4147-A177-3AD203B41FA5}">
                          <a16:colId xmlns:a16="http://schemas.microsoft.com/office/drawing/2014/main" val="757747231"/>
                        </a:ext>
                      </a:extLst>
                    </a:gridCol>
                    <a:gridCol w="2737853">
                      <a:extLst>
                        <a:ext uri="{9D8B030D-6E8A-4147-A177-3AD203B41FA5}">
                          <a16:colId xmlns:a16="http://schemas.microsoft.com/office/drawing/2014/main" val="4225255847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kumimoji="1" lang="en-US" altLang="zh-CN" sz="1600" dirty="0"/>
                            <a:t>Object</a:t>
                          </a:r>
                          <a:r>
                            <a:rPr kumimoji="1" lang="zh-CN" altLang="en-US" sz="1600" dirty="0"/>
                            <a:t> </a:t>
                          </a:r>
                          <a:r>
                            <a:rPr kumimoji="1" lang="en-US" altLang="zh-CN" sz="1600" dirty="0"/>
                            <a:t>number</a:t>
                          </a:r>
                          <a:r>
                            <a:rPr kumimoji="1" lang="zh-CN" altLang="en-US" sz="1600" dirty="0"/>
                            <a:t> </a:t>
                          </a:r>
                          <a:r>
                            <a:rPr kumimoji="1" lang="en-US" altLang="zh-CN" sz="1600" dirty="0"/>
                            <a:t>(</a:t>
                          </a:r>
                          <a14:m>
                            <m:oMath xmlns:m="http://schemas.openxmlformats.org/officeDocument/2006/math">
                              <m:r>
                                <a:rPr kumimoji="1" lang="en-US" altLang="zh-CN" sz="1600" b="0" i="1" smtClean="0">
                                  <a:latin typeface="Cambria Math" panose="02040503050406030204" pitchFamily="18" charset="0"/>
                                </a:rPr>
                                <m:t>𝑁</m:t>
                              </m:r>
                            </m:oMath>
                          </a14:m>
                          <a:r>
                            <a:rPr kumimoji="1" lang="en-US" altLang="zh-CN" sz="1600" dirty="0"/>
                            <a:t>)</a:t>
                          </a:r>
                          <a:r>
                            <a:rPr kumimoji="1" lang="zh-CN" altLang="en-US" sz="1600" dirty="0"/>
                            <a:t> </a:t>
                          </a:r>
                          <a:endParaRPr lang="zh-CN" altLang="en-US" sz="1600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68453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kumimoji="1" lang="en-US" altLang="zh-CN" sz="1600" dirty="0"/>
                            <a:t>Averaged</a:t>
                          </a:r>
                          <a:r>
                            <a:rPr kumimoji="1" lang="zh-CN" altLang="en-US" sz="1600" dirty="0"/>
                            <a:t> </a:t>
                          </a:r>
                          <a:r>
                            <a:rPr kumimoji="1" lang="en-US" altLang="zh-CN" sz="1600" dirty="0"/>
                            <a:t>object</a:t>
                          </a:r>
                          <a:r>
                            <a:rPr kumimoji="1" lang="zh-CN" altLang="en-US" sz="1600" dirty="0"/>
                            <a:t> </a:t>
                          </a:r>
                          <a:r>
                            <a:rPr kumimoji="1" lang="en-US" altLang="zh-CN" sz="1600" dirty="0"/>
                            <a:t>ratio</a:t>
                          </a:r>
                          <a:r>
                            <a:rPr kumimoji="1" lang="zh-CN" altLang="en-US" sz="1600" dirty="0"/>
                            <a:t> </a:t>
                          </a:r>
                          <a:r>
                            <a:rPr kumimoji="1" lang="en-US" altLang="zh-CN" sz="1600" dirty="0"/>
                            <a:t>(</a:t>
                          </a:r>
                          <a14:m>
                            <m:oMath xmlns:m="http://schemas.openxmlformats.org/officeDocument/2006/math">
                              <m:r>
                                <a:rPr kumimoji="1" lang="en-US" altLang="zh-CN" sz="1600" i="1">
                                  <a:latin typeface="Cambria Math" panose="02040503050406030204" pitchFamily="18" charset="0"/>
                                </a:rPr>
                                <m:t>𝑟</m:t>
                              </m:r>
                            </m:oMath>
                          </a14:m>
                          <a:r>
                            <a:rPr kumimoji="1" lang="en-US" altLang="zh-CN" sz="1600" dirty="0"/>
                            <a:t>)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CN" sz="1600" dirty="0"/>
                            <a:t>Decision</a:t>
                          </a:r>
                          <a:endParaRPr lang="zh-CN" altLang="en-US" sz="1600" dirty="0"/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158743050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altLang="zh-CN" sz="1600" b="0" i="1" smtClean="0">
                                    <a:latin typeface="Cambria Math" panose="02040503050406030204" pitchFamily="18" charset="0"/>
                                  </a:rPr>
                                  <m:t>𝑁</m:t>
                                </m:r>
                                <m:r>
                                  <a:rPr lang="en-US" altLang="zh-CN" sz="16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&lt;</m:t>
                                </m:r>
                                <m:sSub>
                                  <m:sSubPr>
                                    <m:ctrlPr>
                                      <a:rPr lang="en-US" altLang="zh-CN" sz="1600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zh-CN" sz="1600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𝑁</m:t>
                                    </m:r>
                                  </m:e>
                                  <m:sub>
                                    <m:r>
                                      <a:rPr lang="en-US" altLang="zh-CN" sz="1600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𝑡h𝑟𝑒𝑠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zh-CN" altLang="en-US" sz="1600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altLang="zh-CN" sz="1600" b="0" i="1" smtClean="0">
                                    <a:latin typeface="Cambria Math" panose="02040503050406030204" pitchFamily="18" charset="0"/>
                                  </a:rPr>
                                  <m:t>𝑟</m:t>
                                </m:r>
                                <m:r>
                                  <a:rPr lang="en-US" altLang="zh-CN" sz="1600" b="0" i="1" smtClean="0">
                                    <a:latin typeface="Cambria Math" panose="02040503050406030204" pitchFamily="18" charset="0"/>
                                  </a:rPr>
                                  <m:t>&gt;</m:t>
                                </m:r>
                                <m:sSub>
                                  <m:sSubPr>
                                    <m:ctrlPr>
                                      <a:rPr lang="en-US" altLang="zh-CN" sz="16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zh-CN" sz="1600" b="0" i="1" smtClean="0">
                                        <a:latin typeface="Cambria Math" panose="02040503050406030204" pitchFamily="18" charset="0"/>
                                      </a:rPr>
                                      <m:t>𝑟</m:t>
                                    </m:r>
                                  </m:e>
                                  <m:sub>
                                    <m:r>
                                      <a:rPr lang="en-US" altLang="zh-CN" sz="1600" b="0" i="1" smtClean="0">
                                        <a:latin typeface="Cambria Math" panose="02040503050406030204" pitchFamily="18" charset="0"/>
                                      </a:rPr>
                                      <m:t>𝑡h𝑟𝑒𝑠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zh-CN" altLang="en-US" sz="1600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CN" sz="1600" dirty="0"/>
                            <a:t>Spatial</a:t>
                          </a:r>
                          <a:r>
                            <a:rPr lang="zh-CN" altLang="en-US" sz="1600" dirty="0"/>
                            <a:t> </a:t>
                          </a:r>
                          <a:r>
                            <a:rPr lang="en-US" altLang="zh-CN" sz="1600" dirty="0"/>
                            <a:t>resampling</a:t>
                          </a:r>
                          <a:endParaRPr lang="zh-CN" altLang="en-US" sz="1600" dirty="0"/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23049879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CN" sz="1600" dirty="0"/>
                            <a:t>Others</a:t>
                          </a:r>
                          <a:endParaRPr lang="zh-CN" altLang="en-US" sz="1600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CN" sz="1600" dirty="0"/>
                            <a:t>Others</a:t>
                          </a:r>
                          <a:endParaRPr lang="zh-CN" altLang="en-US" sz="1600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CN" sz="1600" dirty="0"/>
                            <a:t>No</a:t>
                          </a:r>
                          <a:r>
                            <a:rPr lang="zh-CN" altLang="en-US" sz="1600" dirty="0"/>
                            <a:t> </a:t>
                          </a:r>
                          <a:r>
                            <a:rPr lang="en-US" altLang="zh-CN" sz="1600" dirty="0"/>
                            <a:t>spatial</a:t>
                          </a:r>
                          <a:r>
                            <a:rPr lang="zh-CN" altLang="en-US" sz="1600" dirty="0"/>
                            <a:t> </a:t>
                          </a:r>
                          <a:r>
                            <a:rPr lang="en-US" altLang="zh-CN" sz="1600" dirty="0"/>
                            <a:t>resampling</a:t>
                          </a:r>
                          <a:endParaRPr lang="zh-CN" altLang="en-US" sz="1600" dirty="0"/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2669374507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2" name="表格 12">
                <a:extLst>
                  <a:ext uri="{FF2B5EF4-FFF2-40B4-BE49-F238E27FC236}">
                    <a16:creationId xmlns:a16="http://schemas.microsoft.com/office/drawing/2014/main" id="{7B38A05A-99E6-778E-BB55-16627E4E3D57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241584905"/>
                  </p:ext>
                </p:extLst>
              </p:nvPr>
            </p:nvGraphicFramePr>
            <p:xfrm>
              <a:off x="1989220" y="5424622"/>
              <a:ext cx="8213559" cy="11125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2737853">
                      <a:extLst>
                        <a:ext uri="{9D8B030D-6E8A-4147-A177-3AD203B41FA5}">
                          <a16:colId xmlns:a16="http://schemas.microsoft.com/office/drawing/2014/main" val="3418232441"/>
                        </a:ext>
                      </a:extLst>
                    </a:gridCol>
                    <a:gridCol w="2737853">
                      <a:extLst>
                        <a:ext uri="{9D8B030D-6E8A-4147-A177-3AD203B41FA5}">
                          <a16:colId xmlns:a16="http://schemas.microsoft.com/office/drawing/2014/main" val="757747231"/>
                        </a:ext>
                      </a:extLst>
                    </a:gridCol>
                    <a:gridCol w="2737853">
                      <a:extLst>
                        <a:ext uri="{9D8B030D-6E8A-4147-A177-3AD203B41FA5}">
                          <a16:colId xmlns:a16="http://schemas.microsoft.com/office/drawing/2014/main" val="4225255847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anchor="ctr">
                        <a:blipFill>
                          <a:blip r:embed="rId4"/>
                          <a:stretch>
                            <a:fillRect t="-3448" r="-200926" b="-2206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anchor="ctr">
                        <a:blipFill>
                          <a:blip r:embed="rId4"/>
                          <a:stretch>
                            <a:fillRect l="-100000" t="-3448" r="-100926" b="-2206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CN" sz="1600" dirty="0"/>
                            <a:t>Decision</a:t>
                          </a:r>
                          <a:endParaRPr lang="zh-CN" altLang="en-US" sz="1600" dirty="0"/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158743050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anchor="ctr">
                        <a:blipFill>
                          <a:blip r:embed="rId4"/>
                          <a:stretch>
                            <a:fillRect t="-100000" r="-200926" b="-113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anchor="ctr">
                        <a:blipFill>
                          <a:blip r:embed="rId4"/>
                          <a:stretch>
                            <a:fillRect l="-100000" t="-100000" r="-100926" b="-113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CN" sz="1600" dirty="0"/>
                            <a:t>Spatial</a:t>
                          </a:r>
                          <a:r>
                            <a:rPr lang="zh-CN" altLang="en-US" sz="1600" dirty="0"/>
                            <a:t> </a:t>
                          </a:r>
                          <a:r>
                            <a:rPr lang="en-US" altLang="zh-CN" sz="1600" dirty="0"/>
                            <a:t>resampling</a:t>
                          </a:r>
                          <a:endParaRPr lang="zh-CN" altLang="en-US" sz="1600" dirty="0"/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23049879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CN" sz="1600" dirty="0"/>
                            <a:t>Others</a:t>
                          </a:r>
                          <a:endParaRPr lang="zh-CN" altLang="en-US" sz="1600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CN" sz="1600" dirty="0"/>
                            <a:t>Others</a:t>
                          </a:r>
                          <a:endParaRPr lang="zh-CN" altLang="en-US" sz="1600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CN" sz="1600" dirty="0"/>
                            <a:t>No</a:t>
                          </a:r>
                          <a:r>
                            <a:rPr lang="zh-CN" altLang="en-US" sz="1600" dirty="0"/>
                            <a:t> </a:t>
                          </a:r>
                          <a:r>
                            <a:rPr lang="en-US" altLang="zh-CN" sz="1600" dirty="0"/>
                            <a:t>spatial</a:t>
                          </a:r>
                          <a:r>
                            <a:rPr lang="zh-CN" altLang="en-US" sz="1600" dirty="0"/>
                            <a:t> </a:t>
                          </a:r>
                          <a:r>
                            <a:rPr lang="en-US" altLang="zh-CN" sz="1600" dirty="0"/>
                            <a:t>resampling</a:t>
                          </a:r>
                          <a:endParaRPr lang="zh-CN" altLang="en-US" sz="1600" dirty="0"/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2669374507"/>
                      </a:ext>
                    </a:extLst>
                  </a:tr>
                </a:tbl>
              </a:graphicData>
            </a:graphic>
          </p:graphicFrame>
        </mc:Fallback>
      </mc:AlternateContent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7ECE6507-4A07-E937-7FB2-456ED903BB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2000" y="1148288"/>
            <a:ext cx="10668000" cy="4967287"/>
          </a:xfrm>
        </p:spPr>
        <p:txBody>
          <a:bodyPr/>
          <a:lstStyle/>
          <a:p>
            <a:r>
              <a:rPr kumimoji="1" lang="en-US" altLang="zh-CN" dirty="0"/>
              <a:t>Network</a:t>
            </a:r>
            <a:r>
              <a:rPr kumimoji="1" lang="zh-CN" altLang="en-US" dirty="0"/>
              <a:t> </a:t>
            </a:r>
            <a:r>
              <a:rPr kumimoji="1" lang="en-US" altLang="zh-CN" dirty="0"/>
              <a:t>Structure</a:t>
            </a:r>
            <a:r>
              <a:rPr kumimoji="1" lang="zh-CN" altLang="en-US" dirty="0"/>
              <a:t> </a:t>
            </a:r>
            <a:r>
              <a:rPr kumimoji="1" lang="en-US" altLang="zh-CN" dirty="0"/>
              <a:t>of</a:t>
            </a:r>
            <a:r>
              <a:rPr kumimoji="1" lang="zh-CN" altLang="en-US" dirty="0"/>
              <a:t> </a:t>
            </a:r>
            <a:r>
              <a:rPr kumimoji="1" lang="en-US" altLang="zh-CN" dirty="0"/>
              <a:t>the</a:t>
            </a:r>
            <a:r>
              <a:rPr kumimoji="1" lang="zh-CN" altLang="en-US" dirty="0"/>
              <a:t> </a:t>
            </a:r>
            <a:r>
              <a:rPr kumimoji="1" lang="en-US" altLang="zh-CN" dirty="0"/>
              <a:t>spatial</a:t>
            </a:r>
            <a:r>
              <a:rPr kumimoji="1" lang="zh-CN" altLang="en-US" dirty="0"/>
              <a:t> </a:t>
            </a:r>
            <a:r>
              <a:rPr kumimoji="1" lang="en-US" altLang="zh-CN" dirty="0"/>
              <a:t>resampling</a:t>
            </a:r>
            <a:r>
              <a:rPr kumimoji="1" lang="zh-CN" altLang="en-US" dirty="0"/>
              <a:t> </a:t>
            </a:r>
            <a:r>
              <a:rPr kumimoji="1" lang="en-US" altLang="zh-CN" dirty="0"/>
              <a:t>network</a:t>
            </a:r>
          </a:p>
          <a:p>
            <a:pPr lvl="1"/>
            <a:r>
              <a:rPr kumimoji="1" lang="en-US" altLang="zh-CN" dirty="0"/>
              <a:t>Spatial</a:t>
            </a:r>
            <a:r>
              <a:rPr kumimoji="1" lang="zh-CN" altLang="en-US" dirty="0"/>
              <a:t> </a:t>
            </a:r>
            <a:r>
              <a:rPr kumimoji="1" lang="en-US" altLang="zh-CN" dirty="0" err="1"/>
              <a:t>downsampling</a:t>
            </a:r>
            <a:endParaRPr kumimoji="1" lang="en-US" altLang="zh-CN" dirty="0"/>
          </a:p>
          <a:p>
            <a:pPr lvl="1"/>
            <a:endParaRPr kumimoji="1" lang="en-US" altLang="zh-CN" dirty="0"/>
          </a:p>
          <a:p>
            <a:pPr lvl="1"/>
            <a:endParaRPr kumimoji="1" lang="en-US" altLang="zh-CN" dirty="0"/>
          </a:p>
          <a:p>
            <a:pPr lvl="1"/>
            <a:endParaRPr kumimoji="1" lang="en-US" altLang="zh-CN" dirty="0"/>
          </a:p>
          <a:p>
            <a:pPr marL="353695" lvl="1" indent="0">
              <a:buNone/>
            </a:pPr>
            <a:endParaRPr kumimoji="1" lang="en-US" altLang="zh-CN" dirty="0"/>
          </a:p>
          <a:p>
            <a:pPr lvl="1"/>
            <a:r>
              <a:rPr kumimoji="1" lang="en-US" altLang="zh-CN" dirty="0"/>
              <a:t>Lightweight</a:t>
            </a:r>
            <a:r>
              <a:rPr kumimoji="1" lang="zh-CN" altLang="en-US" dirty="0"/>
              <a:t> </a:t>
            </a:r>
            <a:r>
              <a:rPr kumimoji="1" lang="en-US" altLang="zh-CN" dirty="0"/>
              <a:t>spatial</a:t>
            </a:r>
            <a:r>
              <a:rPr kumimoji="1" lang="zh-CN" altLang="en-US" dirty="0"/>
              <a:t> </a:t>
            </a:r>
            <a:r>
              <a:rPr kumimoji="1" lang="en-US" altLang="zh-CN" dirty="0" err="1"/>
              <a:t>upsampling</a:t>
            </a:r>
            <a:endParaRPr kumimoji="1" lang="zh-CN" altLang="en-US" dirty="0"/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D1EFB7AA-3228-8347-6709-515408693C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CN" dirty="0"/>
              <a:t>Resampling</a:t>
            </a:r>
            <a:endParaRPr kumimoji="1" lang="zh-CN" altLang="en-US" dirty="0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87EF23CA-0D15-5CE9-0F2D-81768DA5F86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88894" y="1747946"/>
            <a:ext cx="4251159" cy="1804623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9C3319AC-1FCD-4798-3C70-A135D718BFA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3147" y="4041015"/>
            <a:ext cx="7721600" cy="2114833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A48E7256-00F4-7736-7552-4509EE07EA3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71306" y="4228570"/>
            <a:ext cx="3552724" cy="1812863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2DBE8B51-E170-8E2D-FDF3-D2A0474B51C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6424280"/>
            <a:ext cx="2260600" cy="433720"/>
          </a:xfrm>
          <a:prstGeom prst="rect">
            <a:avLst/>
          </a:prstGeom>
        </p:spPr>
      </p:pic>
      <p:graphicFrame>
        <p:nvGraphicFramePr>
          <p:cNvPr id="7" name="表格 7">
            <a:extLst>
              <a:ext uri="{FF2B5EF4-FFF2-40B4-BE49-F238E27FC236}">
                <a16:creationId xmlns:a16="http://schemas.microsoft.com/office/drawing/2014/main" id="{AF2FF7B1-CB92-A38F-CAF3-C5DA12D5FEB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6717523"/>
              </p:ext>
            </p:extLst>
          </p:nvPr>
        </p:nvGraphicFramePr>
        <p:xfrm>
          <a:off x="1524000" y="6237908"/>
          <a:ext cx="10668000" cy="609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34000">
                  <a:extLst>
                    <a:ext uri="{9D8B030D-6E8A-4147-A177-3AD203B41FA5}">
                      <a16:colId xmlns:a16="http://schemas.microsoft.com/office/drawing/2014/main" val="536453037"/>
                    </a:ext>
                  </a:extLst>
                </a:gridCol>
                <a:gridCol w="5334000">
                  <a:extLst>
                    <a:ext uri="{9D8B030D-6E8A-4147-A177-3AD203B41FA5}">
                      <a16:colId xmlns:a16="http://schemas.microsoft.com/office/drawing/2014/main" val="3340802644"/>
                    </a:ext>
                  </a:extLst>
                </a:gridCol>
              </a:tblGrid>
              <a:tr h="24202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Model</a:t>
                      </a:r>
                      <a:r>
                        <a:rPr lang="zh-CN" altLang="en-US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size</a:t>
                      </a:r>
                      <a:r>
                        <a:rPr lang="zh-CN" altLang="en-US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of</a:t>
                      </a:r>
                      <a:r>
                        <a:rPr lang="zh-CN" altLang="en-US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spatial</a:t>
                      </a:r>
                      <a:r>
                        <a:rPr lang="zh-CN" altLang="en-US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14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upsampling</a:t>
                      </a:r>
                      <a:endParaRPr lang="zh-CN" altLang="en-US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68453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Model</a:t>
                      </a:r>
                      <a:r>
                        <a:rPr lang="zh-CN" altLang="en-US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size</a:t>
                      </a:r>
                      <a:r>
                        <a:rPr lang="zh-CN" altLang="en-US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of</a:t>
                      </a:r>
                      <a:r>
                        <a:rPr lang="zh-CN" altLang="en-US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spatial</a:t>
                      </a:r>
                      <a:r>
                        <a:rPr lang="zh-CN" altLang="en-US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14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upsampling</a:t>
                      </a:r>
                      <a:r>
                        <a:rPr lang="zh-CN" altLang="en-US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with</a:t>
                      </a:r>
                      <a:r>
                        <a:rPr lang="zh-CN" altLang="en-US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NNC</a:t>
                      </a:r>
                      <a:r>
                        <a:rPr lang="zh-CN" altLang="en-US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lossless</a:t>
                      </a:r>
                      <a:r>
                        <a:rPr lang="zh-CN" altLang="en-US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compression</a:t>
                      </a:r>
                      <a:endParaRPr lang="zh-CN" altLang="en-US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612068809"/>
                  </a:ext>
                </a:extLst>
              </a:tr>
              <a:tr h="242024">
                <a:tc>
                  <a:txBody>
                    <a:bodyPr/>
                    <a:lstStyle/>
                    <a:p>
                      <a:pPr algn="ctr"/>
                      <a:r>
                        <a:rPr lang="en-CA" altLang="zh-CN" sz="14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177540 </a:t>
                      </a:r>
                      <a:r>
                        <a:rPr lang="zh-CN" altLang="en-US" sz="14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bytes</a:t>
                      </a:r>
                      <a:endParaRPr lang="zh-CN" altLang="en-US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altLang="zh-CN" sz="14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42495 </a:t>
                      </a:r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bytes</a:t>
                      </a:r>
                      <a:endParaRPr lang="zh-CN" altLang="en-US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38864307"/>
                  </a:ext>
                </a:extLst>
              </a:tr>
            </a:tbl>
          </a:graphicData>
        </a:graphic>
      </p:graphicFrame>
      <p:grpSp>
        <p:nvGrpSpPr>
          <p:cNvPr id="12" name="组合 11">
            <a:extLst>
              <a:ext uri="{FF2B5EF4-FFF2-40B4-BE49-F238E27FC236}">
                <a16:creationId xmlns:a16="http://schemas.microsoft.com/office/drawing/2014/main" id="{39D381E0-61A9-0AA4-8050-FEAF61BA8F69}"/>
              </a:ext>
            </a:extLst>
          </p:cNvPr>
          <p:cNvGrpSpPr/>
          <p:nvPr/>
        </p:nvGrpSpPr>
        <p:grpSpPr>
          <a:xfrm>
            <a:off x="880300" y="4653899"/>
            <a:ext cx="475615" cy="352905"/>
            <a:chOff x="542544" y="3983339"/>
            <a:chExt cx="475615" cy="352905"/>
          </a:xfrm>
        </p:grpSpPr>
        <p:cxnSp>
          <p:nvCxnSpPr>
            <p:cNvPr id="10" name="直线箭头连接符 9">
              <a:extLst>
                <a:ext uri="{FF2B5EF4-FFF2-40B4-BE49-F238E27FC236}">
                  <a16:creationId xmlns:a16="http://schemas.microsoft.com/office/drawing/2014/main" id="{18EC0921-8E3A-77E3-F743-DA07E803EF5D}"/>
                </a:ext>
              </a:extLst>
            </p:cNvPr>
            <p:cNvCxnSpPr/>
            <p:nvPr/>
          </p:nvCxnSpPr>
          <p:spPr bwMode="auto">
            <a:xfrm flipV="1">
              <a:off x="542544" y="3994868"/>
              <a:ext cx="0" cy="341376"/>
            </a:xfrm>
            <a:prstGeom prst="straightConnector1">
              <a:avLst/>
            </a:prstGeom>
            <a:solidFill>
              <a:schemeClr val="accent1"/>
            </a:solidFill>
            <a:ln w="19050" cap="flat" cmpd="sng" algn="ctr">
              <a:solidFill>
                <a:srgbClr val="FFC000"/>
              </a:solidFill>
              <a:prstDash val="solid"/>
              <a:round/>
              <a:headEnd type="none" w="med" len="med"/>
              <a:tailEnd type="triangle" w="lg" len="lg"/>
            </a:ln>
          </p:spPr>
        </p:cxn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CA66FB58-26ED-B9B9-054B-AB3CA4CADA0A}"/>
                </a:ext>
              </a:extLst>
            </p:cNvPr>
            <p:cNvSpPr txBox="1"/>
            <p:nvPr/>
          </p:nvSpPr>
          <p:spPr>
            <a:xfrm>
              <a:off x="560960" y="3983339"/>
              <a:ext cx="45719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zh-CN" sz="1600" dirty="0"/>
                <a:t>x2</a:t>
              </a:r>
              <a:endParaRPr kumimoji="1" lang="zh-CN" altLang="en-US" sz="1600" dirty="0"/>
            </a:p>
          </p:txBody>
        </p:sp>
      </p:grpSp>
    </p:spTree>
    <p:extLst>
      <p:ext uri="{BB962C8B-B14F-4D97-AF65-F5344CB8AC3E}">
        <p14:creationId xmlns:p14="http://schemas.microsoft.com/office/powerpoint/2010/main" val="2603503169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:a16="http://schemas.microsoft.com/office/drawing/2014/main" id="{B8829BC1-24DD-C91A-80C7-ED825319C2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>
                <a:latin typeface="Times New Roman" panose="02020603050405020304" pitchFamily="18" charset="0"/>
                <a:ea typeface="DengXian" panose="02010600030101010101" pitchFamily="2" charset="-122"/>
              </a:rPr>
              <a:t>Showcase</a:t>
            </a:r>
            <a:r>
              <a:rPr lang="zh-CN" altLang="en-US" sz="3600" dirty="0">
                <a:latin typeface="Times New Roman" panose="02020603050405020304" pitchFamily="18" charset="0"/>
                <a:ea typeface="DengXian" panose="02010600030101010101" pitchFamily="2" charset="-122"/>
              </a:rPr>
              <a:t> </a:t>
            </a:r>
            <a:r>
              <a:rPr lang="en-US" altLang="zh-CN" sz="3600" dirty="0">
                <a:latin typeface="Times New Roman" panose="02020603050405020304" pitchFamily="18" charset="0"/>
                <a:ea typeface="DengXian" panose="02010600030101010101" pitchFamily="2" charset="-122"/>
              </a:rPr>
              <a:t>for</a:t>
            </a:r>
            <a:r>
              <a:rPr lang="zh-CN" altLang="en-US" sz="3600" dirty="0">
                <a:latin typeface="Times New Roman" panose="02020603050405020304" pitchFamily="18" charset="0"/>
                <a:ea typeface="DengXian" panose="02010600030101010101" pitchFamily="2" charset="-122"/>
              </a:rPr>
              <a:t> </a:t>
            </a:r>
            <a:r>
              <a:rPr lang="en-US" altLang="zh-CN" sz="3600" dirty="0">
                <a:latin typeface="Times New Roman" panose="02020603050405020304" pitchFamily="18" charset="0"/>
                <a:ea typeface="DengXian" panose="02010600030101010101" pitchFamily="2" charset="-122"/>
              </a:rPr>
              <a:t>using</a:t>
            </a:r>
            <a:r>
              <a:rPr lang="zh-CN" altLang="en-US" sz="3600" dirty="0">
                <a:latin typeface="Times New Roman" panose="02020603050405020304" pitchFamily="18" charset="0"/>
                <a:ea typeface="DengXian" panose="02010600030101010101" pitchFamily="2" charset="-122"/>
              </a:rPr>
              <a:t> </a:t>
            </a:r>
            <a:r>
              <a:rPr lang="en-US" altLang="zh-CN" sz="3600" dirty="0">
                <a:latin typeface="Times New Roman" panose="02020603050405020304" pitchFamily="18" charset="0"/>
                <a:ea typeface="DengXian" panose="02010600030101010101" pitchFamily="2" charset="-122"/>
              </a:rPr>
              <a:t>NNPF</a:t>
            </a:r>
            <a:r>
              <a:rPr lang="zh-CN" altLang="en-US" sz="3600" dirty="0">
                <a:latin typeface="Times New Roman" panose="02020603050405020304" pitchFamily="18" charset="0"/>
                <a:ea typeface="DengXian" panose="02010600030101010101" pitchFamily="2" charset="-122"/>
              </a:rPr>
              <a:t> </a:t>
            </a:r>
            <a:r>
              <a:rPr lang="en-US" altLang="zh-CN" sz="3600" dirty="0">
                <a:latin typeface="Times New Roman" panose="02020603050405020304" pitchFamily="18" charset="0"/>
                <a:ea typeface="DengXian" panose="02010600030101010101" pitchFamily="2" charset="-122"/>
              </a:rPr>
              <a:t>for</a:t>
            </a:r>
            <a:r>
              <a:rPr lang="zh-CN" altLang="en-US" sz="3600" dirty="0">
                <a:latin typeface="Times New Roman" panose="02020603050405020304" pitchFamily="18" charset="0"/>
                <a:ea typeface="DengXian" panose="02010600030101010101" pitchFamily="2" charset="-122"/>
              </a:rPr>
              <a:t> </a:t>
            </a:r>
            <a:r>
              <a:rPr lang="en-US" altLang="zh-CN" sz="3600" dirty="0">
                <a:latin typeface="Times New Roman" panose="02020603050405020304" pitchFamily="18" charset="0"/>
                <a:ea typeface="DengXian" panose="02010600030101010101" pitchFamily="2" charset="-122"/>
              </a:rPr>
              <a:t>VCM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99E17402-0810-46D2-9A3D-150F7ABF69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424280"/>
            <a:ext cx="2260600" cy="433720"/>
          </a:xfrm>
          <a:prstGeom prst="rect">
            <a:avLst/>
          </a:prstGeom>
        </p:spPr>
      </p:pic>
      <p:graphicFrame>
        <p:nvGraphicFramePr>
          <p:cNvPr id="5" name="内容占位符 4">
            <a:extLst>
              <a:ext uri="{FF2B5EF4-FFF2-40B4-BE49-F238E27FC236}">
                <a16:creationId xmlns:a16="http://schemas.microsoft.com/office/drawing/2014/main" id="{09B2BBFE-D903-DBDF-A250-B3B39AF9D8D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3196730"/>
              </p:ext>
            </p:extLst>
          </p:nvPr>
        </p:nvGraphicFramePr>
        <p:xfrm>
          <a:off x="0" y="1251284"/>
          <a:ext cx="12192000" cy="5486404"/>
        </p:xfrm>
        <a:graphic>
          <a:graphicData uri="http://schemas.openxmlformats.org/drawingml/2006/table">
            <a:tbl>
              <a:tblPr firstRow="1" firstCol="1" bandRow="1"/>
              <a:tblGrid>
                <a:gridCol w="4000213">
                  <a:extLst>
                    <a:ext uri="{9D8B030D-6E8A-4147-A177-3AD203B41FA5}">
                      <a16:colId xmlns:a16="http://schemas.microsoft.com/office/drawing/2014/main" val="2672278521"/>
                    </a:ext>
                  </a:extLst>
                </a:gridCol>
                <a:gridCol w="2095787">
                  <a:extLst>
                    <a:ext uri="{9D8B030D-6E8A-4147-A177-3AD203B41FA5}">
                      <a16:colId xmlns:a16="http://schemas.microsoft.com/office/drawing/2014/main" val="4233092912"/>
                    </a:ext>
                  </a:extLst>
                </a:gridCol>
                <a:gridCol w="4000213">
                  <a:extLst>
                    <a:ext uri="{9D8B030D-6E8A-4147-A177-3AD203B41FA5}">
                      <a16:colId xmlns:a16="http://schemas.microsoft.com/office/drawing/2014/main" val="2739656722"/>
                    </a:ext>
                  </a:extLst>
                </a:gridCol>
                <a:gridCol w="2095787">
                  <a:extLst>
                    <a:ext uri="{9D8B030D-6E8A-4147-A177-3AD203B41FA5}">
                      <a16:colId xmlns:a16="http://schemas.microsoft.com/office/drawing/2014/main" val="803453292"/>
                    </a:ext>
                  </a:extLst>
                </a:gridCol>
              </a:tblGrid>
              <a:tr h="391886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Syntax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Value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Syntax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Value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65902234"/>
                  </a:ext>
                </a:extLst>
              </a:tr>
              <a:tr h="391886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nnpfc_purpose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0x04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nnpfc_out_format_idc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1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1649257"/>
                  </a:ext>
                </a:extLst>
              </a:tr>
              <a:tr h="391886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nnpfc_mode_idc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nnpfc_out_order_idc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2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03825411"/>
                  </a:ext>
                </a:extLst>
              </a:tr>
              <a:tr h="391886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nnpfc_num_input_pics_minus1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nnpfc_out_tensor_luma_bitdepth_minus8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2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42466073"/>
                  </a:ext>
                </a:extLst>
              </a:tr>
              <a:tr h="391886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nnpfc_pic_width_num_minus1</a:t>
                      </a:r>
                      <a:endParaRPr lang="zh-CN" sz="28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1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nnpfc_out_tensor_chroma_bitdepth_minus8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2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66049868"/>
                  </a:ext>
                </a:extLst>
              </a:tr>
              <a:tr h="391886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nnpfc_pic_width_denom_minus1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US" sz="1600" dirty="0" err="1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nnpfc_chroma_loc_info_present_flag</a:t>
                      </a:r>
                      <a:endParaRPr lang="zh-CN" sz="28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12965464"/>
                  </a:ext>
                </a:extLst>
              </a:tr>
              <a:tr h="391886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nnpfc_pic_height_num_minus1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1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US" sz="1600" dirty="0" err="1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nnpfc_overlap</a:t>
                      </a:r>
                      <a:endParaRPr lang="zh-CN" sz="28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9033288"/>
                  </a:ext>
                </a:extLst>
              </a:tr>
              <a:tr h="391886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nnpfc_pic_height_denom_minus1</a:t>
                      </a:r>
                      <a:endParaRPr lang="zh-CN" sz="28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US" sz="1600" dirty="0" err="1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nnpfc_constant_patch_size_flag</a:t>
                      </a:r>
                      <a:endParaRPr lang="zh-CN" sz="28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1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01112558"/>
                  </a:ext>
                </a:extLst>
              </a:tr>
              <a:tr h="391886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nnpfc_component_last_flag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nnpfc_patch_width_minus1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CroppedWidth − 1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48300969"/>
                  </a:ext>
                </a:extLst>
              </a:tr>
              <a:tr h="391886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US" sz="1600" dirty="0" err="1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nnpfc_inp_format_idc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 </a:t>
                      </a:r>
                      <a:endParaRPr lang="zh-CN" sz="28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1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nnpfc_patch_height_minus1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CroppedHeight − 1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98786918"/>
                  </a:ext>
                </a:extLst>
              </a:tr>
              <a:tr h="391886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nnpfc_auxiliary_inp_idc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nnpfc_padding_type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44345332"/>
                  </a:ext>
                </a:extLst>
              </a:tr>
              <a:tr h="391886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US" sz="1600" dirty="0" err="1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nnpfc_inp_order_idc</a:t>
                      </a:r>
                      <a:endParaRPr lang="zh-CN" sz="28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2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nnpfc_complexity_info_present_flag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12524807"/>
                  </a:ext>
                </a:extLst>
              </a:tr>
              <a:tr h="391886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nnpfc_inp_tensor_luma_bitdepth_minus8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2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nnpfc_metadata_extension_num_bits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48168463"/>
                  </a:ext>
                </a:extLst>
              </a:tr>
              <a:tr h="391886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nnpfc_inp_tensor_chroma_bitdepth_minus8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2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 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 </a:t>
                      </a:r>
                      <a:endParaRPr lang="zh-CN" sz="28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826385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14561058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:a16="http://schemas.microsoft.com/office/drawing/2014/main" id="{B4F2D5E8-96C1-FE4B-1054-CF5AC57E99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CN" dirty="0"/>
              <a:t>Rate</a:t>
            </a:r>
            <a:r>
              <a:rPr kumimoji="1" lang="zh-CN" altLang="en-US" dirty="0"/>
              <a:t> </a:t>
            </a:r>
            <a:r>
              <a:rPr kumimoji="1" lang="en-US" altLang="zh-CN" dirty="0"/>
              <a:t>accuracy</a:t>
            </a:r>
            <a:r>
              <a:rPr kumimoji="1" lang="zh-CN" altLang="en-US" dirty="0"/>
              <a:t> </a:t>
            </a:r>
            <a:r>
              <a:rPr kumimoji="1" lang="en-US" altLang="zh-CN" dirty="0"/>
              <a:t>curves-AI</a:t>
            </a:r>
            <a:endParaRPr kumimoji="1" lang="zh-CN" altLang="en-US" dirty="0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FDCE4DAD-55AF-3F8F-D92D-AEFAB32386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0976" y="1579854"/>
            <a:ext cx="8192298" cy="42844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6992128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:a16="http://schemas.microsoft.com/office/drawing/2014/main" id="{B4F2D5E8-96C1-FE4B-1054-CF5AC57E99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CN" dirty="0"/>
              <a:t>Rate</a:t>
            </a:r>
            <a:r>
              <a:rPr kumimoji="1" lang="zh-CN" altLang="en-US" dirty="0"/>
              <a:t> </a:t>
            </a:r>
            <a:r>
              <a:rPr kumimoji="1" lang="en-US" altLang="zh-CN" dirty="0"/>
              <a:t>accuracy</a:t>
            </a:r>
            <a:r>
              <a:rPr kumimoji="1" lang="zh-CN" altLang="en-US" dirty="0"/>
              <a:t> </a:t>
            </a:r>
            <a:r>
              <a:rPr kumimoji="1" lang="en-US" altLang="zh-CN" dirty="0"/>
              <a:t>curves-AI</a:t>
            </a:r>
            <a:endParaRPr kumimoji="1" lang="zh-CN" altLang="en-US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85D4CA17-CC4D-B42A-28F8-E37531372B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6634" y="1473174"/>
            <a:ext cx="8637877" cy="45009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2463400"/>
      </p:ext>
    </p:extLst>
  </p:cSld>
  <p:clrMapOvr>
    <a:masterClrMapping/>
  </p:clrMapOvr>
  <p:transition/>
</p:sld>
</file>

<file path=ppt/theme/theme1.xml><?xml version="1.0" encoding="utf-8"?>
<a:theme xmlns:a="http://schemas.openxmlformats.org/drawingml/2006/main" name="主题1">
  <a:themeElements>
    <a:clrScheme name="1_Profile 9">
      <a:dk1>
        <a:srgbClr val="000000"/>
      </a:dk1>
      <a:lt1>
        <a:srgbClr val="FFFFFF"/>
      </a:lt1>
      <a:dk2>
        <a:srgbClr val="000000"/>
      </a:dk2>
      <a:lt2>
        <a:srgbClr val="DDDDDD"/>
      </a:lt2>
      <a:accent1>
        <a:srgbClr val="A3B2C1"/>
      </a:accent1>
      <a:accent2>
        <a:srgbClr val="CC0000"/>
      </a:accent2>
      <a:accent3>
        <a:srgbClr val="FFFFFF"/>
      </a:accent3>
      <a:accent4>
        <a:srgbClr val="000000"/>
      </a:accent4>
      <a:accent5>
        <a:srgbClr val="CED5DD"/>
      </a:accent5>
      <a:accent6>
        <a:srgbClr val="B90000"/>
      </a:accent6>
      <a:hlink>
        <a:srgbClr val="336699"/>
      </a:hlink>
      <a:folHlink>
        <a:srgbClr val="003366"/>
      </a:folHlink>
    </a:clrScheme>
    <a:fontScheme name="自定义 2">
      <a:majorFont>
        <a:latin typeface="Book Antiqua"/>
        <a:ea typeface="楷体"/>
        <a:cs typeface=""/>
      </a:majorFont>
      <a:minorFont>
        <a:latin typeface="Times New Roman"/>
        <a:ea typeface="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defRPr kumimoji="0" lang="zh-CN" altLang="en-US" sz="1800" b="1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defRPr kumimoji="0" lang="zh-CN" altLang="en-US" sz="1800" b="1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itchFamily="2" charset="-122"/>
          </a:defRPr>
        </a:defPPr>
      </a:lstStyle>
    </a:lnDef>
  </a:objectDefaults>
  <a:extraClrSchemeLst>
    <a:extraClrScheme>
      <a:clrScheme name="1_Profile 1">
        <a:dk1>
          <a:srgbClr val="A50021"/>
        </a:dk1>
        <a:lt1>
          <a:srgbClr val="FFFFFF"/>
        </a:lt1>
        <a:dk2>
          <a:srgbClr val="800000"/>
        </a:dk2>
        <a:lt2>
          <a:srgbClr val="FFFFFF"/>
        </a:lt2>
        <a:accent1>
          <a:srgbClr val="FF9900"/>
        </a:accent1>
        <a:accent2>
          <a:srgbClr val="FF33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E72D00"/>
        </a:accent6>
        <a:hlink>
          <a:srgbClr val="FFFFCC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rofile 2">
        <a:dk1>
          <a:srgbClr val="3C001E"/>
        </a:dk1>
        <a:lt1>
          <a:srgbClr val="FFFFFF"/>
        </a:lt1>
        <a:dk2>
          <a:srgbClr val="51072E"/>
        </a:dk2>
        <a:lt2>
          <a:srgbClr val="FFFFFF"/>
        </a:lt2>
        <a:accent1>
          <a:srgbClr val="89A38F"/>
        </a:accent1>
        <a:accent2>
          <a:srgbClr val="666699"/>
        </a:accent2>
        <a:accent3>
          <a:srgbClr val="B3AAAD"/>
        </a:accent3>
        <a:accent4>
          <a:srgbClr val="DADADA"/>
        </a:accent4>
        <a:accent5>
          <a:srgbClr val="C4CEC6"/>
        </a:accent5>
        <a:accent6>
          <a:srgbClr val="5C5C8A"/>
        </a:accent6>
        <a:hlink>
          <a:srgbClr val="80800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rofile 3">
        <a:dk1>
          <a:srgbClr val="333333"/>
        </a:dk1>
        <a:lt1>
          <a:srgbClr val="FFFFFF"/>
        </a:lt1>
        <a:dk2>
          <a:srgbClr val="000000"/>
        </a:dk2>
        <a:lt2>
          <a:srgbClr val="FFFFFF"/>
        </a:lt2>
        <a:accent1>
          <a:srgbClr val="3399FF"/>
        </a:accent1>
        <a:accent2>
          <a:srgbClr val="CC0000"/>
        </a:accent2>
        <a:accent3>
          <a:srgbClr val="AAAAAA"/>
        </a:accent3>
        <a:accent4>
          <a:srgbClr val="DADADA"/>
        </a:accent4>
        <a:accent5>
          <a:srgbClr val="ADCAFF"/>
        </a:accent5>
        <a:accent6>
          <a:srgbClr val="B90000"/>
        </a:accent6>
        <a:hlink>
          <a:srgbClr val="666699"/>
        </a:hlink>
        <a:folHlink>
          <a:srgbClr val="66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rofile 4">
        <a:dk1>
          <a:srgbClr val="4B3D1B"/>
        </a:dk1>
        <a:lt1>
          <a:srgbClr val="FFFFFF"/>
        </a:lt1>
        <a:dk2>
          <a:srgbClr val="330000"/>
        </a:dk2>
        <a:lt2>
          <a:srgbClr val="FFFFFF"/>
        </a:lt2>
        <a:accent1>
          <a:srgbClr val="CC9900"/>
        </a:accent1>
        <a:accent2>
          <a:srgbClr val="CC6600"/>
        </a:accent2>
        <a:accent3>
          <a:srgbClr val="ADAAAA"/>
        </a:accent3>
        <a:accent4>
          <a:srgbClr val="DADADA"/>
        </a:accent4>
        <a:accent5>
          <a:srgbClr val="E2CAAA"/>
        </a:accent5>
        <a:accent6>
          <a:srgbClr val="B95C00"/>
        </a:accent6>
        <a:hlink>
          <a:srgbClr val="666699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rofile 5">
        <a:dk1>
          <a:srgbClr val="006666"/>
        </a:dk1>
        <a:lt1>
          <a:srgbClr val="FFFFFF"/>
        </a:lt1>
        <a:dk2>
          <a:srgbClr val="003366"/>
        </a:dk2>
        <a:lt2>
          <a:srgbClr val="FFFFFF"/>
        </a:lt2>
        <a:accent1>
          <a:srgbClr val="0099CC"/>
        </a:accent1>
        <a:accent2>
          <a:srgbClr val="6666FF"/>
        </a:accent2>
        <a:accent3>
          <a:srgbClr val="AAADB8"/>
        </a:accent3>
        <a:accent4>
          <a:srgbClr val="DADADA"/>
        </a:accent4>
        <a:accent5>
          <a:srgbClr val="AACAE2"/>
        </a:accent5>
        <a:accent6>
          <a:srgbClr val="5C5CE7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rofile 6">
        <a:dk1>
          <a:srgbClr val="003366"/>
        </a:dk1>
        <a:lt1>
          <a:srgbClr val="FFFFFF"/>
        </a:lt1>
        <a:dk2>
          <a:srgbClr val="006666"/>
        </a:dk2>
        <a:lt2>
          <a:srgbClr val="FFFFFF"/>
        </a:lt2>
        <a:accent1>
          <a:srgbClr val="6699FF"/>
        </a:accent1>
        <a:accent2>
          <a:srgbClr val="00CCFF"/>
        </a:accent2>
        <a:accent3>
          <a:srgbClr val="AAB8B8"/>
        </a:accent3>
        <a:accent4>
          <a:srgbClr val="DADADA"/>
        </a:accent4>
        <a:accent5>
          <a:srgbClr val="B8CAFF"/>
        </a:accent5>
        <a:accent6>
          <a:srgbClr val="00B9E7"/>
        </a:accent6>
        <a:hlink>
          <a:srgbClr val="FFFFCC"/>
        </a:hlink>
        <a:folHlink>
          <a:srgbClr val="33CC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rofile 7">
        <a:dk1>
          <a:srgbClr val="000000"/>
        </a:dk1>
        <a:lt1>
          <a:srgbClr val="619CB1"/>
        </a:lt1>
        <a:dk2>
          <a:srgbClr val="FFFFFF"/>
        </a:dk2>
        <a:lt2>
          <a:srgbClr val="4E899E"/>
        </a:lt2>
        <a:accent1>
          <a:srgbClr val="FFCC00"/>
        </a:accent1>
        <a:accent2>
          <a:srgbClr val="B6523E"/>
        </a:accent2>
        <a:accent3>
          <a:srgbClr val="B7CBD5"/>
        </a:accent3>
        <a:accent4>
          <a:srgbClr val="000000"/>
        </a:accent4>
        <a:accent5>
          <a:srgbClr val="FFE2AA"/>
        </a:accent5>
        <a:accent6>
          <a:srgbClr val="A54937"/>
        </a:accent6>
        <a:hlink>
          <a:srgbClr val="99CC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rofile 8">
        <a:dk1>
          <a:srgbClr val="598600"/>
        </a:dk1>
        <a:lt1>
          <a:srgbClr val="FFFFFF"/>
        </a:lt1>
        <a:dk2>
          <a:srgbClr val="336600"/>
        </a:dk2>
        <a:lt2>
          <a:srgbClr val="FFFFFF"/>
        </a:lt2>
        <a:accent1>
          <a:srgbClr val="33CC33"/>
        </a:accent1>
        <a:accent2>
          <a:srgbClr val="99CC00"/>
        </a:accent2>
        <a:accent3>
          <a:srgbClr val="ADB8AA"/>
        </a:accent3>
        <a:accent4>
          <a:srgbClr val="DADADA"/>
        </a:accent4>
        <a:accent5>
          <a:srgbClr val="ADE2AD"/>
        </a:accent5>
        <a:accent6>
          <a:srgbClr val="8AB900"/>
        </a:accent6>
        <a:hlink>
          <a:srgbClr val="FFCC0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rofile 9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A3B2C1"/>
        </a:accent1>
        <a:accent2>
          <a:srgbClr val="CC0000"/>
        </a:accent2>
        <a:accent3>
          <a:srgbClr val="FFFFFF"/>
        </a:accent3>
        <a:accent4>
          <a:srgbClr val="000000"/>
        </a:accent4>
        <a:accent5>
          <a:srgbClr val="CED5DD"/>
        </a:accent5>
        <a:accent6>
          <a:srgbClr val="B90000"/>
        </a:accent6>
        <a:hlink>
          <a:srgbClr val="336699"/>
        </a:hlink>
        <a:folHlink>
          <a:srgbClr val="00336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 panose="02000503000000020004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 panose="02000503000000020004"/>
            <a:ea typeface="Helvetica Neue" panose="02000503000000020004"/>
            <a:cs typeface="Helvetica Neue" panose="02000503000000020004"/>
            <a:sym typeface="Helvetica Neue" panose="02000503000000020004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2131</TotalTime>
  <Words>683</Words>
  <Application>Microsoft Macintosh PowerPoint</Application>
  <PresentationFormat>宽屏</PresentationFormat>
  <Paragraphs>175</Paragraphs>
  <Slides>22</Slides>
  <Notes>1</Notes>
  <HiddenSlides>1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22</vt:i4>
      </vt:variant>
    </vt:vector>
  </HeadingPairs>
  <TitlesOfParts>
    <vt:vector size="34" baseType="lpstr">
      <vt:lpstr>等线</vt:lpstr>
      <vt:lpstr>楷体</vt:lpstr>
      <vt:lpstr>Alibaba-PuHuiTi-R</vt:lpstr>
      <vt:lpstr>Book Antiqua</vt:lpstr>
      <vt:lpstr>Cambria Math</vt:lpstr>
      <vt:lpstr>Helvetica Neue</vt:lpstr>
      <vt:lpstr>Helvetica Neue Light</vt:lpstr>
      <vt:lpstr>Helvetica Neue Medium</vt:lpstr>
      <vt:lpstr>Times New Roman</vt:lpstr>
      <vt:lpstr>Wingdings</vt:lpstr>
      <vt:lpstr>主题1</vt:lpstr>
      <vt:lpstr>White</vt:lpstr>
      <vt:lpstr>PowerPoint 演示文稿</vt:lpstr>
      <vt:lpstr>Outline</vt:lpstr>
      <vt:lpstr>Architecture</vt:lpstr>
      <vt:lpstr>Outline</vt:lpstr>
      <vt:lpstr>Analysis</vt:lpstr>
      <vt:lpstr>Resampling</vt:lpstr>
      <vt:lpstr>Showcase for using NNPF for VCM</vt:lpstr>
      <vt:lpstr>Rate accuracy curves-AI</vt:lpstr>
      <vt:lpstr>Rate accuracy curves-AI</vt:lpstr>
      <vt:lpstr>Rate accuracy curves-AI</vt:lpstr>
      <vt:lpstr>Rate accuracy curves-AI</vt:lpstr>
      <vt:lpstr>Rate accuracy curves-AI</vt:lpstr>
      <vt:lpstr>Rate accuracy curves-RA</vt:lpstr>
      <vt:lpstr>Rate accuracy curves-RA</vt:lpstr>
      <vt:lpstr>Rate accuracy curves-RA</vt:lpstr>
      <vt:lpstr>Rate accuracy curves-RA</vt:lpstr>
      <vt:lpstr>Rate accuracy curves-RA</vt:lpstr>
      <vt:lpstr>TVD-image</vt:lpstr>
      <vt:lpstr>Outline</vt:lpstr>
      <vt:lpstr>Conclusion</vt:lpstr>
      <vt:lpstr>PowerPoint 演示文稿</vt:lpstr>
      <vt:lpstr>Conclusion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Week Report</dc:title>
  <dc:creator>WANG Shurun</dc:creator>
  <cp:lastModifiedBy>v3</cp:lastModifiedBy>
  <cp:revision>652</cp:revision>
  <dcterms:created xsi:type="dcterms:W3CDTF">2023-04-24T16:20:55Z</dcterms:created>
  <dcterms:modified xsi:type="dcterms:W3CDTF">2023-07-18T05:10:26Z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2052-3.6.0.5672</vt:lpwstr>
  </property>
</Properties>
</file>